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7" r:id="rId3"/>
    <p:sldId id="258" r:id="rId4"/>
    <p:sldId id="259" r:id="rId5"/>
    <p:sldId id="273" r:id="rId6"/>
    <p:sldId id="274" r:id="rId7"/>
    <p:sldId id="275" r:id="rId8"/>
    <p:sldId id="276" r:id="rId9"/>
    <p:sldId id="278" r:id="rId10"/>
    <p:sldId id="277" r:id="rId11"/>
    <p:sldId id="279" r:id="rId12"/>
    <p:sldId id="282" r:id="rId13"/>
    <p:sldId id="286" r:id="rId14"/>
    <p:sldId id="284" r:id="rId15"/>
    <p:sldId id="287" r:id="rId16"/>
    <p:sldId id="285" r:id="rId17"/>
    <p:sldId id="288" r:id="rId18"/>
    <p:sldId id="289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710A85-F5FF-4C83-90D8-A43034B60916}" type="datetimeFigureOut">
              <a:rPr lang="en-US" smtClean="0"/>
              <a:pPr/>
              <a:t>7/4/2010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70F760-968C-4EE9-A3F4-27BF97B0F6D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DCADF0-229C-4CEC-AF54-C823C1E02BFB}" type="datetimeFigureOut">
              <a:rPr lang="en-US" smtClean="0"/>
              <a:pPr/>
              <a:t>7/4/2010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3834BC-31E1-4352-9D3E-70AB65D79AF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 kern="1200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Arial" pitchFamily="34" charset="0"/>
              </a:rPr>
              <a:t>Strong evidence for </a:t>
            </a:r>
            <a:r>
              <a:rPr lang="en-US" sz="600" b="0" i="0" kern="1200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rPr>
              <a:t>Lévy behaviour</a:t>
            </a:r>
            <a:r>
              <a:rPr lang="en-US" sz="600" b="0" i="0" kern="1200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Arial" pitchFamily="34" charset="0"/>
              </a:rPr>
              <a:t>;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3834BC-31E1-4352-9D3E-70AB65D79AF0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Logo </a:t>
            </a:r>
            <a:r>
              <a:rPr lang="en-US" dirty="0" err="1" smtClean="0"/>
              <a:t>cibio</a:t>
            </a:r>
            <a:r>
              <a:rPr lang="en-US" smtClean="0"/>
              <a:t> + refs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3834BC-31E1-4352-9D3E-70AB65D79AF0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.jpe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11" Type="http://schemas.openxmlformats.org/officeDocument/2006/relationships/image" Target="../media/image36.jpeg"/><Relationship Id="rId5" Type="http://schemas.openxmlformats.org/officeDocument/2006/relationships/image" Target="../media/image30.jpeg"/><Relationship Id="rId10" Type="http://schemas.openxmlformats.org/officeDocument/2006/relationships/image" Target="../media/image35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ro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1000832"/>
            <a:ext cx="9144000" cy="446276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sz="2300" b="1" i="1" spc="-40" dirty="0" smtClean="0">
                <a:ln w="3175"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chemeClr val="tx1">
                      <a:lumMod val="75000"/>
                      <a:lumOff val="25000"/>
                      <a:alpha val="43000"/>
                    </a:schemeClr>
                  </a:outerShdw>
                </a:effectLst>
                <a:latin typeface="+mj-lt"/>
                <a:cs typeface="Arial" pitchFamily="34" charset="0"/>
              </a:rPr>
              <a:t>Future perspectives: critical habitat and fisheries interactions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136480"/>
            <a:ext cx="9144000" cy="9157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2900" b="1" spc="-40" dirty="0" smtClean="0">
                <a:ln w="3175"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chemeClr val="tx1">
                      <a:lumMod val="75000"/>
                      <a:lumOff val="25000"/>
                      <a:alpha val="43000"/>
                    </a:schemeClr>
                  </a:outerShdw>
                </a:effectLst>
                <a:latin typeface="+mj-lt"/>
                <a:cs typeface="Arial" pitchFamily="34" charset="0"/>
              </a:rPr>
              <a:t>Movements, diving behaviour and Lévy patterns of </a:t>
            </a:r>
          </a:p>
          <a:p>
            <a:pPr algn="ctr">
              <a:lnSpc>
                <a:spcPts val="2900"/>
              </a:lnSpc>
            </a:pPr>
            <a:r>
              <a:rPr lang="en-US" sz="2900" b="1" spc="-40" dirty="0" smtClean="0">
                <a:ln w="3175"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chemeClr val="tx1">
                      <a:lumMod val="75000"/>
                      <a:lumOff val="25000"/>
                      <a:alpha val="43000"/>
                    </a:schemeClr>
                  </a:outerShdw>
                </a:effectLst>
                <a:latin typeface="+mj-lt"/>
                <a:cs typeface="Arial" pitchFamily="34" charset="0"/>
              </a:rPr>
              <a:t>satellite tracked blue sharks</a:t>
            </a:r>
            <a:endParaRPr lang="en-US" sz="2900" b="1" spc="-40" dirty="0">
              <a:ln w="3175">
                <a:noFill/>
              </a:ln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chemeClr val="tx1">
                    <a:lumMod val="75000"/>
                    <a:lumOff val="25000"/>
                    <a:alpha val="43000"/>
                  </a:schemeClr>
                </a:outerShdw>
              </a:effectLst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0" y="6343762"/>
            <a:ext cx="9144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400" b="1" spc="-20" dirty="0" smtClean="0">
                <a:ln w="3175"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cs typeface="Arial" pitchFamily="34" charset="0"/>
              </a:rPr>
              <a:t>NUNO QUEIROZ </a:t>
            </a:r>
            <a:r>
              <a:rPr lang="en-US" sz="1400" b="1" spc="-20" dirty="0" smtClean="0">
                <a:ln w="3175"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cs typeface="Arial" pitchFamily="34" charset="0"/>
              </a:rPr>
              <a:t>  </a:t>
            </a:r>
            <a:r>
              <a:rPr lang="en-US" sz="1400" b="1" spc="-20" dirty="0" smtClean="0">
                <a:ln w="3175"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cs typeface="Arial" pitchFamily="34" charset="0"/>
              </a:rPr>
              <a:t>|  CIBIO </a:t>
            </a:r>
            <a:r>
              <a:rPr lang="en-US" sz="1400" b="1" spc="-20" dirty="0" smtClean="0">
                <a:ln w="3175"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cs typeface="Arial" pitchFamily="34" charset="0"/>
              </a:rPr>
              <a:t> –  </a:t>
            </a:r>
            <a:r>
              <a:rPr lang="en-US" sz="1400" b="1" spc="-20" dirty="0" smtClean="0">
                <a:ln w="3175"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cs typeface="Arial" pitchFamily="34" charset="0"/>
              </a:rPr>
              <a:t>UNIVERSIDADE DO PORTO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8240" y="255896"/>
            <a:ext cx="9075760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00" b="1" i="1" spc="-40" dirty="0" smtClean="0">
                <a:ln w="3175"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chemeClr val="tx1">
                      <a:lumMod val="75000"/>
                      <a:lumOff val="25000"/>
                      <a:alpha val="43000"/>
                    </a:schemeClr>
                  </a:outerShdw>
                </a:effectLst>
                <a:latin typeface="+mj-lt"/>
                <a:cs typeface="Arial" pitchFamily="34" charset="0"/>
              </a:rPr>
              <a:t>Lévy-flight foraging hypothesis</a:t>
            </a:r>
          </a:p>
        </p:txBody>
      </p:sp>
      <p:pic>
        <p:nvPicPr>
          <p:cNvPr id="10" name="Picture 9" descr="12 lév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1097280"/>
            <a:ext cx="8229600" cy="35242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Rectangle 11"/>
          <p:cNvSpPr/>
          <p:nvPr/>
        </p:nvSpPr>
        <p:spPr>
          <a:xfrm>
            <a:off x="3352800" y="2370408"/>
            <a:ext cx="18122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cs typeface="Arial" pitchFamily="34" charset="0"/>
              </a:rPr>
              <a:t>Brownian motion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799647" y="2604448"/>
            <a:ext cx="1163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cs typeface="Arial" pitchFamily="34" charset="0"/>
              </a:rPr>
              <a:t>Lévy-flight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52400" y="5257800"/>
            <a:ext cx="8839200" cy="923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cs typeface="Arial" pitchFamily="34" charset="0"/>
              </a:rPr>
              <a:t>Lévy-flight should be performed where prey is 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cs typeface="Arial" pitchFamily="34" charset="0"/>
              </a:rPr>
              <a:t>sparse 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and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cs typeface="Arial" pitchFamily="34" charset="0"/>
              </a:rPr>
              <a:t> distributed unpredictably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cs typeface="Arial" pitchFamily="34" charset="0"/>
              </a:rPr>
              <a:t>;</a:t>
            </a:r>
          </a:p>
          <a:p>
            <a:pPr marL="342900" indent="-342900">
              <a:buAutoNum type="arabicPeriod"/>
            </a:pPr>
            <a:endParaRPr lang="en-US" spc="-20" dirty="0" smtClean="0">
              <a:ln w="3175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latin typeface="+mj-lt"/>
              <a:cs typeface="Arial" pitchFamily="34" charset="0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cs typeface="Arial" pitchFamily="34" charset="0"/>
              </a:rPr>
              <a:t>Brownian movement 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cs typeface="Arial" pitchFamily="34" charset="0"/>
              </a:rPr>
              <a:t>efficient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cs typeface="Arial" pitchFamily="34" charset="0"/>
              </a:rPr>
              <a:t> for locating 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cs typeface="Arial" pitchFamily="34" charset="0"/>
              </a:rPr>
              <a:t>abundant prey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.</a:t>
            </a:r>
            <a:endParaRPr lang="en-US" spc="-20" dirty="0" smtClean="0">
              <a:ln w="3175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1" y="332840"/>
            <a:ext cx="30479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spc="-20" dirty="0" smtClean="0">
                <a:solidFill>
                  <a:schemeClr val="accent1">
                    <a:lumMod val="20000"/>
                    <a:lumOff val="80000"/>
                    <a:alpha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NATURE  2010  465: 1066 - 1069</a:t>
            </a:r>
            <a:endParaRPr lang="en-US" sz="1400" b="1" spc="-20" dirty="0">
              <a:solidFill>
                <a:schemeClr val="accent1">
                  <a:lumMod val="20000"/>
                  <a:lumOff val="80000"/>
                  <a:alpha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8240" y="255896"/>
            <a:ext cx="9075760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00" b="1" i="1" spc="-40" dirty="0" smtClean="0">
                <a:ln w="3175"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chemeClr val="tx1">
                      <a:lumMod val="75000"/>
                      <a:lumOff val="25000"/>
                      <a:alpha val="43000"/>
                    </a:schemeClr>
                  </a:outerShdw>
                </a:effectLst>
                <a:latin typeface="+mj-lt"/>
                <a:cs typeface="Arial" pitchFamily="34" charset="0"/>
              </a:rPr>
              <a:t>Lévy-flight foraging hypothesis</a:t>
            </a:r>
          </a:p>
        </p:txBody>
      </p:sp>
      <p:pic>
        <p:nvPicPr>
          <p:cNvPr id="8" name="Picture 7" descr="12 shark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1097282"/>
            <a:ext cx="8229600" cy="46759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9" name="Straight Connector 8"/>
          <p:cNvCxnSpPr/>
          <p:nvPr/>
        </p:nvCxnSpPr>
        <p:spPr>
          <a:xfrm rot="5400000">
            <a:off x="3975412" y="2183158"/>
            <a:ext cx="174650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Down Arrow 14"/>
          <p:cNvSpPr/>
          <p:nvPr/>
        </p:nvSpPr>
        <p:spPr>
          <a:xfrm rot="10800000">
            <a:off x="3076575" y="4972050"/>
            <a:ext cx="182880" cy="640080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 rot="5400000">
            <a:off x="963756" y="2183158"/>
            <a:ext cx="174650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rot="5400000">
            <a:off x="3235688" y="2183158"/>
            <a:ext cx="174650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5400000">
            <a:off x="4889812" y="2183158"/>
            <a:ext cx="174650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4786532" y="3262532"/>
            <a:ext cx="3866271" cy="2466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812469" y="1094936"/>
            <a:ext cx="23660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b="1" spc="-20" dirty="0" smtClean="0">
                <a:ln w="3175">
                  <a:noFill/>
                </a:ln>
                <a:solidFill>
                  <a:srgbClr val="FF0000"/>
                </a:solidFill>
                <a:cs typeface="Arial" pitchFamily="34" charset="0"/>
              </a:rPr>
              <a:t>L</a:t>
            </a:r>
            <a:endParaRPr lang="en-US" sz="1000" b="1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303684" y="1094936"/>
            <a:ext cx="25423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b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cs typeface="Arial" pitchFamily="34" charset="0"/>
              </a:rPr>
              <a:t>B</a:t>
            </a:r>
            <a:endParaRPr lang="en-US" sz="1000" b="1" dirty="0"/>
          </a:p>
        </p:txBody>
      </p:sp>
      <p:sp>
        <p:nvSpPr>
          <p:cNvPr id="14" name="Rectangle 13"/>
          <p:cNvSpPr/>
          <p:nvPr/>
        </p:nvSpPr>
        <p:spPr>
          <a:xfrm>
            <a:off x="4351684" y="1094936"/>
            <a:ext cx="25423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b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cs typeface="Arial" pitchFamily="34" charset="0"/>
              </a:rPr>
              <a:t>B</a:t>
            </a:r>
            <a:endParaRPr lang="en-US" sz="1000" b="1" dirty="0"/>
          </a:p>
        </p:txBody>
      </p:sp>
      <p:sp>
        <p:nvSpPr>
          <p:cNvPr id="20" name="Rectangle 19"/>
          <p:cNvSpPr/>
          <p:nvPr/>
        </p:nvSpPr>
        <p:spPr>
          <a:xfrm>
            <a:off x="5208664" y="1094936"/>
            <a:ext cx="23660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b="1" spc="-20" dirty="0" smtClean="0">
                <a:ln w="3175">
                  <a:noFill/>
                </a:ln>
                <a:solidFill>
                  <a:srgbClr val="FF0000"/>
                </a:solidFill>
                <a:cs typeface="Arial" pitchFamily="34" charset="0"/>
              </a:rPr>
              <a:t>L</a:t>
            </a:r>
            <a:endParaRPr lang="en-US" sz="1000" b="1" dirty="0">
              <a:solidFill>
                <a:srgbClr val="FF0000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916130" y="1094936"/>
            <a:ext cx="23660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b="1" spc="-20" dirty="0" smtClean="0">
                <a:ln w="3175">
                  <a:noFill/>
                </a:ln>
                <a:solidFill>
                  <a:srgbClr val="FF0000"/>
                </a:solidFill>
                <a:cs typeface="Arial" pitchFamily="34" charset="0"/>
              </a:rPr>
              <a:t>L</a:t>
            </a:r>
            <a:endParaRPr lang="en-US" sz="10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96001" y="332840"/>
            <a:ext cx="30479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spc="-20" dirty="0" smtClean="0">
                <a:solidFill>
                  <a:schemeClr val="accent1">
                    <a:lumMod val="20000"/>
                    <a:lumOff val="80000"/>
                    <a:alpha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NATURE  2010  465: 1066 - 1069</a:t>
            </a:r>
            <a:endParaRPr lang="en-US" sz="1400" b="1" spc="-20" dirty="0">
              <a:solidFill>
                <a:schemeClr val="accent1">
                  <a:lumMod val="20000"/>
                  <a:lumOff val="80000"/>
                  <a:alpha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8240" y="255896"/>
            <a:ext cx="9075760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00" b="1" i="1" spc="-40" dirty="0" smtClean="0">
                <a:ln w="3175"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chemeClr val="tx1">
                      <a:lumMod val="75000"/>
                      <a:lumOff val="25000"/>
                      <a:alpha val="43000"/>
                    </a:schemeClr>
                  </a:outerShdw>
                </a:effectLst>
                <a:cs typeface="Arial" pitchFamily="34" charset="0"/>
              </a:rPr>
              <a:t>Lévy-flight foraging hypothesis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52400" y="1169075"/>
            <a:ext cx="8839200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Enabled preliminary 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latin typeface="+mj-lt"/>
                <a:cs typeface="Arial" pitchFamily="34" charset="0"/>
              </a:rPr>
              <a:t>field test 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of the Lévy-flight foraging hypothesis, with 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latin typeface="+mj-lt"/>
                <a:cs typeface="Arial" pitchFamily="34" charset="0"/>
              </a:rPr>
              <a:t>empirical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 results 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latin typeface="+mj-lt"/>
                <a:cs typeface="Arial" pitchFamily="34" charset="0"/>
              </a:rPr>
              <a:t>supporting theoretical 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predictions.</a:t>
            </a:r>
            <a:endParaRPr lang="en-US" spc="-20" dirty="0" smtClean="0">
              <a:ln w="3175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0" y="4080804"/>
            <a:ext cx="9158070" cy="2791264"/>
            <a:chOff x="0" y="4080804"/>
            <a:chExt cx="9158070" cy="2791264"/>
          </a:xfrm>
        </p:grpSpPr>
        <p:sp>
          <p:nvSpPr>
            <p:cNvPr id="14" name="Rectangle 13"/>
            <p:cNvSpPr/>
            <p:nvPr/>
          </p:nvSpPr>
          <p:spPr>
            <a:xfrm>
              <a:off x="0" y="5271868"/>
              <a:ext cx="9144000" cy="1600200"/>
            </a:xfrm>
            <a:prstGeom prst="rect">
              <a:avLst/>
            </a:prstGeom>
            <a:solidFill>
              <a:schemeClr val="accent1">
                <a:lumMod val="50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52400" y="5466472"/>
              <a:ext cx="883920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buFont typeface="Wingdings" pitchFamily="2" charset="2"/>
                <a:buChar char="§"/>
              </a:pPr>
              <a:r>
                <a:rPr lang="en-US" spc="-20" dirty="0" smtClean="0">
                  <a:ln w="3175"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cs typeface="Arial" pitchFamily="34" charset="0"/>
                </a:rPr>
                <a:t>Diving patterns </a:t>
              </a:r>
              <a:r>
                <a:rPr lang="en-US" b="1" i="1" spc="-20" dirty="0" smtClean="0">
                  <a:ln w="3175">
                    <a:noFill/>
                  </a:ln>
                  <a:solidFill>
                    <a:schemeClr val="tx2">
                      <a:lumMod val="50000"/>
                    </a:schemeClr>
                  </a:solidFill>
                  <a:cs typeface="Arial" pitchFamily="34" charset="0"/>
                </a:rPr>
                <a:t>linked</a:t>
              </a:r>
              <a:r>
                <a:rPr lang="en-US" spc="-20" dirty="0" smtClean="0">
                  <a:ln w="3175"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cs typeface="Arial" pitchFamily="34" charset="0"/>
                </a:rPr>
                <a:t> with </a:t>
              </a:r>
              <a:r>
                <a:rPr lang="en-US" b="1" i="1" spc="-20" dirty="0" smtClean="0">
                  <a:ln w="3175">
                    <a:noFill/>
                  </a:ln>
                  <a:solidFill>
                    <a:schemeClr val="tx2">
                      <a:lumMod val="50000"/>
                    </a:schemeClr>
                  </a:solidFill>
                  <a:cs typeface="Arial" pitchFamily="34" charset="0"/>
                </a:rPr>
                <a:t>foraging behaviour </a:t>
              </a:r>
              <a:r>
                <a:rPr lang="en-US" spc="-20" dirty="0" smtClean="0">
                  <a:ln w="3175"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cs typeface="Arial" pitchFamily="34" charset="0"/>
                </a:rPr>
                <a:t>(support for foraging hypothesis);</a:t>
              </a:r>
            </a:p>
            <a:p>
              <a:pPr marL="342900" indent="-342900">
                <a:buFont typeface="Wingdings" pitchFamily="2" charset="2"/>
                <a:buChar char="§"/>
              </a:pPr>
              <a:endPara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endParaRPr>
            </a:p>
            <a:p>
              <a:pPr marL="342900" indent="-342900">
                <a:buFont typeface="Wingdings" pitchFamily="2" charset="2"/>
                <a:buChar char="§"/>
              </a:pPr>
              <a:r>
                <a:rPr lang="en-US" b="1" i="1" spc="-20" dirty="0" smtClean="0">
                  <a:ln w="3175">
                    <a:noFill/>
                  </a:ln>
                  <a:solidFill>
                    <a:schemeClr val="tx2">
                      <a:lumMod val="50000"/>
                    </a:schemeClr>
                  </a:solidFill>
                  <a:cs typeface="Arial" pitchFamily="34" charset="0"/>
                </a:rPr>
                <a:t>Behavioural switches  </a:t>
              </a:r>
              <a:r>
                <a:rPr lang="en-US" spc="-20" dirty="0" smtClean="0">
                  <a:ln w="3175"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cs typeface="Arial" pitchFamily="34" charset="0"/>
                </a:rPr>
                <a:t>suggest marine predators adjust </a:t>
              </a:r>
              <a:r>
                <a:rPr lang="en-US" b="1" i="1" spc="-20" dirty="0" smtClean="0">
                  <a:ln w="3175">
                    <a:noFill/>
                  </a:ln>
                  <a:solidFill>
                    <a:schemeClr val="tx2">
                      <a:lumMod val="50000"/>
                    </a:schemeClr>
                  </a:solidFill>
                  <a:cs typeface="Arial" pitchFamily="34" charset="0"/>
                </a:rPr>
                <a:t>optimal foraging </a:t>
              </a:r>
              <a:r>
                <a:rPr lang="en-US" spc="-20" dirty="0" smtClean="0">
                  <a:ln w="3175"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cs typeface="Arial" pitchFamily="34" charset="0"/>
                </a:rPr>
                <a:t>patterns to different prey field densities.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 rot="16200000">
              <a:off x="8396068" y="4538004"/>
              <a:ext cx="1219202" cy="30480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400" b="1" spc="-20" dirty="0" smtClean="0">
                  <a:ln w="3175">
                    <a:noFill/>
                  </a:ln>
                  <a:solidFill>
                    <a:schemeClr val="accent1">
                      <a:lumMod val="75000"/>
                    </a:schemeClr>
                  </a:solidFill>
                  <a:latin typeface="+mj-lt"/>
                  <a:cs typeface="Arial" pitchFamily="34" charset="0"/>
                </a:rPr>
                <a:t>CONCLUSION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6096001" y="332840"/>
            <a:ext cx="30479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spc="-20" dirty="0" smtClean="0">
                <a:solidFill>
                  <a:schemeClr val="accent1">
                    <a:lumMod val="20000"/>
                    <a:lumOff val="80000"/>
                    <a:alpha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NATURE  2010  465: 1066 - 1069</a:t>
            </a:r>
            <a:endParaRPr lang="en-US" sz="1400" b="1" spc="-20" dirty="0">
              <a:solidFill>
                <a:schemeClr val="accent1">
                  <a:lumMod val="20000"/>
                  <a:lumOff val="80000"/>
                  <a:alpha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9" name="Picture 18" descr="13 natur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" y="2167596"/>
            <a:ext cx="2286000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9" name="Group 28"/>
          <p:cNvGrpSpPr/>
          <p:nvPr/>
        </p:nvGrpSpPr>
        <p:grpSpPr>
          <a:xfrm>
            <a:off x="2871570" y="2167596"/>
            <a:ext cx="3400860" cy="2286000"/>
            <a:chOff x="2829366" y="2167596"/>
            <a:chExt cx="3400860" cy="2286000"/>
          </a:xfrm>
        </p:grpSpPr>
        <p:pic>
          <p:nvPicPr>
            <p:cNvPr id="20" name="Picture 7" descr="D:\Tubarões\Research\Conferences\Encontro Nacional Ciência 2010\Support\ill_bigeye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829366" y="2167596"/>
              <a:ext cx="1097280" cy="109728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1" name="Picture 4" descr="D:\Tubarões\Research\Conferences\Encontro Nacional Ciência 2010\Support\ill_sunfish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981156" y="2167596"/>
              <a:ext cx="1097280" cy="109728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3" name="Picture 5" descr="D:\Tubarões\Research\Conferences\Encontro Nacional Ciência 2010\Support\ill_yellowfin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829366" y="3356316"/>
              <a:ext cx="1097280" cy="109728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4" name="Picture 6" descr="D:\Tubarões\Research\Conferences\Encontro Nacional Ciência 2010\Support\ill_basking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981156" y="3356316"/>
              <a:ext cx="1097280" cy="109728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5" name="Picture 2" descr="D:\Tubarões\Research\Conferences\Encontro Nacional Ciência 2010\Support\ill_mako.jp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132946" y="2167596"/>
              <a:ext cx="1097280" cy="109728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6" name="Picture 3" descr="D:\Tubarões\Research\Conferences\Encontro Nacional Ciência 2010\Support\ill_porbeagle.jp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5132946" y="3356316"/>
              <a:ext cx="1097280" cy="109728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28" name="Picture 27" descr="13 graph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400800" y="2167596"/>
            <a:ext cx="2286000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8240" y="255896"/>
            <a:ext cx="9075760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00" b="1" i="1" spc="-40" dirty="0" smtClean="0">
                <a:ln w="3175"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chemeClr val="tx1">
                      <a:lumMod val="75000"/>
                      <a:lumOff val="25000"/>
                      <a:alpha val="43000"/>
                    </a:schemeClr>
                  </a:outerShdw>
                </a:effectLst>
                <a:cs typeface="Arial" pitchFamily="34" charset="0"/>
              </a:rPr>
              <a:t>Future perspectives: critical habitat and fisheries interactions</a:t>
            </a:r>
          </a:p>
        </p:txBody>
      </p:sp>
      <p:pic>
        <p:nvPicPr>
          <p:cNvPr id="6" name="Picture 5" descr="1 barc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3192" y="1097280"/>
            <a:ext cx="3657600" cy="23513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3 cap shar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07794" y="1866251"/>
            <a:ext cx="3657600" cy="23513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 descr="4 onboar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32397" y="2641168"/>
            <a:ext cx="3657597" cy="2351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 descr="2 tag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56998" y="3416083"/>
            <a:ext cx="3657599" cy="23513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 descr="5 tagged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181600" y="4191000"/>
            <a:ext cx="3657599" cy="23513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8240" y="255896"/>
            <a:ext cx="9075760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00" b="1" i="1" spc="-40" dirty="0" smtClean="0">
                <a:ln w="3175"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chemeClr val="tx1">
                      <a:lumMod val="75000"/>
                      <a:lumOff val="25000"/>
                      <a:alpha val="43000"/>
                    </a:schemeClr>
                  </a:outerShdw>
                </a:effectLst>
                <a:cs typeface="Arial" pitchFamily="34" charset="0"/>
              </a:rPr>
              <a:t>Future perspectives: critical habitat and fisheries interactions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2400" y="1169075"/>
            <a:ext cx="8839200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Satellite track blue and mako sharks in coastal and 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latin typeface="+mj-lt"/>
                <a:cs typeface="Arial" pitchFamily="34" charset="0"/>
              </a:rPr>
              <a:t>open ocean 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areas;</a:t>
            </a:r>
          </a:p>
          <a:p>
            <a:pPr marL="342900" indent="-342900">
              <a:buFont typeface="Wingdings" pitchFamily="2" charset="2"/>
              <a:buChar char="§"/>
            </a:pPr>
            <a:endParaRPr lang="en-US" spc="-20" dirty="0" smtClean="0">
              <a:ln w="3175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latin typeface="+mj-lt"/>
              <a:cs typeface="Arial" pitchFamily="34" charset="0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Use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latin typeface="+mj-lt"/>
                <a:cs typeface="Arial" pitchFamily="34" charset="0"/>
              </a:rPr>
              <a:t> long-term 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movement and behavioural data (e.g. 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latin typeface="+mj-lt"/>
                <a:cs typeface="Arial" pitchFamily="34" charset="0"/>
              </a:rPr>
              <a:t>thermal preferences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) from 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latin typeface="+mj-lt"/>
                <a:cs typeface="Arial" pitchFamily="34" charset="0"/>
              </a:rPr>
              <a:t>real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 sharks to create 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latin typeface="+mj-lt"/>
                <a:cs typeface="Arial" pitchFamily="34" charset="0"/>
              </a:rPr>
              <a:t>model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 sharks.</a:t>
            </a:r>
            <a:endParaRPr lang="en-US" spc="-20" dirty="0" smtClean="0">
              <a:ln w="3175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10" name="Picture 9" descr="19 one shar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800" y="2895600"/>
            <a:ext cx="3200400" cy="32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Down Arrow 10"/>
          <p:cNvSpPr/>
          <p:nvPr/>
        </p:nvSpPr>
        <p:spPr>
          <a:xfrm rot="16200000">
            <a:off x="4442460" y="4175760"/>
            <a:ext cx="182880" cy="640080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11" descr="19 one shar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81600" y="2895600"/>
            <a:ext cx="3200400" cy="32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8240" y="255896"/>
            <a:ext cx="9075760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00" b="1" i="1" spc="-40" dirty="0" smtClean="0">
                <a:ln w="3175"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chemeClr val="tx1">
                      <a:lumMod val="75000"/>
                      <a:lumOff val="25000"/>
                      <a:alpha val="43000"/>
                    </a:schemeClr>
                  </a:outerShdw>
                </a:effectLst>
                <a:cs typeface="Arial" pitchFamily="34" charset="0"/>
              </a:rPr>
              <a:t>Future perspectives: critical habitat and fisheries interactions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2400" y="1169075"/>
            <a:ext cx="8839200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latin typeface="+mj-lt"/>
                <a:cs typeface="Arial" pitchFamily="34" charset="0"/>
              </a:rPr>
              <a:t>Vessel monitoring system 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(VMS) data from Portuguese and Spanish longliners.</a:t>
            </a:r>
          </a:p>
        </p:txBody>
      </p:sp>
      <p:pic>
        <p:nvPicPr>
          <p:cNvPr id="13" name="Picture 12" descr="20 longlin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6664" y="1752600"/>
            <a:ext cx="3657600" cy="23513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 descr="19 one shar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86332" y="2522808"/>
            <a:ext cx="3200400" cy="32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19 one shark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38800" y="3352800"/>
            <a:ext cx="3200400" cy="32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8240" y="255896"/>
            <a:ext cx="9075760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00" b="1" i="1" spc="-40" dirty="0" smtClean="0">
                <a:ln w="3175"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chemeClr val="tx1">
                      <a:lumMod val="75000"/>
                      <a:lumOff val="25000"/>
                      <a:alpha val="43000"/>
                    </a:schemeClr>
                  </a:outerShdw>
                </a:effectLst>
                <a:cs typeface="Arial" pitchFamily="34" charset="0"/>
              </a:rPr>
              <a:t>Future perspectives: critical habitat and fisheries interactions</a:t>
            </a:r>
          </a:p>
        </p:txBody>
      </p:sp>
      <p:pic>
        <p:nvPicPr>
          <p:cNvPr id="8" name="Picture 7" descr="22 one shark-boa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0804" y="1097280"/>
            <a:ext cx="2743200" cy="2743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 descr="22 one shark-boa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83402" y="1097280"/>
            <a:ext cx="2743200" cy="2743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 descr="22 one shark-boa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10068" y="1762228"/>
            <a:ext cx="2743200" cy="1413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Oval 10"/>
          <p:cNvSpPr/>
          <p:nvPr/>
        </p:nvSpPr>
        <p:spPr>
          <a:xfrm>
            <a:off x="1847850" y="2266950"/>
            <a:ext cx="182880" cy="18288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solidFill>
              <a:srgbClr val="FF0000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428750" y="2047875"/>
            <a:ext cx="182880" cy="18288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solidFill>
              <a:srgbClr val="FF0000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4258574" y="2895600"/>
            <a:ext cx="267706" cy="234636"/>
            <a:chOff x="4258574" y="2895600"/>
            <a:chExt cx="267706" cy="234636"/>
          </a:xfrm>
        </p:grpSpPr>
        <p:sp>
          <p:nvSpPr>
            <p:cNvPr id="13" name="Oval 12"/>
            <p:cNvSpPr/>
            <p:nvPr/>
          </p:nvSpPr>
          <p:spPr>
            <a:xfrm>
              <a:off x="4343400" y="2895600"/>
              <a:ext cx="182880" cy="18288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solidFill>
                <a:srgbClr val="FF000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4258574" y="2947356"/>
              <a:ext cx="182880" cy="18288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solidFill>
                <a:srgbClr val="FF000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Oval 14"/>
          <p:cNvSpPr/>
          <p:nvPr/>
        </p:nvSpPr>
        <p:spPr>
          <a:xfrm>
            <a:off x="3615904" y="2847028"/>
            <a:ext cx="182880" cy="18288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solidFill>
              <a:srgbClr val="FF0000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4038600" y="2438400"/>
            <a:ext cx="182880" cy="18288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solidFill>
              <a:srgbClr val="FF0000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4114800" y="2514600"/>
            <a:ext cx="182880" cy="18288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solidFill>
              <a:srgbClr val="FF0000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4114800" y="2362200"/>
            <a:ext cx="182880" cy="18288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solidFill>
              <a:srgbClr val="FF0000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572000" y="2514600"/>
            <a:ext cx="182880" cy="18288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solidFill>
              <a:srgbClr val="FF0000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4495800" y="2438400"/>
            <a:ext cx="182880" cy="18288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solidFill>
              <a:srgbClr val="FF0000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4419600" y="2362200"/>
            <a:ext cx="480488" cy="293584"/>
            <a:chOff x="4419600" y="2362200"/>
            <a:chExt cx="480488" cy="293584"/>
          </a:xfrm>
        </p:grpSpPr>
        <p:sp>
          <p:nvSpPr>
            <p:cNvPr id="21" name="Oval 20"/>
            <p:cNvSpPr/>
            <p:nvPr/>
          </p:nvSpPr>
          <p:spPr>
            <a:xfrm>
              <a:off x="4717208" y="2472904"/>
              <a:ext cx="182880" cy="18288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solidFill>
                <a:srgbClr val="FF000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4419600" y="2362200"/>
              <a:ext cx="182880" cy="18288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solidFill>
                <a:srgbClr val="FF000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Oval 22"/>
          <p:cNvSpPr/>
          <p:nvPr/>
        </p:nvSpPr>
        <p:spPr>
          <a:xfrm>
            <a:off x="3276600" y="2133600"/>
            <a:ext cx="182880" cy="18288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solidFill>
              <a:srgbClr val="FF0000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352800" y="2209800"/>
            <a:ext cx="182880" cy="18288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solidFill>
              <a:srgbClr val="FF0000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3886200" y="1981200"/>
            <a:ext cx="182880" cy="18288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solidFill>
              <a:srgbClr val="FF0000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4367844" y="3354234"/>
            <a:ext cx="182880" cy="18288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solidFill>
              <a:srgbClr val="FF0000">
                <a:alpha val="4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>
            <a:off x="152400" y="4741980"/>
            <a:ext cx="8839200" cy="206210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en-GB" dirty="0" smtClean="0"/>
              <a:t>Determine to what extent </a:t>
            </a:r>
            <a:r>
              <a:rPr lang="en-GB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cs typeface="Arial" pitchFamily="34" charset="0"/>
              </a:rPr>
              <a:t>future management scenarios influence </a:t>
            </a:r>
            <a:r>
              <a:rPr lang="en-GB" dirty="0" smtClean="0"/>
              <a:t>shark-boat </a:t>
            </a:r>
            <a:r>
              <a:rPr lang="en-GB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cs typeface="Arial" pitchFamily="34" charset="0"/>
              </a:rPr>
              <a:t>interactions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cs typeface="Arial" pitchFamily="34" charset="0"/>
              </a:rPr>
              <a:t>;</a:t>
            </a:r>
          </a:p>
          <a:p>
            <a:pPr marL="342900" indent="-342900">
              <a:buAutoNum type="arabicPeriod"/>
            </a:pPr>
            <a:endParaRPr lang="en-US" sz="1200" spc="-20" dirty="0" smtClean="0">
              <a:ln w="3175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latin typeface="+mj-lt"/>
              <a:cs typeface="Arial" pitchFamily="34" charset="0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en-GB" dirty="0" smtClean="0"/>
              <a:t>How are </a:t>
            </a:r>
            <a:r>
              <a:rPr lang="en-GB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cs typeface="Arial" pitchFamily="34" charset="0"/>
              </a:rPr>
              <a:t>closures</a:t>
            </a:r>
            <a:r>
              <a:rPr lang="en-GB" dirty="0" smtClean="0"/>
              <a:t> of defined areas likely to </a:t>
            </a:r>
            <a:r>
              <a:rPr lang="en-GB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cs typeface="Arial" pitchFamily="34" charset="0"/>
              </a:rPr>
              <a:t>increase or decrease </a:t>
            </a:r>
            <a:r>
              <a:rPr lang="en-GB" dirty="0" smtClean="0"/>
              <a:t>interactions?</a:t>
            </a:r>
          </a:p>
          <a:p>
            <a:pPr marL="342900" indent="-342900">
              <a:buFont typeface="Wingdings" pitchFamily="2" charset="2"/>
              <a:buChar char="§"/>
            </a:pPr>
            <a:endParaRPr lang="en-GB" sz="2600" spc="-20" dirty="0" smtClean="0">
              <a:ln w="3175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en-GB" dirty="0" smtClean="0"/>
              <a:t>Provide a valuable </a:t>
            </a:r>
            <a:r>
              <a:rPr lang="en-GB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cs typeface="Arial" pitchFamily="34" charset="0"/>
              </a:rPr>
              <a:t>insight</a:t>
            </a:r>
            <a:r>
              <a:rPr lang="en-GB" dirty="0" smtClean="0"/>
              <a:t> into how the </a:t>
            </a:r>
            <a:r>
              <a:rPr lang="en-GB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cs typeface="Arial" pitchFamily="34" charset="0"/>
              </a:rPr>
              <a:t>conservation</a:t>
            </a:r>
            <a:r>
              <a:rPr lang="en-GB" dirty="0" smtClean="0"/>
              <a:t> of </a:t>
            </a:r>
            <a:r>
              <a:rPr lang="en-GB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cs typeface="Arial" pitchFamily="34" charset="0"/>
              </a:rPr>
              <a:t>oceanic pelagic sharks </a:t>
            </a:r>
            <a:r>
              <a:rPr lang="en-GB" dirty="0" smtClean="0"/>
              <a:t>can be approached.</a:t>
            </a:r>
            <a:endParaRPr lang="en-US" spc="-20" dirty="0" smtClean="0">
              <a:ln w="3175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0" name="Down Arrow 29"/>
          <p:cNvSpPr/>
          <p:nvPr/>
        </p:nvSpPr>
        <p:spPr>
          <a:xfrm>
            <a:off x="4442460" y="4049148"/>
            <a:ext cx="182880" cy="640080"/>
          </a:xfrm>
          <a:prstGeom prst="downArrow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1" name="Picture 30" descr="22 one shark-boat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10068" y="1752600"/>
            <a:ext cx="2743199" cy="1413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37" name="Group 36"/>
          <p:cNvGrpSpPr/>
          <p:nvPr/>
        </p:nvGrpSpPr>
        <p:grpSpPr>
          <a:xfrm>
            <a:off x="0" y="4899076"/>
            <a:ext cx="9158070" cy="1972992"/>
            <a:chOff x="0" y="4899076"/>
            <a:chExt cx="9158070" cy="1972992"/>
          </a:xfrm>
        </p:grpSpPr>
        <p:sp>
          <p:nvSpPr>
            <p:cNvPr id="32" name="Rectangle 31"/>
            <p:cNvSpPr/>
            <p:nvPr/>
          </p:nvSpPr>
          <p:spPr>
            <a:xfrm>
              <a:off x="0" y="6094828"/>
              <a:ext cx="9144000" cy="777240"/>
            </a:xfrm>
            <a:prstGeom prst="rect">
              <a:avLst/>
            </a:prstGeom>
            <a:solidFill>
              <a:schemeClr val="accent1">
                <a:lumMod val="50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TextBox 35"/>
            <p:cNvSpPr txBox="1"/>
            <p:nvPr/>
          </p:nvSpPr>
          <p:spPr>
            <a:xfrm rot="16200000">
              <a:off x="8396068" y="5356276"/>
              <a:ext cx="1219202" cy="30480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400" b="1" spc="-20" dirty="0" smtClean="0">
                  <a:ln w="3175">
                    <a:noFill/>
                  </a:ln>
                  <a:solidFill>
                    <a:schemeClr val="accent1">
                      <a:lumMod val="75000"/>
                    </a:schemeClr>
                  </a:solidFill>
                  <a:latin typeface="+mj-lt"/>
                  <a:cs typeface="Arial" pitchFamily="34" charset="0"/>
                </a:rPr>
                <a:t>CONCLUSION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3" grpId="0" animBg="1"/>
      <p:bldP spid="24" grpId="0" animBg="1"/>
      <p:bldP spid="25" grpId="0" animBg="1"/>
      <p:bldP spid="26" grpId="0" animBg="1"/>
      <p:bldP spid="3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8240" y="255896"/>
            <a:ext cx="9075760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00" b="1" i="1" spc="-40" dirty="0" smtClean="0">
                <a:ln w="3175"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chemeClr val="tx1">
                      <a:lumMod val="75000"/>
                      <a:lumOff val="25000"/>
                      <a:alpha val="43000"/>
                    </a:schemeClr>
                  </a:outerShdw>
                </a:effectLst>
                <a:cs typeface="Arial" pitchFamily="34" charset="0"/>
              </a:rPr>
              <a:t>Acknowledgments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2400" y="1169075"/>
            <a:ext cx="8839200" cy="286232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cs typeface="Arial" pitchFamily="34" charset="0"/>
              </a:rPr>
              <a:t>I would like to thank Professor 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latin typeface="+mj-lt"/>
                <a:cs typeface="Arial" pitchFamily="34" charset="0"/>
              </a:rPr>
              <a:t>D.W. Sims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cs typeface="Arial" pitchFamily="34" charset="0"/>
              </a:rPr>
              <a:t>, 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latin typeface="+mj-lt"/>
                <a:cs typeface="Arial" pitchFamily="34" charset="0"/>
              </a:rPr>
              <a:t>A.M. Santos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cs typeface="Arial" pitchFamily="34" charset="0"/>
              </a:rPr>
              <a:t>, 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latin typeface="+mj-lt"/>
                <a:cs typeface="Arial" pitchFamily="34" charset="0"/>
              </a:rPr>
              <a:t>N.E. Humphries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cs typeface="Arial" pitchFamily="34" charset="0"/>
              </a:rPr>
              <a:t>,  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latin typeface="+mj-lt"/>
                <a:cs typeface="Arial" pitchFamily="34" charset="0"/>
              </a:rPr>
              <a:t>L.R. Noble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cs typeface="Arial" pitchFamily="34" charset="0"/>
              </a:rPr>
              <a:t>, 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latin typeface="+mj-lt"/>
                <a:cs typeface="Arial" pitchFamily="34" charset="0"/>
              </a:rPr>
              <a:t>G.R. </a:t>
            </a:r>
            <a:r>
              <a:rPr lang="en-US" b="1" i="1" spc="-20" dirty="0" err="1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latin typeface="+mj-lt"/>
                <a:cs typeface="Arial" pitchFamily="34" charset="0"/>
              </a:rPr>
              <a:t>Mucientes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cs typeface="Arial" pitchFamily="34" charset="0"/>
              </a:rPr>
              <a:t>and 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latin typeface="+mj-lt"/>
                <a:cs typeface="Arial" pitchFamily="34" charset="0"/>
              </a:rPr>
              <a:t>L.L. Sousa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 and all the 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latin typeface="+mj-lt"/>
                <a:cs typeface="Arial" pitchFamily="34" charset="0"/>
              </a:rPr>
              <a:t>co-authors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 of the presented works;</a:t>
            </a:r>
            <a:endParaRPr lang="en-US" spc="-20" dirty="0" smtClean="0">
              <a:ln w="3175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L="342900" indent="-342900">
              <a:buFont typeface="Wingdings" pitchFamily="2" charset="2"/>
              <a:buChar char="§"/>
            </a:pPr>
            <a:endParaRPr lang="en-US" sz="3600" spc="-20" dirty="0" smtClean="0">
              <a:ln w="3175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latin typeface="+mj-lt"/>
              <a:cs typeface="Arial" pitchFamily="34" charset="0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latin typeface="+mj-lt"/>
                <a:cs typeface="Arial" pitchFamily="34" charset="0"/>
              </a:rPr>
              <a:t>CIBIO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 (Centro de </a:t>
            </a:r>
            <a:r>
              <a:rPr lang="en-US" spc="-20" dirty="0" err="1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Investigação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en-US" spc="-20" dirty="0" err="1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em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en-US" spc="-20" dirty="0" err="1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Biodiversidade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 e </a:t>
            </a:r>
            <a:r>
              <a:rPr lang="en-US" spc="-20" dirty="0" err="1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Recursos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en-US" spc="-20" dirty="0" err="1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Genéticos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) and the 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latin typeface="+mj-lt"/>
                <a:cs typeface="Arial" pitchFamily="34" charset="0"/>
              </a:rPr>
              <a:t>MBA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 (Marine Biological Association of the U. K.);</a:t>
            </a:r>
          </a:p>
          <a:p>
            <a:pPr marL="342900" indent="-342900">
              <a:buFont typeface="Wingdings" pitchFamily="2" charset="2"/>
              <a:buChar char="§"/>
            </a:pPr>
            <a:endParaRPr lang="en-US" sz="3600" spc="-20" dirty="0" smtClean="0">
              <a:ln w="3175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latin typeface="+mj-lt"/>
              <a:cs typeface="Arial" pitchFamily="34" charset="0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This work was supported by 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latin typeface="+mj-lt"/>
                <a:cs typeface="Arial" pitchFamily="34" charset="0"/>
              </a:rPr>
              <a:t>FCT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 (</a:t>
            </a:r>
            <a:r>
              <a:rPr lang="en-US" spc="-20" dirty="0" err="1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Fundação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en-US" spc="-20" dirty="0" err="1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para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 a </a:t>
            </a:r>
            <a:r>
              <a:rPr lang="en-US" spc="-20" dirty="0" err="1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Ciência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 e a </a:t>
            </a:r>
            <a:r>
              <a:rPr lang="en-US" spc="-20" dirty="0" err="1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Tecnologia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) and the 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latin typeface="+mj-lt"/>
                <a:cs typeface="Arial" pitchFamily="34" charset="0"/>
              </a:rPr>
              <a:t>Save our Seas Foundation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cs typeface="Arial" pitchFamily="34" charset="0"/>
              </a:rPr>
              <a:t>.</a:t>
            </a:r>
          </a:p>
        </p:txBody>
      </p:sp>
      <p:pic>
        <p:nvPicPr>
          <p:cNvPr id="31" name="Picture 30" descr="Logo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14400" y="4747741"/>
            <a:ext cx="7315200" cy="1169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8240" y="255896"/>
            <a:ext cx="9075760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00" b="1" i="1" spc="-40" dirty="0" smtClean="0">
                <a:ln w="3175"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chemeClr val="tx1">
                      <a:lumMod val="75000"/>
                      <a:lumOff val="25000"/>
                      <a:alpha val="43000"/>
                    </a:schemeClr>
                  </a:outerShdw>
                </a:effectLst>
                <a:latin typeface="+mj-lt"/>
                <a:cs typeface="Arial" pitchFamily="34" charset="0"/>
              </a:rPr>
              <a:t>Lévy-flight foraging hypothesis</a:t>
            </a:r>
          </a:p>
        </p:txBody>
      </p:sp>
      <p:pic>
        <p:nvPicPr>
          <p:cNvPr id="8" name="Picture 7" descr="12 shark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1097283"/>
            <a:ext cx="8229600" cy="46759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9" name="Straight Connector 8"/>
          <p:cNvCxnSpPr/>
          <p:nvPr/>
        </p:nvCxnSpPr>
        <p:spPr>
          <a:xfrm rot="5400000">
            <a:off x="4233863" y="2176462"/>
            <a:ext cx="174307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4800600" y="3276600"/>
            <a:ext cx="3846343" cy="242082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581688" y="1066800"/>
            <a:ext cx="24782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b="1" spc="-20" dirty="0" smtClean="0">
                <a:ln w="3175">
                  <a:noFill/>
                </a:ln>
                <a:solidFill>
                  <a:srgbClr val="FF0000"/>
                </a:solidFill>
                <a:cs typeface="Arial" pitchFamily="34" charset="0"/>
              </a:rPr>
              <a:t>L</a:t>
            </a:r>
            <a:endParaRPr lang="en-US" sz="1200" b="1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951769" y="1066800"/>
            <a:ext cx="26866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b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cs typeface="Arial" pitchFamily="34" charset="0"/>
              </a:rPr>
              <a:t>B</a:t>
            </a:r>
            <a:endParaRPr lang="en-US" sz="1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096001" y="332840"/>
            <a:ext cx="30479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spc="-20" dirty="0" smtClean="0">
                <a:solidFill>
                  <a:schemeClr val="accent1">
                    <a:lumMod val="20000"/>
                    <a:lumOff val="80000"/>
                    <a:alpha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NATURE  2010  465: 1066 - 1069</a:t>
            </a:r>
            <a:endParaRPr lang="en-US" sz="1400" b="1" spc="-20" dirty="0">
              <a:solidFill>
                <a:schemeClr val="accent1">
                  <a:lumMod val="20000"/>
                  <a:lumOff val="80000"/>
                  <a:alpha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8240" y="255896"/>
            <a:ext cx="9075760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00" b="1" i="1" spc="-40" dirty="0" smtClean="0">
                <a:ln w="3175"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chemeClr val="tx1">
                      <a:lumMod val="75000"/>
                      <a:lumOff val="25000"/>
                      <a:alpha val="43000"/>
                    </a:schemeClr>
                  </a:outerShdw>
                </a:effectLst>
                <a:latin typeface="+mj-lt"/>
                <a:cs typeface="Arial" pitchFamily="34" charset="0"/>
              </a:rPr>
              <a:t>Overall objectives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2400" y="1169075"/>
            <a:ext cx="8839200" cy="2031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cs typeface="Arial" pitchFamily="34" charset="0"/>
              </a:rPr>
              <a:t>Describe the 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horizontal movements 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cs typeface="Arial" pitchFamily="34" charset="0"/>
              </a:rPr>
              <a:t>of tracked blue sharks;</a:t>
            </a:r>
          </a:p>
          <a:p>
            <a:pPr marL="342900" indent="-342900">
              <a:buFont typeface="Wingdings" pitchFamily="2" charset="2"/>
              <a:buChar char="§"/>
            </a:pPr>
            <a:endParaRPr lang="en-US" spc="-20" dirty="0" smtClean="0">
              <a:ln w="3175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latin typeface="+mj-lt"/>
              <a:cs typeface="Arial" pitchFamily="34" charset="0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cs typeface="Arial" pitchFamily="34" charset="0"/>
              </a:rPr>
              <a:t>Identify and characterize 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areas of prolonged residence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cs typeface="Arial" pitchFamily="34" charset="0"/>
              </a:rPr>
              <a:t>;</a:t>
            </a:r>
          </a:p>
          <a:p>
            <a:pPr marL="342900" indent="-342900">
              <a:buFont typeface="Wingdings" pitchFamily="2" charset="2"/>
              <a:buChar char="§"/>
            </a:pPr>
            <a:endParaRPr lang="en-US" spc="-20" dirty="0" smtClean="0">
              <a:ln w="3175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latin typeface="+mj-lt"/>
              <a:cs typeface="Arial" pitchFamily="34" charset="0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cs typeface="Arial" pitchFamily="34" charset="0"/>
              </a:rPr>
              <a:t>Describe the 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diving behaviour 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cs typeface="Arial" pitchFamily="34" charset="0"/>
              </a:rPr>
              <a:t>and habitats occupied by blue sharks;</a:t>
            </a:r>
          </a:p>
          <a:p>
            <a:pPr marL="342900" indent="-342900">
              <a:buFont typeface="Wingdings" pitchFamily="2" charset="2"/>
              <a:buChar char="§"/>
            </a:pPr>
            <a:endParaRPr lang="en-US" spc="-20" dirty="0" smtClean="0">
              <a:ln w="3175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latin typeface="+mj-lt"/>
              <a:cs typeface="Arial" pitchFamily="34" charset="0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cs typeface="Arial" pitchFamily="34" charset="0"/>
              </a:rPr>
              <a:t>Test the 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Lévy-flight foraging hypothesis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cs typeface="Arial" pitchFamily="34" charset="0"/>
              </a:rPr>
              <a:t>.</a:t>
            </a:r>
          </a:p>
        </p:txBody>
      </p:sp>
      <p:pic>
        <p:nvPicPr>
          <p:cNvPr id="11" name="Picture 10" descr="obj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6664" y="3942472"/>
            <a:ext cx="1828800" cy="1828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obj_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04540" y="3942472"/>
            <a:ext cx="1828800" cy="1828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2" descr="obj_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9289" y="3942472"/>
            <a:ext cx="1828800" cy="1828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13" descr="obj_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61914" y="3942472"/>
            <a:ext cx="1828800" cy="1828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8240" y="255896"/>
            <a:ext cx="9075760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00" b="1" i="1" spc="-40" dirty="0" smtClean="0">
                <a:ln w="3175"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chemeClr val="tx1">
                      <a:lumMod val="75000"/>
                      <a:lumOff val="25000"/>
                      <a:alpha val="43000"/>
                    </a:schemeClr>
                  </a:outerShdw>
                </a:effectLst>
                <a:latin typeface="+mj-lt"/>
                <a:cs typeface="Arial" pitchFamily="34" charset="0"/>
              </a:rPr>
              <a:t>Tagging methodology</a:t>
            </a:r>
          </a:p>
        </p:txBody>
      </p:sp>
      <p:pic>
        <p:nvPicPr>
          <p:cNvPr id="6" name="Picture 5" descr="1 barc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3192" y="1097280"/>
            <a:ext cx="3657600" cy="23513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3 cap shar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07794" y="1866250"/>
            <a:ext cx="3657600" cy="23513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 descr="4 onboar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32396" y="2641168"/>
            <a:ext cx="3657600" cy="2351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 descr="2 tag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56998" y="3416083"/>
            <a:ext cx="3657600" cy="23513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 descr="5 tagged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181600" y="4191000"/>
            <a:ext cx="3657600" cy="23513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8240" y="255896"/>
            <a:ext cx="9075760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00" b="1" i="1" spc="-40" dirty="0" smtClean="0">
                <a:ln w="3175"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chemeClr val="tx1">
                      <a:lumMod val="75000"/>
                      <a:lumOff val="25000"/>
                      <a:alpha val="43000"/>
                    </a:schemeClr>
                  </a:outerShdw>
                </a:effectLst>
                <a:latin typeface="+mj-lt"/>
                <a:cs typeface="Arial" pitchFamily="34" charset="0"/>
              </a:rPr>
              <a:t>Horizontal movements and spatial aggregations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52400" y="5590736"/>
            <a:ext cx="8839200" cy="108491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cs typeface="Arial" pitchFamily="34" charset="0"/>
              </a:rPr>
              <a:t>Broad-scale southern movements 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cs typeface="Arial" pitchFamily="34" charset="0"/>
              </a:rPr>
              <a:t>moving across different habitat: shelf, shelf-edge and deep water;</a:t>
            </a:r>
          </a:p>
          <a:p>
            <a:pPr marL="342900" indent="-342900">
              <a:buAutoNum type="arabicPeriod"/>
            </a:pPr>
            <a:endParaRPr lang="en-US" sz="1100" spc="-20" dirty="0" smtClean="0">
              <a:ln w="3175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latin typeface="+mj-lt"/>
              <a:cs typeface="Arial" pitchFamily="34" charset="0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cs typeface="Arial" pitchFamily="34" charset="0"/>
              </a:rPr>
              <a:t>Long-term residence 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cs typeface="Arial" pitchFamily="34" charset="0"/>
              </a:rPr>
              <a:t>in restricted areas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.</a:t>
            </a:r>
            <a:endParaRPr lang="en-US" spc="-20" dirty="0" smtClean="0">
              <a:ln w="3175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15" name="Picture 14" descr="6 horizontal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71600" y="1097280"/>
            <a:ext cx="6268978" cy="42976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4424143" y="1104900"/>
            <a:ext cx="3200400" cy="42672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8240" y="255896"/>
            <a:ext cx="9075760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00" b="1" i="1" spc="-40" dirty="0" smtClean="0">
                <a:ln w="3175"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chemeClr val="tx1">
                      <a:lumMod val="75000"/>
                      <a:lumOff val="25000"/>
                      <a:alpha val="43000"/>
                    </a:schemeClr>
                  </a:outerShdw>
                </a:effectLst>
                <a:latin typeface="+mj-lt"/>
                <a:cs typeface="Arial" pitchFamily="34" charset="0"/>
              </a:rPr>
              <a:t>Horizontal movements and spatial aggregations</a:t>
            </a:r>
          </a:p>
        </p:txBody>
      </p:sp>
      <p:pic>
        <p:nvPicPr>
          <p:cNvPr id="21" name="Picture 20" descr="6 horizontal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71600" y="1094097"/>
            <a:ext cx="6268981" cy="42976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TextBox 23"/>
          <p:cNvSpPr txBox="1"/>
          <p:nvPr/>
        </p:nvSpPr>
        <p:spPr>
          <a:xfrm>
            <a:off x="152400" y="5715000"/>
            <a:ext cx="8839200" cy="923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Aggregation areas coincide with 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cs typeface="Arial" pitchFamily="34" charset="0"/>
              </a:rPr>
              <a:t>frontal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 regions;</a:t>
            </a:r>
          </a:p>
          <a:p>
            <a:pPr marL="342900" indent="-342900">
              <a:buAutoNum type="arabicPeriod"/>
            </a:pPr>
            <a:endParaRPr lang="en-US" spc="-20" dirty="0" smtClean="0">
              <a:ln w="3175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latin typeface="+mj-lt"/>
              <a:cs typeface="Arial" pitchFamily="34" charset="0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Regions characterized by 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cs typeface="Arial" pitchFamily="34" charset="0"/>
              </a:rPr>
              <a:t>high primary productivity 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and forage accumulation.</a:t>
            </a:r>
            <a:endParaRPr lang="en-US" spc="-20" dirty="0" smtClean="0">
              <a:ln w="3175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424143" y="1104900"/>
            <a:ext cx="3200400" cy="42672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7 fron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05600" y="152400"/>
            <a:ext cx="2286000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Freeform 14"/>
          <p:cNvSpPr/>
          <p:nvPr/>
        </p:nvSpPr>
        <p:spPr>
          <a:xfrm>
            <a:off x="7584744" y="345742"/>
            <a:ext cx="568657" cy="1746914"/>
          </a:xfrm>
          <a:custGeom>
            <a:avLst/>
            <a:gdLst>
              <a:gd name="connsiteX0" fmla="*/ 359391 w 568657"/>
              <a:gd name="connsiteY0" fmla="*/ 0 h 1746914"/>
              <a:gd name="connsiteX1" fmla="*/ 18197 w 568657"/>
              <a:gd name="connsiteY1" fmla="*/ 341194 h 1746914"/>
              <a:gd name="connsiteX2" fmla="*/ 250209 w 568657"/>
              <a:gd name="connsiteY2" fmla="*/ 1009935 h 1746914"/>
              <a:gd name="connsiteX3" fmla="*/ 536812 w 568657"/>
              <a:gd name="connsiteY3" fmla="*/ 1105469 h 1746914"/>
              <a:gd name="connsiteX4" fmla="*/ 441278 w 568657"/>
              <a:gd name="connsiteY4" fmla="*/ 1746914 h 1746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8657" h="1746914">
                <a:moveTo>
                  <a:pt x="359391" y="0"/>
                </a:moveTo>
                <a:cubicBezTo>
                  <a:pt x="197892" y="86436"/>
                  <a:pt x="36394" y="172872"/>
                  <a:pt x="18197" y="341194"/>
                </a:cubicBezTo>
                <a:cubicBezTo>
                  <a:pt x="0" y="509516"/>
                  <a:pt x="163773" y="882556"/>
                  <a:pt x="250209" y="1009935"/>
                </a:cubicBezTo>
                <a:cubicBezTo>
                  <a:pt x="336645" y="1137314"/>
                  <a:pt x="504967" y="982639"/>
                  <a:pt x="536812" y="1105469"/>
                </a:cubicBezTo>
                <a:cubicBezTo>
                  <a:pt x="568657" y="1228299"/>
                  <a:pt x="504967" y="1487606"/>
                  <a:pt x="441278" y="1746914"/>
                </a:cubicBezTo>
              </a:path>
            </a:pathLst>
          </a:cu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1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6096001" y="332840"/>
            <a:ext cx="30479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spc="-20" dirty="0" smtClean="0">
                <a:solidFill>
                  <a:schemeClr val="accent1">
                    <a:lumMod val="20000"/>
                    <a:lumOff val="80000"/>
                    <a:alpha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MEPS  2010  406: 265 - 270</a:t>
            </a:r>
            <a:endParaRPr lang="en-US" sz="1400" b="1" spc="-20" dirty="0">
              <a:solidFill>
                <a:schemeClr val="accent1">
                  <a:lumMod val="20000"/>
                  <a:lumOff val="80000"/>
                  <a:alpha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8240" y="255896"/>
            <a:ext cx="9075760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00" b="1" i="1" spc="-40" dirty="0" smtClean="0">
                <a:ln w="3175"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chemeClr val="tx1">
                      <a:lumMod val="75000"/>
                      <a:lumOff val="25000"/>
                      <a:alpha val="43000"/>
                    </a:schemeClr>
                  </a:outerShdw>
                </a:effectLst>
                <a:latin typeface="+mj-lt"/>
                <a:cs typeface="Arial" pitchFamily="34" charset="0"/>
              </a:rPr>
              <a:t>Shifts in diving behaviour</a:t>
            </a:r>
          </a:p>
        </p:txBody>
      </p:sp>
      <p:pic>
        <p:nvPicPr>
          <p:cNvPr id="6" name="Picture 5" descr="8 shifts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1" y="1093248"/>
            <a:ext cx="8686798" cy="4241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5" name="Rectangle 34"/>
          <p:cNvSpPr/>
          <p:nvPr/>
        </p:nvSpPr>
        <p:spPr>
          <a:xfrm>
            <a:off x="386860" y="3219449"/>
            <a:ext cx="8299940" cy="2085975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2872856" y="3212912"/>
            <a:ext cx="424217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7 fron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05600" y="152400"/>
            <a:ext cx="2286000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33" name="Group 32"/>
          <p:cNvGrpSpPr/>
          <p:nvPr/>
        </p:nvGrpSpPr>
        <p:grpSpPr>
          <a:xfrm>
            <a:off x="7305675" y="561975"/>
            <a:ext cx="1562100" cy="525780"/>
            <a:chOff x="7305675" y="561975"/>
            <a:chExt cx="1562100" cy="525780"/>
          </a:xfrm>
        </p:grpSpPr>
        <p:sp>
          <p:nvSpPr>
            <p:cNvPr id="13" name="Oval 12"/>
            <p:cNvSpPr/>
            <p:nvPr/>
          </p:nvSpPr>
          <p:spPr>
            <a:xfrm>
              <a:off x="8429625" y="561975"/>
              <a:ext cx="182880" cy="18288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solidFill>
                <a:srgbClr val="FF000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8684895" y="676275"/>
              <a:ext cx="182880" cy="18288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solidFill>
                <a:srgbClr val="FF000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8239125" y="685800"/>
              <a:ext cx="182880" cy="18288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solidFill>
                <a:srgbClr val="FF000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8048625" y="581025"/>
              <a:ext cx="182880" cy="18288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solidFill>
                <a:srgbClr val="FF000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7943850" y="676275"/>
              <a:ext cx="182880" cy="18288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solidFill>
                <a:srgbClr val="FF000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/>
            <p:nvPr/>
          </p:nvSpPr>
          <p:spPr>
            <a:xfrm>
              <a:off x="7934325" y="904875"/>
              <a:ext cx="182880" cy="18288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solidFill>
                <a:srgbClr val="FF000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7753350" y="695325"/>
              <a:ext cx="182880" cy="18288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solidFill>
                <a:srgbClr val="FF000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7629525" y="676275"/>
              <a:ext cx="182880" cy="18288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solidFill>
                <a:srgbClr val="FF000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7305675" y="895350"/>
              <a:ext cx="182880" cy="18288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solidFill>
                <a:srgbClr val="FF000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7410450" y="828675"/>
              <a:ext cx="182880" cy="18288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solidFill>
                <a:srgbClr val="FF000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7029450" y="1028700"/>
            <a:ext cx="497205" cy="916305"/>
            <a:chOff x="7029450" y="1028700"/>
            <a:chExt cx="497205" cy="916305"/>
          </a:xfrm>
          <a:solidFill>
            <a:schemeClr val="bg1">
              <a:alpha val="50000"/>
            </a:schemeClr>
          </a:solidFill>
        </p:grpSpPr>
        <p:sp>
          <p:nvSpPr>
            <p:cNvPr id="24" name="Oval 23"/>
            <p:cNvSpPr/>
            <p:nvPr/>
          </p:nvSpPr>
          <p:spPr>
            <a:xfrm>
              <a:off x="7191375" y="1028700"/>
              <a:ext cx="182880" cy="182880"/>
            </a:xfrm>
            <a:prstGeom prst="ellipse">
              <a:avLst/>
            </a:prstGeom>
            <a:grpFill/>
            <a:ln>
              <a:solidFill>
                <a:srgbClr val="FF000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7343775" y="1085850"/>
              <a:ext cx="182880" cy="182880"/>
            </a:xfrm>
            <a:prstGeom prst="ellipse">
              <a:avLst/>
            </a:prstGeom>
            <a:grpFill/>
            <a:ln>
              <a:solidFill>
                <a:srgbClr val="FF000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/>
            <p:cNvSpPr/>
            <p:nvPr/>
          </p:nvSpPr>
          <p:spPr>
            <a:xfrm>
              <a:off x="7048500" y="1209675"/>
              <a:ext cx="182880" cy="182880"/>
            </a:xfrm>
            <a:prstGeom prst="ellipse">
              <a:avLst/>
            </a:prstGeom>
            <a:grpFill/>
            <a:ln>
              <a:solidFill>
                <a:srgbClr val="FF000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/>
            <p:cNvSpPr/>
            <p:nvPr/>
          </p:nvSpPr>
          <p:spPr>
            <a:xfrm>
              <a:off x="7315200" y="1352550"/>
              <a:ext cx="182880" cy="182880"/>
            </a:xfrm>
            <a:prstGeom prst="ellipse">
              <a:avLst/>
            </a:prstGeom>
            <a:grpFill/>
            <a:ln>
              <a:solidFill>
                <a:srgbClr val="FF000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7239000" y="1428750"/>
              <a:ext cx="182880" cy="182880"/>
            </a:xfrm>
            <a:prstGeom prst="ellipse">
              <a:avLst/>
            </a:prstGeom>
            <a:grpFill/>
            <a:ln>
              <a:solidFill>
                <a:srgbClr val="FF000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7153275" y="1762125"/>
              <a:ext cx="182880" cy="182880"/>
            </a:xfrm>
            <a:prstGeom prst="ellipse">
              <a:avLst/>
            </a:prstGeom>
            <a:grpFill/>
            <a:ln>
              <a:solidFill>
                <a:srgbClr val="FF000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7029450" y="1704975"/>
              <a:ext cx="182880" cy="182880"/>
            </a:xfrm>
            <a:prstGeom prst="ellipse">
              <a:avLst/>
            </a:prstGeom>
            <a:grpFill/>
            <a:ln>
              <a:solidFill>
                <a:srgbClr val="FF0000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152400" y="5715000"/>
            <a:ext cx="8839200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Analysis detected 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cs typeface="Arial" pitchFamily="34" charset="0"/>
              </a:rPr>
              <a:t>shifts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 from inshore to offshore locations in all sharks, enabling 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cs typeface="Arial" pitchFamily="34" charset="0"/>
              </a:rPr>
              <a:t>coastal behaviour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 to be distinguished from 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cs typeface="Arial" pitchFamily="34" charset="0"/>
              </a:rPr>
              <a:t>offshore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cs typeface="Arial" pitchFamily="34" charset="0"/>
              </a:rPr>
              <a:t>behaviour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. </a:t>
            </a:r>
            <a:endParaRPr lang="en-US" spc="-20" dirty="0" smtClean="0">
              <a:ln w="3175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8240" y="255896"/>
            <a:ext cx="4579960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00" b="1" i="1" spc="-40" dirty="0" smtClean="0">
                <a:ln w="3175"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chemeClr val="tx1">
                      <a:lumMod val="75000"/>
                      <a:lumOff val="25000"/>
                      <a:alpha val="43000"/>
                    </a:schemeClr>
                  </a:outerShdw>
                </a:effectLst>
                <a:latin typeface="+mj-lt"/>
                <a:cs typeface="Arial" pitchFamily="34" charset="0"/>
              </a:rPr>
              <a:t>Offshore  behavioural shifts </a:t>
            </a:r>
          </a:p>
        </p:txBody>
      </p:sp>
      <p:pic>
        <p:nvPicPr>
          <p:cNvPr id="6" name="Picture 5" descr="8 shifts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1" y="1086088"/>
            <a:ext cx="8686798" cy="2163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9" name="Straight Connector 8"/>
          <p:cNvCxnSpPr/>
          <p:nvPr/>
        </p:nvCxnSpPr>
        <p:spPr>
          <a:xfrm rot="5400000">
            <a:off x="2528275" y="3434715"/>
            <a:ext cx="471297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 descr="9 pdt 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34196" y="3513408"/>
            <a:ext cx="1341122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14" descr="WP_isothermal.jpg"/>
          <p:cNvPicPr preferRelativeResize="0">
            <a:picLocks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59336" y="3948837"/>
            <a:ext cx="97972" cy="16981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1" name="Group 20"/>
          <p:cNvGrpSpPr>
            <a:grpSpLocks noChangeAspect="1"/>
          </p:cNvGrpSpPr>
          <p:nvPr/>
        </p:nvGrpSpPr>
        <p:grpSpPr>
          <a:xfrm>
            <a:off x="6096000" y="3519268"/>
            <a:ext cx="1623113" cy="2286000"/>
            <a:chOff x="5791200" y="3429001"/>
            <a:chExt cx="2272352" cy="3200398"/>
          </a:xfrm>
        </p:grpSpPr>
        <p:pic>
          <p:nvPicPr>
            <p:cNvPr id="18" name="Picture 17" descr="9 pdt 1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791200" y="3429001"/>
              <a:ext cx="1877567" cy="320039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9" name="Picture 18" descr="WP_isothermal.jpg"/>
            <p:cNvPicPr preferRelativeResize="0">
              <a:picLocks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926392" y="4038600"/>
              <a:ext cx="137160" cy="237744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23" name="Rectangle 22"/>
          <p:cNvSpPr/>
          <p:nvPr/>
        </p:nvSpPr>
        <p:spPr>
          <a:xfrm>
            <a:off x="152400" y="6019800"/>
            <a:ext cx="8839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rPr>
              <a:t>Blue shark behaviour was linked to 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cs typeface="Arial" pitchFamily="34" charset="0"/>
              </a:rPr>
              <a:t>thermal structure 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rPr>
              <a:t>of the water column; in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cs typeface="Arial" pitchFamily="34" charset="0"/>
              </a:rPr>
              <a:t> well-mixed waters 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rPr>
              <a:t>behaviour was 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cs typeface="Arial" pitchFamily="34" charset="0"/>
              </a:rPr>
              <a:t>irregular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rPr>
              <a:t>, whereas in 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cs typeface="Arial" pitchFamily="34" charset="0"/>
              </a:rPr>
              <a:t>stratified waters 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rPr>
              <a:t>behaviour was 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cs typeface="Arial" pitchFamily="34" charset="0"/>
              </a:rPr>
              <a:t>regular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96001" y="332840"/>
            <a:ext cx="30479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spc="-20" dirty="0" smtClean="0">
                <a:solidFill>
                  <a:schemeClr val="accent1">
                    <a:lumMod val="20000"/>
                    <a:lumOff val="80000"/>
                    <a:alpha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MEPS  2010  406: 265 - 270</a:t>
            </a:r>
            <a:endParaRPr lang="en-US" sz="1400" b="1" spc="-20" dirty="0">
              <a:solidFill>
                <a:schemeClr val="accent1">
                  <a:lumMod val="20000"/>
                  <a:lumOff val="80000"/>
                  <a:alpha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8240" y="255896"/>
            <a:ext cx="9075760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00" b="1" i="1" spc="-40" dirty="0" smtClean="0">
                <a:ln w="3175"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chemeClr val="tx1">
                      <a:lumMod val="75000"/>
                      <a:lumOff val="25000"/>
                      <a:alpha val="43000"/>
                    </a:schemeClr>
                  </a:outerShdw>
                </a:effectLst>
                <a:cs typeface="Arial" pitchFamily="34" charset="0"/>
              </a:rPr>
              <a:t>Offshore  behavioural shifts </a:t>
            </a:r>
          </a:p>
        </p:txBody>
      </p:sp>
      <p:pic>
        <p:nvPicPr>
          <p:cNvPr id="6" name="Picture 5" descr="8 shifts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1097280"/>
            <a:ext cx="8686796" cy="2163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8" name="Group 17"/>
          <p:cNvGrpSpPr/>
          <p:nvPr/>
        </p:nvGrpSpPr>
        <p:grpSpPr>
          <a:xfrm>
            <a:off x="3477902" y="1097280"/>
            <a:ext cx="1852684" cy="4160520"/>
            <a:chOff x="3477902" y="1344304"/>
            <a:chExt cx="1852684" cy="3904489"/>
          </a:xfrm>
        </p:grpSpPr>
        <p:cxnSp>
          <p:nvCxnSpPr>
            <p:cNvPr id="9" name="Straight Connector 8"/>
            <p:cNvCxnSpPr/>
            <p:nvPr/>
          </p:nvCxnSpPr>
          <p:spPr>
            <a:xfrm rot="5400000">
              <a:off x="1525658" y="3296549"/>
              <a:ext cx="3904488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5400000">
              <a:off x="3378342" y="3296548"/>
              <a:ext cx="3904488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>
              <a:off x="2453706" y="3296548"/>
              <a:ext cx="3904488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Picture 15" descr="ill_squi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64942" y="3886200"/>
            <a:ext cx="1371600" cy="1371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 descr="ill_squi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50590" y="3886200"/>
            <a:ext cx="1371600" cy="1371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0" name="TextBox 29"/>
          <p:cNvSpPr txBox="1"/>
          <p:nvPr/>
        </p:nvSpPr>
        <p:spPr>
          <a:xfrm>
            <a:off x="152400" y="5715000"/>
            <a:ext cx="8839200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rPr>
              <a:t>In stratified water, behavioural shifts were likely related to 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cs typeface="Arial" pitchFamily="34" charset="0"/>
              </a:rPr>
              <a:t>changes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rPr>
              <a:t> in 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cs typeface="Arial" pitchFamily="34" charset="0"/>
              </a:rPr>
              <a:t>prey type or distribution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rPr>
              <a:t>, suggesting 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cs typeface="Arial" pitchFamily="34" charset="0"/>
              </a:rPr>
              <a:t>prey-specific search 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rPr>
              <a:t>strategies may be involved.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096001" y="332840"/>
            <a:ext cx="30479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spc="-20" dirty="0" smtClean="0">
                <a:solidFill>
                  <a:schemeClr val="accent1">
                    <a:lumMod val="20000"/>
                    <a:lumOff val="80000"/>
                    <a:alpha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MEPS  2010  406: 265 - 270</a:t>
            </a:r>
            <a:endParaRPr lang="en-US" sz="1400" b="1" spc="-20" dirty="0">
              <a:solidFill>
                <a:schemeClr val="accent1">
                  <a:lumMod val="20000"/>
                  <a:lumOff val="80000"/>
                  <a:alpha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8240" y="255896"/>
            <a:ext cx="9075760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00" b="1" i="1" spc="-40" dirty="0" smtClean="0">
                <a:ln w="3175">
                  <a:noFill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chemeClr val="tx1">
                      <a:lumMod val="75000"/>
                      <a:lumOff val="25000"/>
                      <a:alpha val="43000"/>
                    </a:schemeClr>
                  </a:outerShdw>
                </a:effectLst>
                <a:cs typeface="Arial" pitchFamily="34" charset="0"/>
              </a:rPr>
              <a:t>Offshore  behavioural shifts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52400" y="1169075"/>
            <a:ext cx="8839200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Blue shark behaviour more 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latin typeface="+mj-lt"/>
                <a:cs typeface="Arial" pitchFamily="34" charset="0"/>
              </a:rPr>
              <a:t>variable 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than previously thought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cs typeface="Arial" pitchFamily="34" charset="0"/>
              </a:rPr>
              <a:t>;</a:t>
            </a:r>
          </a:p>
          <a:p>
            <a:pPr marL="342900" indent="-342900">
              <a:buAutoNum type="arabicPeriod"/>
            </a:pPr>
            <a:endParaRPr lang="en-US" spc="-20" dirty="0" smtClean="0">
              <a:ln w="3175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latin typeface="+mj-lt"/>
              <a:cs typeface="Arial" pitchFamily="34" charset="0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cs typeface="Arial" pitchFamily="34" charset="0"/>
              </a:rPr>
              <a:t>Sharks of different 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latin typeface="+mj-lt"/>
                <a:cs typeface="Arial" pitchFamily="34" charset="0"/>
              </a:rPr>
              <a:t>age groups 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cs typeface="Arial" pitchFamily="34" charset="0"/>
              </a:rPr>
              <a:t>and at different 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latin typeface="+mj-lt"/>
                <a:cs typeface="Arial" pitchFamily="34" charset="0"/>
              </a:rPr>
              <a:t>geographical areas 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lt"/>
                <a:cs typeface="Arial" pitchFamily="34" charset="0"/>
              </a:rPr>
              <a:t>display </a:t>
            </a:r>
            <a:r>
              <a: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+mj-lt"/>
                <a:cs typeface="Arial" pitchFamily="34" charset="0"/>
              </a:rPr>
              <a:t>similar diving patterns</a:t>
            </a:r>
            <a:r>
              <a:rPr lang="en-US" spc="-20" dirty="0" smtClean="0">
                <a:ln w="3175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Arial" pitchFamily="34" charset="0"/>
              </a:rPr>
              <a:t>:</a:t>
            </a:r>
            <a:endParaRPr lang="en-US" spc="-20" dirty="0" smtClean="0">
              <a:ln w="3175"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2102534" y="2492324"/>
            <a:ext cx="4938932" cy="2286000"/>
            <a:chOff x="2057400" y="2492324"/>
            <a:chExt cx="4938932" cy="2286000"/>
          </a:xfrm>
        </p:grpSpPr>
        <p:pic>
          <p:nvPicPr>
            <p:cNvPr id="12" name="Picture 11" descr="11 sharks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57400" y="2492324"/>
              <a:ext cx="2286000" cy="2286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3" name="Picture 12" descr="11 sharks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710332" y="2492324"/>
              <a:ext cx="2286000" cy="2286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33" name="Group 32"/>
          <p:cNvGrpSpPr/>
          <p:nvPr/>
        </p:nvGrpSpPr>
        <p:grpSpPr>
          <a:xfrm>
            <a:off x="1499653" y="5097192"/>
            <a:ext cx="6144695" cy="1153608"/>
            <a:chOff x="1499653" y="5097192"/>
            <a:chExt cx="6144695" cy="1153608"/>
          </a:xfrm>
        </p:grpSpPr>
        <p:sp>
          <p:nvSpPr>
            <p:cNvPr id="14" name="Down Arrow 13"/>
            <p:cNvSpPr/>
            <p:nvPr/>
          </p:nvSpPr>
          <p:spPr>
            <a:xfrm>
              <a:off x="4480560" y="5097192"/>
              <a:ext cx="182880" cy="640080"/>
            </a:xfrm>
            <a:prstGeom prst="downArrow">
              <a:avLst/>
            </a:prstGeom>
            <a:solidFill>
              <a:srgbClr val="FF0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1499653" y="5881468"/>
              <a:ext cx="614469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pc="-20" dirty="0" smtClean="0">
                  <a:ln w="3175"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latin typeface="+mj-lt"/>
                  <a:cs typeface="Arial" pitchFamily="34" charset="0"/>
                </a:rPr>
                <a:t>Suggests diving patterns are closely linked to </a:t>
              </a:r>
              <a:r>
                <a:rPr lang="en-US" b="1" i="1" spc="-20" dirty="0" smtClean="0">
                  <a:ln w="3175">
                    <a:noFill/>
                  </a:ln>
                  <a:solidFill>
                    <a:schemeClr val="tx2">
                      <a:lumMod val="50000"/>
                    </a:schemeClr>
                  </a:solidFill>
                  <a:latin typeface="+mj-lt"/>
                  <a:cs typeface="Arial" pitchFamily="34" charset="0"/>
                </a:rPr>
                <a:t>foraging behaviour</a:t>
              </a:r>
              <a:r>
                <a:rPr lang="en-US" spc="-20" dirty="0" smtClean="0">
                  <a:ln w="3175">
                    <a:noFill/>
                  </a:ln>
                  <a:latin typeface="+mj-lt"/>
                  <a:cs typeface="Arial" pitchFamily="34" charset="0"/>
                </a:rPr>
                <a:t>.</a:t>
              </a:r>
              <a:endParaRPr lang="en-US" b="1" i="1" spc="-20" dirty="0" smtClean="0">
                <a:ln w="3175">
                  <a:noFill/>
                </a:ln>
                <a:solidFill>
                  <a:schemeClr val="tx2">
                    <a:lumMod val="50000"/>
                  </a:schemeClr>
                </a:solidFill>
                <a:latin typeface="+mj-lt"/>
                <a:cs typeface="Arial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362136" y="2943664"/>
            <a:ext cx="1388012" cy="1672884"/>
            <a:chOff x="5362136" y="2943664"/>
            <a:chExt cx="1388012" cy="1672884"/>
          </a:xfrm>
        </p:grpSpPr>
        <p:grpSp>
          <p:nvGrpSpPr>
            <p:cNvPr id="38" name="Group 37"/>
            <p:cNvGrpSpPr/>
            <p:nvPr/>
          </p:nvGrpSpPr>
          <p:grpSpPr>
            <a:xfrm>
              <a:off x="6567268" y="2943664"/>
              <a:ext cx="182880" cy="182880"/>
              <a:chOff x="533400" y="3474720"/>
              <a:chExt cx="182880" cy="18288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cxnSp>
            <p:nvCxnSpPr>
              <p:cNvPr id="35" name="Straight Connector 34"/>
              <p:cNvCxnSpPr/>
              <p:nvPr/>
            </p:nvCxnSpPr>
            <p:spPr>
              <a:xfrm rot="16200000" flipH="1">
                <a:off x="533400" y="3474720"/>
                <a:ext cx="182880" cy="182880"/>
              </a:xfrm>
              <a:prstGeom prst="line">
                <a:avLst/>
              </a:prstGeom>
              <a:ln w="3810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 rot="10800000" flipH="1">
                <a:off x="533400" y="3474720"/>
                <a:ext cx="182880" cy="182880"/>
              </a:xfrm>
              <a:prstGeom prst="line">
                <a:avLst/>
              </a:prstGeom>
              <a:ln w="3810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" name="Group 38"/>
            <p:cNvGrpSpPr/>
            <p:nvPr/>
          </p:nvGrpSpPr>
          <p:grpSpPr>
            <a:xfrm>
              <a:off x="6372664" y="3699804"/>
              <a:ext cx="182880" cy="182880"/>
              <a:chOff x="533400" y="3474720"/>
              <a:chExt cx="182880" cy="18288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cxnSp>
            <p:nvCxnSpPr>
              <p:cNvPr id="40" name="Straight Connector 39"/>
              <p:cNvCxnSpPr/>
              <p:nvPr/>
            </p:nvCxnSpPr>
            <p:spPr>
              <a:xfrm rot="16200000" flipH="1">
                <a:off x="533400" y="3474720"/>
                <a:ext cx="182880" cy="182880"/>
              </a:xfrm>
              <a:prstGeom prst="line">
                <a:avLst/>
              </a:prstGeom>
              <a:ln w="3810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/>
              <p:cNvCxnSpPr/>
              <p:nvPr/>
            </p:nvCxnSpPr>
            <p:spPr>
              <a:xfrm rot="10800000" flipH="1">
                <a:off x="533400" y="3474720"/>
                <a:ext cx="182880" cy="182880"/>
              </a:xfrm>
              <a:prstGeom prst="line">
                <a:avLst/>
              </a:prstGeom>
              <a:ln w="3810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" name="Group 41"/>
            <p:cNvGrpSpPr/>
            <p:nvPr/>
          </p:nvGrpSpPr>
          <p:grpSpPr>
            <a:xfrm>
              <a:off x="5861540" y="4433668"/>
              <a:ext cx="182880" cy="182880"/>
              <a:chOff x="533400" y="3474720"/>
              <a:chExt cx="182880" cy="18288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cxnSp>
            <p:nvCxnSpPr>
              <p:cNvPr id="43" name="Straight Connector 42"/>
              <p:cNvCxnSpPr/>
              <p:nvPr/>
            </p:nvCxnSpPr>
            <p:spPr>
              <a:xfrm rot="16200000" flipH="1">
                <a:off x="533400" y="3474720"/>
                <a:ext cx="182880" cy="182880"/>
              </a:xfrm>
              <a:prstGeom prst="line">
                <a:avLst/>
              </a:prstGeom>
              <a:ln w="3810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>
              <a:xfrm rot="10800000" flipH="1">
                <a:off x="533400" y="3474720"/>
                <a:ext cx="182880" cy="182880"/>
              </a:xfrm>
              <a:prstGeom prst="line">
                <a:avLst/>
              </a:prstGeom>
              <a:ln w="3810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5" name="Group 44"/>
            <p:cNvGrpSpPr/>
            <p:nvPr/>
          </p:nvGrpSpPr>
          <p:grpSpPr>
            <a:xfrm>
              <a:off x="5362136" y="3829928"/>
              <a:ext cx="182880" cy="182880"/>
              <a:chOff x="533400" y="3474720"/>
              <a:chExt cx="182880" cy="18288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cxnSp>
            <p:nvCxnSpPr>
              <p:cNvPr id="46" name="Straight Connector 45"/>
              <p:cNvCxnSpPr/>
              <p:nvPr/>
            </p:nvCxnSpPr>
            <p:spPr>
              <a:xfrm rot="16200000" flipH="1">
                <a:off x="533400" y="3474720"/>
                <a:ext cx="182880" cy="182880"/>
              </a:xfrm>
              <a:prstGeom prst="line">
                <a:avLst/>
              </a:prstGeom>
              <a:ln w="3810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46"/>
              <p:cNvCxnSpPr/>
              <p:nvPr/>
            </p:nvCxnSpPr>
            <p:spPr>
              <a:xfrm rot="10800000" flipH="1">
                <a:off x="533400" y="3474720"/>
                <a:ext cx="182880" cy="182880"/>
              </a:xfrm>
              <a:prstGeom prst="line">
                <a:avLst/>
              </a:prstGeom>
              <a:ln w="38100" cap="rnd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4" name="TextBox 23"/>
          <p:cNvSpPr txBox="1"/>
          <p:nvPr/>
        </p:nvSpPr>
        <p:spPr>
          <a:xfrm>
            <a:off x="6096001" y="332840"/>
            <a:ext cx="30479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spc="-20" dirty="0" smtClean="0">
                <a:solidFill>
                  <a:schemeClr val="accent1">
                    <a:lumMod val="20000"/>
                    <a:lumOff val="80000"/>
                    <a:alpha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MEPS  2010  406: 265 - 270</a:t>
            </a:r>
            <a:endParaRPr lang="en-US" sz="1400" b="1" spc="-20" dirty="0">
              <a:solidFill>
                <a:schemeClr val="accent1">
                  <a:lumMod val="20000"/>
                  <a:lumOff val="80000"/>
                  <a:alpha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2654</TotalTime>
  <Words>595</Words>
  <Application>Microsoft Office PowerPoint</Application>
  <PresentationFormat>On-screen Show (4:3)</PresentationFormat>
  <Paragraphs>85</Paragraphs>
  <Slides>18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Nuno Queiroz</dc:creator>
  <cp:lastModifiedBy>Nuno Queiroz</cp:lastModifiedBy>
  <cp:revision>202</cp:revision>
  <dcterms:created xsi:type="dcterms:W3CDTF">2006-08-16T00:00:00Z</dcterms:created>
  <dcterms:modified xsi:type="dcterms:W3CDTF">2010-07-04T09:40:19Z</dcterms:modified>
</cp:coreProperties>
</file>