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79" r:id="rId3"/>
    <p:sldId id="280" r:id="rId4"/>
    <p:sldId id="284" r:id="rId5"/>
    <p:sldId id="285" r:id="rId6"/>
    <p:sldId id="286" r:id="rId7"/>
    <p:sldId id="272" r:id="rId8"/>
    <p:sldId id="287" r:id="rId9"/>
    <p:sldId id="289" r:id="rId10"/>
    <p:sldId id="274" r:id="rId11"/>
    <p:sldId id="276" r:id="rId12"/>
    <p:sldId id="262" r:id="rId13"/>
    <p:sldId id="290" r:id="rId14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714" autoAdjust="0"/>
  </p:normalViewPr>
  <p:slideViewPr>
    <p:cSldViewPr>
      <p:cViewPr varScale="1">
        <p:scale>
          <a:sx n="88" d="100"/>
          <a:sy n="88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E1462D-6C7D-45CB-B32B-7FF438E8EFB8}" type="datetimeFigureOut">
              <a:rPr lang="pt-PT" smtClean="0"/>
              <a:pPr/>
              <a:t>01-07-2010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000C66-67DE-482A-BE9B-8A1B73DEF29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00C66-67DE-482A-BE9B-8A1B73DEF299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00C66-67DE-482A-BE9B-8A1B73DEF299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00C66-67DE-482A-BE9B-8A1B73DEF299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00C66-67DE-482A-BE9B-8A1B73DEF299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00C66-67DE-482A-BE9B-8A1B73DEF299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00C66-67DE-482A-BE9B-8A1B73DEF299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00C66-67DE-482A-BE9B-8A1B73DEF299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00C66-67DE-482A-BE9B-8A1B73DEF299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00C66-67DE-482A-BE9B-8A1B73DEF299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00C66-67DE-482A-BE9B-8A1B73DEF299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00C66-67DE-482A-BE9B-8A1B73DEF299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00C66-67DE-482A-BE9B-8A1B73DEF299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00C66-67DE-482A-BE9B-8A1B73DEF299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2342CEA3-3058-4D43-AE35-B3DA76CB4003}" type="datetimeFigureOut">
              <a:rPr lang="el-GR" smtClean="0"/>
              <a:pPr/>
              <a:t>1/7/2010</a:t>
            </a:fld>
            <a:endParaRPr lang="el-GR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l-GR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1/7/2010</a:t>
            </a:fld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1/7/2010</a:t>
            </a:fld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1/7/2010</a:t>
            </a:fld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2342CEA3-3058-4D43-AE35-B3DA76CB4003}" type="datetimeFigureOut">
              <a:rPr lang="el-GR" smtClean="0"/>
              <a:pPr/>
              <a:t>1/7/2010</a:t>
            </a:fld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1/7/2010</a:t>
            </a:fld>
            <a:endParaRPr lang="el-G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1/7/2010</a:t>
            </a:fld>
            <a:endParaRPr lang="el-G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1/7/2010</a:t>
            </a:fld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1/7/2010</a:t>
            </a:fld>
            <a:endParaRPr lang="el-G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1/7/2010</a:t>
            </a:fld>
            <a:endParaRPr lang="el-G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1/7/2010</a:t>
            </a:fld>
            <a:endParaRPr lang="el-G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357950" y="6357958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342CEA3-3058-4D43-AE35-B3DA76CB4003}" type="datetimeFigureOut">
              <a:rPr lang="el-GR" smtClean="0"/>
              <a:pPr/>
              <a:t>4/7/2010</a:t>
            </a:fld>
            <a:endParaRPr lang="el-G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l-GR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928926" y="6381175"/>
            <a:ext cx="1071570" cy="348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 descr="MR-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000496" y="6357957"/>
            <a:ext cx="928694" cy="403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Automatic Network Management:</a:t>
            </a:r>
            <a:br>
              <a:rPr lang="en-US" dirty="0" smtClean="0"/>
            </a:br>
            <a:r>
              <a:rPr lang="en-US" dirty="0" smtClean="0"/>
              <a:t>Graphical Models for Fault Location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Ricardo Morla</a:t>
            </a:r>
          </a:p>
          <a:p>
            <a:r>
              <a:rPr lang="en-US" dirty="0" smtClean="0"/>
              <a:t>INESC Porto / FEUP</a:t>
            </a:r>
            <a:endParaRPr lang="en-US" dirty="0"/>
          </a:p>
        </p:txBody>
      </p:sp>
      <p:pic>
        <p:nvPicPr>
          <p:cNvPr id="1026" name="Picture 2" descr="MR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079490"/>
            <a:ext cx="2281238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500042"/>
            <a:ext cx="19050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PGM for fault location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Graphical model encodes</a:t>
            </a:r>
          </a:p>
          <a:p>
            <a:pPr lvl="1"/>
            <a:r>
              <a:rPr lang="en-US" dirty="0" smtClean="0"/>
              <a:t>P(Fault | Failures)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What’s </a:t>
            </a:r>
            <a:r>
              <a:rPr lang="en-US" dirty="0" smtClean="0"/>
              <a:t>the most likely </a:t>
            </a:r>
            <a:r>
              <a:rPr lang="en-US" dirty="0" smtClean="0"/>
              <a:t>set of faults that explains a set of given observed values?</a:t>
            </a:r>
          </a:p>
          <a:p>
            <a:pPr lvl="1"/>
            <a:r>
              <a:rPr lang="en-US" dirty="0" smtClean="0"/>
              <a:t>Posterior probability</a:t>
            </a:r>
          </a:p>
          <a:p>
            <a:pPr lvl="1"/>
            <a:r>
              <a:rPr lang="en-US" dirty="0" smtClean="0"/>
              <a:t>Highest P(Failures | Fault)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This is hard:</a:t>
            </a:r>
          </a:p>
          <a:p>
            <a:pPr lvl="2"/>
            <a:r>
              <a:rPr lang="en-US" dirty="0" smtClean="0"/>
              <a:t>topology of PGM</a:t>
            </a:r>
          </a:p>
          <a:p>
            <a:pPr lvl="2"/>
            <a:r>
              <a:rPr lang="en-US" dirty="0" smtClean="0"/>
              <a:t>detail of probabilistic model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Define fault location models</a:t>
            </a:r>
          </a:p>
          <a:p>
            <a:pPr lvl="1"/>
            <a:r>
              <a:rPr lang="en-US" dirty="0" smtClean="0"/>
              <a:t>In addition to FPM</a:t>
            </a:r>
          </a:p>
          <a:p>
            <a:pPr lvl="1"/>
            <a:r>
              <a:rPr lang="en-US" dirty="0" smtClean="0"/>
              <a:t>Higher model complexity in the PGM</a:t>
            </a:r>
          </a:p>
          <a:p>
            <a:pPr lvl="1"/>
            <a:r>
              <a:rPr lang="en-US" dirty="0" smtClean="0"/>
              <a:t>Include time functions</a:t>
            </a:r>
          </a:p>
          <a:p>
            <a:r>
              <a:rPr lang="en-US" dirty="0" smtClean="0"/>
              <a:t>Adequate models of ICT systems for Fault Location</a:t>
            </a:r>
          </a:p>
          <a:p>
            <a:pPr lvl="1"/>
            <a:r>
              <a:rPr lang="en-US" dirty="0" smtClean="0"/>
              <a:t>From topology/application domain</a:t>
            </a:r>
          </a:p>
          <a:p>
            <a:pPr lvl="1"/>
            <a:r>
              <a:rPr lang="en-US" dirty="0" smtClean="0"/>
              <a:t>Automatically from data</a:t>
            </a:r>
          </a:p>
          <a:p>
            <a:pPr lvl="1"/>
            <a:r>
              <a:rPr lang="en-US" dirty="0" smtClean="0"/>
              <a:t>Hybrid</a:t>
            </a:r>
          </a:p>
          <a:p>
            <a:r>
              <a:rPr lang="en-US" dirty="0" smtClean="0"/>
              <a:t>Fault location-based system redesign/reconfiguration</a:t>
            </a:r>
          </a:p>
          <a:p>
            <a:pPr lvl="1"/>
            <a:r>
              <a:rPr lang="en-US" dirty="0" smtClean="0"/>
              <a:t>Performance metrics vs. fault location metrics</a:t>
            </a:r>
          </a:p>
          <a:p>
            <a:pPr lvl="1"/>
            <a:r>
              <a:rPr lang="en-US" dirty="0" smtClean="0"/>
              <a:t>Tradeoff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effort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Modelin</a:t>
            </a:r>
            <a:r>
              <a:rPr lang="en-US" dirty="0" smtClean="0"/>
              <a:t>g different ICT systems for better fault location</a:t>
            </a:r>
          </a:p>
          <a:p>
            <a:pPr lvl="1"/>
            <a:r>
              <a:rPr lang="en-US" dirty="0" smtClean="0"/>
              <a:t>Enterprise networks</a:t>
            </a:r>
          </a:p>
          <a:p>
            <a:pPr lvl="1"/>
            <a:r>
              <a:rPr lang="en-US" dirty="0" smtClean="0"/>
              <a:t>IP Multimedia Subsystems</a:t>
            </a:r>
          </a:p>
          <a:p>
            <a:pPr lvl="1"/>
            <a:r>
              <a:rPr lang="en-US" dirty="0" smtClean="0"/>
              <a:t>Ambient intelligent environments</a:t>
            </a:r>
          </a:p>
          <a:p>
            <a:pPr lvl="1"/>
            <a:r>
              <a:rPr lang="en-US" dirty="0" smtClean="0"/>
              <a:t>…</a:t>
            </a:r>
          </a:p>
          <a:p>
            <a:r>
              <a:rPr lang="en-US" dirty="0" smtClean="0"/>
              <a:t>How:</a:t>
            </a:r>
          </a:p>
          <a:p>
            <a:pPr lvl="1"/>
            <a:r>
              <a:rPr lang="en-US" dirty="0" smtClean="0"/>
              <a:t>From network topology</a:t>
            </a:r>
          </a:p>
          <a:p>
            <a:pPr lvl="1"/>
            <a:r>
              <a:rPr lang="en-US" dirty="0" smtClean="0"/>
              <a:t>Directly from data</a:t>
            </a:r>
          </a:p>
          <a:p>
            <a:pPr lvl="1"/>
            <a:r>
              <a:rPr lang="en-US" dirty="0" smtClean="0"/>
              <a:t>With exper</a:t>
            </a:r>
            <a:r>
              <a:rPr lang="en-US" dirty="0" smtClean="0"/>
              <a:t>t input (a-priori rules)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Concluding Remarks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ICT systems are increasingly complex</a:t>
            </a:r>
          </a:p>
          <a:p>
            <a:r>
              <a:rPr lang="en-US" dirty="0" smtClean="0"/>
              <a:t>We must be able to manage them automatically including locating faults</a:t>
            </a:r>
          </a:p>
          <a:p>
            <a:r>
              <a:rPr lang="en-US" dirty="0" smtClean="0"/>
              <a:t>Automatic fault location has the potential for cutting operations and management costs</a:t>
            </a:r>
          </a:p>
          <a:p>
            <a:r>
              <a:rPr lang="en-US" dirty="0" smtClean="0"/>
              <a:t>Applicable world-wide, across market domains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Motivation: Managing ICT networks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ICT networks are large and heterogeneous</a:t>
            </a:r>
          </a:p>
          <a:p>
            <a:pPr lvl="1"/>
            <a:r>
              <a:rPr lang="en-US" dirty="0" smtClean="0"/>
              <a:t>Desktops, servers, applications, services, databases, sensors, routers, links, messages</a:t>
            </a:r>
          </a:p>
          <a:p>
            <a:pPr lvl="1"/>
            <a:r>
              <a:rPr lang="en-US" dirty="0" smtClean="0"/>
              <a:t>Multiple vendors and goals</a:t>
            </a:r>
          </a:p>
          <a:p>
            <a:r>
              <a:rPr lang="en-US" dirty="0" smtClean="0"/>
              <a:t>Non-deterministic</a:t>
            </a:r>
          </a:p>
          <a:p>
            <a:pPr lvl="1"/>
            <a:r>
              <a:rPr lang="en-US" dirty="0" smtClean="0"/>
              <a:t>Exponential back-off, concurrency, user interaction</a:t>
            </a:r>
          </a:p>
          <a:p>
            <a:r>
              <a:rPr lang="en-US" dirty="0" smtClean="0"/>
              <a:t>Difficult to manage</a:t>
            </a:r>
          </a:p>
          <a:p>
            <a:pPr lvl="1"/>
            <a:r>
              <a:rPr lang="en-US" dirty="0" smtClean="0"/>
              <a:t>Configuration options</a:t>
            </a:r>
          </a:p>
          <a:p>
            <a:pPr lvl="1"/>
            <a:r>
              <a:rPr lang="en-US" dirty="0" smtClean="0"/>
              <a:t>No single person with unified view of network</a:t>
            </a:r>
          </a:p>
          <a:p>
            <a:pPr lvl="1"/>
            <a:r>
              <a:rPr lang="en-US" dirty="0" smtClean="0"/>
              <a:t>Log data</a:t>
            </a:r>
            <a:endParaRPr lang="en-US" dirty="0" smtClean="0"/>
          </a:p>
          <a:p>
            <a:r>
              <a:rPr lang="en-US" dirty="0" smtClean="0"/>
              <a:t>Expensive to manage</a:t>
            </a:r>
          </a:p>
          <a:p>
            <a:pPr lvl="1"/>
            <a:r>
              <a:rPr lang="en-US" dirty="0" smtClean="0"/>
              <a:t>Rule of thumb</a:t>
            </a:r>
          </a:p>
          <a:p>
            <a:pPr lvl="1"/>
            <a:r>
              <a:rPr lang="en-US" dirty="0" smtClean="0"/>
              <a:t>€1 acquisition :: €2 operations and management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Failures, Faults, and Fault Location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Failures</a:t>
            </a:r>
          </a:p>
          <a:p>
            <a:pPr lvl="1"/>
            <a:r>
              <a:rPr lang="en-US" dirty="0" smtClean="0"/>
              <a:t>Request timeout, anomalous values, …</a:t>
            </a:r>
          </a:p>
          <a:p>
            <a:r>
              <a:rPr lang="en-US" dirty="0" smtClean="0"/>
              <a:t>Faults</a:t>
            </a:r>
          </a:p>
          <a:p>
            <a:pPr lvl="1"/>
            <a:r>
              <a:rPr lang="en-US" dirty="0" smtClean="0"/>
              <a:t>Hardware fault, software bugs, </a:t>
            </a:r>
            <a:r>
              <a:rPr lang="en-US" dirty="0" err="1" smtClean="0"/>
              <a:t>mis</a:t>
            </a:r>
            <a:r>
              <a:rPr lang="en-US" dirty="0" smtClean="0"/>
              <a:t>-configurations, …</a:t>
            </a:r>
          </a:p>
          <a:p>
            <a:endParaRPr lang="en-US" dirty="0" smtClean="0"/>
          </a:p>
          <a:p>
            <a:r>
              <a:rPr lang="en-US" dirty="0" smtClean="0"/>
              <a:t>Cannot monitor faults</a:t>
            </a:r>
          </a:p>
          <a:p>
            <a:pPr lvl="1"/>
            <a:r>
              <a:rPr lang="en-US" dirty="0" smtClean="0"/>
              <a:t>infer faults from failures</a:t>
            </a:r>
          </a:p>
          <a:p>
            <a:endParaRPr lang="en-US" dirty="0" smtClean="0"/>
          </a:p>
          <a:p>
            <a:r>
              <a:rPr lang="en-US" dirty="0" smtClean="0"/>
              <a:t>Single component: trivial to locate fault</a:t>
            </a:r>
          </a:p>
          <a:p>
            <a:r>
              <a:rPr lang="en-US" dirty="0" smtClean="0"/>
              <a:t>Network: non-trivial</a:t>
            </a:r>
          </a:p>
          <a:p>
            <a:pPr lvl="1"/>
            <a:r>
              <a:rPr lang="en-US" dirty="0" smtClean="0"/>
              <a:t>May not be able to monitor all failures</a:t>
            </a:r>
          </a:p>
          <a:p>
            <a:pPr lvl="1"/>
            <a:r>
              <a:rPr lang="en-US" dirty="0" smtClean="0"/>
              <a:t>Failures cause failures</a:t>
            </a:r>
            <a:r>
              <a:rPr lang="en-US" dirty="0" smtClean="0"/>
              <a:t> </a:t>
            </a:r>
            <a:r>
              <a:rPr lang="en-US" dirty="0" smtClean="0"/>
              <a:t>in other components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Toy example – Fault location –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Simple adding example</a:t>
            </a:r>
          </a:p>
          <a:p>
            <a:pPr lvl="1"/>
            <a:r>
              <a:rPr lang="en-US" dirty="0" smtClean="0"/>
              <a:t>C1.out=C1.in+1</a:t>
            </a:r>
          </a:p>
          <a:p>
            <a:pPr lvl="1"/>
            <a:r>
              <a:rPr lang="en-US" dirty="0" smtClean="0"/>
              <a:t>C2.out=C2.in+1</a:t>
            </a:r>
          </a:p>
          <a:p>
            <a:r>
              <a:rPr lang="en-US" dirty="0" smtClean="0"/>
              <a:t>Cannot </a:t>
            </a:r>
            <a:r>
              <a:rPr lang="en-US" dirty="0" smtClean="0"/>
              <a:t>read </a:t>
            </a:r>
            <a:r>
              <a:rPr lang="en-US" dirty="0" smtClean="0"/>
              <a:t>C1.out/C2.in</a:t>
            </a:r>
          </a:p>
          <a:p>
            <a:pPr marL="274320" lvl="1">
              <a:spcBef>
                <a:spcPts val="600"/>
              </a:spcBef>
              <a:buClr>
                <a:schemeClr val="accent1"/>
              </a:buClr>
            </a:pPr>
            <a:endParaRPr lang="en-US" dirty="0" smtClean="0"/>
          </a:p>
          <a:p>
            <a:r>
              <a:rPr lang="en-US" dirty="0" smtClean="0"/>
              <a:t>What’s the faulty component?</a:t>
            </a:r>
            <a:endParaRPr lang="en-US" dirty="0" smtClean="0"/>
          </a:p>
          <a:p>
            <a:pPr lvl="1"/>
            <a:r>
              <a:rPr lang="en-US" dirty="0" smtClean="0"/>
              <a:t>C1.in = 10</a:t>
            </a:r>
          </a:p>
          <a:p>
            <a:pPr lvl="1"/>
            <a:r>
              <a:rPr lang="en-US" dirty="0" smtClean="0"/>
              <a:t>C2.out = 13</a:t>
            </a:r>
          </a:p>
        </p:txBody>
      </p:sp>
      <p:sp>
        <p:nvSpPr>
          <p:cNvPr id="39" name="Rectangle 38"/>
          <p:cNvSpPr/>
          <p:nvPr/>
        </p:nvSpPr>
        <p:spPr>
          <a:xfrm>
            <a:off x="5429256" y="4500570"/>
            <a:ext cx="2214578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dirty="0" smtClean="0"/>
              <a:t>C1 or C2?</a:t>
            </a:r>
            <a:endParaRPr lang="en-US" dirty="0"/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5214942" y="5072074"/>
            <a:ext cx="357190" cy="1588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43570" y="4929198"/>
            <a:ext cx="642942" cy="35719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C1</a:t>
            </a:r>
          </a:p>
        </p:txBody>
      </p:sp>
      <p:cxnSp>
        <p:nvCxnSpPr>
          <p:cNvPr id="43" name="Straight Arrow Connector 42"/>
          <p:cNvCxnSpPr/>
          <p:nvPr/>
        </p:nvCxnSpPr>
        <p:spPr>
          <a:xfrm>
            <a:off x="6357950" y="5072074"/>
            <a:ext cx="357190" cy="1588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6858016" y="4929198"/>
            <a:ext cx="642942" cy="35719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C2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7500958" y="5072074"/>
            <a:ext cx="357190" cy="1588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Toy example – Fault location – </a:t>
            </a:r>
            <a:r>
              <a:rPr lang="en-US" dirty="0" smtClean="0"/>
              <a:t>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What’s the faulty component?</a:t>
            </a:r>
          </a:p>
          <a:p>
            <a:pPr lvl="1"/>
            <a:r>
              <a:rPr lang="en-US" dirty="0" smtClean="0"/>
              <a:t>C1.in = 10</a:t>
            </a:r>
          </a:p>
          <a:p>
            <a:pPr lvl="1"/>
            <a:r>
              <a:rPr lang="en-US" dirty="0" smtClean="0"/>
              <a:t>C2.out = 13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C1.out = C1.in + 1  (99.9%) </a:t>
            </a:r>
          </a:p>
          <a:p>
            <a:pPr lvl="1"/>
            <a:r>
              <a:rPr lang="en-US" dirty="0" smtClean="0"/>
              <a:t>C1.out = C1.in + </a:t>
            </a:r>
            <a:r>
              <a:rPr lang="en-US" dirty="0" smtClean="0"/>
              <a:t>2  (0.01%) </a:t>
            </a:r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C2.out </a:t>
            </a:r>
            <a:r>
              <a:rPr lang="en-US" dirty="0" smtClean="0"/>
              <a:t>= </a:t>
            </a:r>
            <a:r>
              <a:rPr lang="en-US" dirty="0" smtClean="0"/>
              <a:t>C2.in </a:t>
            </a:r>
            <a:r>
              <a:rPr lang="en-US" dirty="0" smtClean="0"/>
              <a:t>+ 1  (</a:t>
            </a:r>
            <a:r>
              <a:rPr lang="en-US" dirty="0" smtClean="0"/>
              <a:t>99.9%) </a:t>
            </a:r>
            <a:endParaRPr lang="en-US" dirty="0" smtClean="0"/>
          </a:p>
          <a:p>
            <a:pPr lvl="1"/>
            <a:r>
              <a:rPr lang="en-US" dirty="0" smtClean="0"/>
              <a:t>C2.out </a:t>
            </a:r>
            <a:r>
              <a:rPr lang="en-US" dirty="0" smtClean="0"/>
              <a:t>= </a:t>
            </a:r>
            <a:r>
              <a:rPr lang="en-US" dirty="0" smtClean="0"/>
              <a:t>C2.in </a:t>
            </a:r>
            <a:r>
              <a:rPr lang="en-US" dirty="0" smtClean="0"/>
              <a:t>+ </a:t>
            </a:r>
            <a:r>
              <a:rPr lang="en-US" dirty="0" smtClean="0"/>
              <a:t>10  </a:t>
            </a:r>
            <a:r>
              <a:rPr lang="en-US" dirty="0" smtClean="0"/>
              <a:t>(</a:t>
            </a:r>
            <a:r>
              <a:rPr lang="en-US" dirty="0" smtClean="0"/>
              <a:t>0.01</a:t>
            </a:r>
            <a:r>
              <a:rPr lang="en-US" dirty="0" smtClean="0"/>
              <a:t>%) </a:t>
            </a:r>
          </a:p>
        </p:txBody>
      </p:sp>
      <p:sp>
        <p:nvSpPr>
          <p:cNvPr id="10" name="Rectangle 9"/>
          <p:cNvSpPr/>
          <p:nvPr/>
        </p:nvSpPr>
        <p:spPr>
          <a:xfrm>
            <a:off x="5357818" y="1714488"/>
            <a:ext cx="2214578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dirty="0" smtClean="0"/>
              <a:t>C1 or C2?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143504" y="2285992"/>
            <a:ext cx="357190" cy="1588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5572132" y="2143116"/>
            <a:ext cx="642942" cy="35719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C1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6286512" y="2285992"/>
            <a:ext cx="357190" cy="1588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6786578" y="2143116"/>
            <a:ext cx="642942" cy="35719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C2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7429520" y="2285992"/>
            <a:ext cx="357190" cy="1588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Toy example – Fault location</a:t>
            </a:r>
            <a:r>
              <a:rPr lang="en-US" dirty="0" smtClean="0"/>
              <a:t> – </a:t>
            </a:r>
            <a:r>
              <a:rPr lang="en-US" dirty="0" smtClean="0"/>
              <a:t>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Message forwarding example</a:t>
            </a:r>
          </a:p>
          <a:p>
            <a:pPr lvl="1"/>
            <a:r>
              <a:rPr lang="en-US" dirty="0" smtClean="0"/>
              <a:t>Fault: message drop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Fault Propagation Model</a:t>
            </a:r>
          </a:p>
          <a:p>
            <a:pPr lvl="1"/>
            <a:r>
              <a:rPr lang="en-US" dirty="0" smtClean="0"/>
              <a:t>Fault in component A </a:t>
            </a:r>
          </a:p>
          <a:p>
            <a:pPr lvl="1"/>
            <a:r>
              <a:rPr lang="en-US" dirty="0" smtClean="0"/>
              <a:t>Failure in </a:t>
            </a:r>
            <a:r>
              <a:rPr lang="en-US" dirty="0" smtClean="0"/>
              <a:t>component A </a:t>
            </a:r>
          </a:p>
          <a:p>
            <a:pPr lvl="1"/>
            <a:endParaRPr lang="en-US" dirty="0" smtClean="0"/>
          </a:p>
        </p:txBody>
      </p:sp>
      <p:sp>
        <p:nvSpPr>
          <p:cNvPr id="17" name="Oval 16"/>
          <p:cNvSpPr/>
          <p:nvPr/>
        </p:nvSpPr>
        <p:spPr>
          <a:xfrm>
            <a:off x="1714480" y="4505340"/>
            <a:ext cx="419104" cy="4238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2285984" y="5219720"/>
            <a:ext cx="419104" cy="423858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5143504" y="1933572"/>
            <a:ext cx="419104" cy="42385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6296036" y="1928802"/>
            <a:ext cx="419104" cy="42385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7429520" y="1928802"/>
            <a:ext cx="419104" cy="42385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en-US" dirty="0"/>
          </a:p>
        </p:txBody>
      </p:sp>
      <p:cxnSp>
        <p:nvCxnSpPr>
          <p:cNvPr id="29" name="Straight Arrow Connector 28"/>
          <p:cNvCxnSpPr>
            <a:stCxn id="17" idx="5"/>
            <a:endCxn id="18" idx="1"/>
          </p:cNvCxnSpPr>
          <p:nvPr/>
        </p:nvCxnSpPr>
        <p:spPr>
          <a:xfrm rot="16200000" flipH="1">
            <a:off x="2002450" y="4936883"/>
            <a:ext cx="414668" cy="275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3714744" y="5219720"/>
            <a:ext cx="419104" cy="423858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</a:t>
            </a:r>
            <a:endParaRPr lang="en-US" dirty="0"/>
          </a:p>
        </p:txBody>
      </p:sp>
      <p:cxnSp>
        <p:nvCxnSpPr>
          <p:cNvPr id="32" name="Straight Arrow Connector 31"/>
          <p:cNvCxnSpPr>
            <a:stCxn id="18" idx="6"/>
            <a:endCxn id="31" idx="2"/>
          </p:cNvCxnSpPr>
          <p:nvPr/>
        </p:nvCxnSpPr>
        <p:spPr>
          <a:xfrm>
            <a:off x="2705088" y="5431649"/>
            <a:ext cx="10096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4071934" y="4510110"/>
            <a:ext cx="785818" cy="4238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A-B</a:t>
            </a:r>
            <a:endParaRPr lang="en-US" dirty="0"/>
          </a:p>
        </p:txBody>
      </p:sp>
      <p:cxnSp>
        <p:nvCxnSpPr>
          <p:cNvPr id="38" name="Straight Arrow Connector 37"/>
          <p:cNvCxnSpPr>
            <a:stCxn id="20" idx="6"/>
            <a:endCxn id="21" idx="2"/>
          </p:cNvCxnSpPr>
          <p:nvPr/>
        </p:nvCxnSpPr>
        <p:spPr>
          <a:xfrm flipV="1">
            <a:off x="5562608" y="2140731"/>
            <a:ext cx="733428" cy="47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21" idx="6"/>
            <a:endCxn id="25" idx="2"/>
          </p:cNvCxnSpPr>
          <p:nvPr/>
        </p:nvCxnSpPr>
        <p:spPr>
          <a:xfrm>
            <a:off x="6715140" y="2140731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36" idx="4"/>
            <a:endCxn id="31" idx="7"/>
          </p:cNvCxnSpPr>
          <p:nvPr/>
        </p:nvCxnSpPr>
        <p:spPr>
          <a:xfrm rot="5400000">
            <a:off x="4094746" y="4911695"/>
            <a:ext cx="347825" cy="3923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/>
          <p:cNvSpPr/>
          <p:nvPr/>
        </p:nvSpPr>
        <p:spPr>
          <a:xfrm>
            <a:off x="3143240" y="4505340"/>
            <a:ext cx="419104" cy="4238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</a:t>
            </a:r>
            <a:endParaRPr lang="en-US" dirty="0"/>
          </a:p>
        </p:txBody>
      </p:sp>
      <p:cxnSp>
        <p:nvCxnSpPr>
          <p:cNvPr id="52" name="Straight Arrow Connector 51"/>
          <p:cNvCxnSpPr>
            <a:stCxn id="50" idx="5"/>
            <a:endCxn id="31" idx="1"/>
          </p:cNvCxnSpPr>
          <p:nvPr/>
        </p:nvCxnSpPr>
        <p:spPr>
          <a:xfrm rot="16200000" flipH="1">
            <a:off x="3431210" y="4936883"/>
            <a:ext cx="414668" cy="275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5715008" y="5219720"/>
            <a:ext cx="419104" cy="423858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en-US" dirty="0"/>
          </a:p>
        </p:txBody>
      </p:sp>
      <p:sp>
        <p:nvSpPr>
          <p:cNvPr id="57" name="Oval 56"/>
          <p:cNvSpPr/>
          <p:nvPr/>
        </p:nvSpPr>
        <p:spPr>
          <a:xfrm>
            <a:off x="5143504" y="4505340"/>
            <a:ext cx="419104" cy="4238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en-US" dirty="0"/>
          </a:p>
        </p:txBody>
      </p:sp>
      <p:cxnSp>
        <p:nvCxnSpPr>
          <p:cNvPr id="58" name="Straight Arrow Connector 57"/>
          <p:cNvCxnSpPr>
            <a:stCxn id="57" idx="5"/>
            <a:endCxn id="56" idx="1"/>
          </p:cNvCxnSpPr>
          <p:nvPr/>
        </p:nvCxnSpPr>
        <p:spPr>
          <a:xfrm rot="16200000" flipH="1">
            <a:off x="5431474" y="4936883"/>
            <a:ext cx="414668" cy="275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31" idx="6"/>
            <a:endCxn id="56" idx="2"/>
          </p:cNvCxnSpPr>
          <p:nvPr/>
        </p:nvCxnSpPr>
        <p:spPr>
          <a:xfrm>
            <a:off x="4133848" y="5431649"/>
            <a:ext cx="158116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Oval 61"/>
          <p:cNvSpPr/>
          <p:nvPr/>
        </p:nvSpPr>
        <p:spPr>
          <a:xfrm>
            <a:off x="6215074" y="4510110"/>
            <a:ext cx="785818" cy="4238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B-C</a:t>
            </a:r>
            <a:endParaRPr lang="en-US" dirty="0"/>
          </a:p>
        </p:txBody>
      </p:sp>
      <p:cxnSp>
        <p:nvCxnSpPr>
          <p:cNvPr id="63" name="Straight Arrow Connector 62"/>
          <p:cNvCxnSpPr>
            <a:stCxn id="62" idx="4"/>
            <a:endCxn id="56" idx="7"/>
          </p:cNvCxnSpPr>
          <p:nvPr/>
        </p:nvCxnSpPr>
        <p:spPr>
          <a:xfrm rot="5400000">
            <a:off x="6166448" y="4840257"/>
            <a:ext cx="347825" cy="5352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Oval 67"/>
          <p:cNvSpPr/>
          <p:nvPr/>
        </p:nvSpPr>
        <p:spPr>
          <a:xfrm>
            <a:off x="3714744" y="3071810"/>
            <a:ext cx="419104" cy="4238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69" name="Oval 68"/>
          <p:cNvSpPr/>
          <p:nvPr/>
        </p:nvSpPr>
        <p:spPr>
          <a:xfrm>
            <a:off x="4010020" y="3500438"/>
            <a:ext cx="419104" cy="423858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fault location problem in ICT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Motivating example (I)</a:t>
            </a:r>
          </a:p>
          <a:p>
            <a:pPr lvl="1"/>
            <a:r>
              <a:rPr lang="en-US" dirty="0" smtClean="0"/>
              <a:t>Fiber-based IP network</a:t>
            </a:r>
          </a:p>
          <a:p>
            <a:pPr lvl="1"/>
            <a:r>
              <a:rPr lang="en-US" dirty="0" smtClean="0"/>
              <a:t>Faults:  Fiber/Splitter cuts</a:t>
            </a:r>
          </a:p>
          <a:p>
            <a:pPr lvl="1"/>
            <a:r>
              <a:rPr lang="en-US" dirty="0" smtClean="0"/>
              <a:t>Failures: loss of connectivity between IP nodes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Map IP topology (routers etc) with fiber topology</a:t>
            </a:r>
          </a:p>
          <a:p>
            <a:pPr lvl="1"/>
            <a:r>
              <a:rPr lang="en-US" dirty="0" smtClean="0"/>
              <a:t>IP links (failures) share fiber faults</a:t>
            </a:r>
          </a:p>
          <a:p>
            <a:pPr lvl="1"/>
            <a:r>
              <a:rPr lang="en-US" dirty="0" smtClean="0"/>
              <a:t>Shared risk [Kompella05]</a:t>
            </a:r>
          </a:p>
          <a:p>
            <a:pPr lvl="2"/>
            <a:r>
              <a:rPr lang="en-US" dirty="0" smtClean="0"/>
              <a:t>Smallest best possible fault explanation for observed failures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fault location problem in ICT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Motivating example (II)</a:t>
            </a:r>
          </a:p>
          <a:p>
            <a:pPr lvl="1"/>
            <a:r>
              <a:rPr lang="en-US" dirty="0" smtClean="0"/>
              <a:t>IMS Networks</a:t>
            </a:r>
          </a:p>
          <a:p>
            <a:pPr lvl="1"/>
            <a:r>
              <a:rPr lang="en-US" dirty="0" smtClean="0"/>
              <a:t>Complex architecture</a:t>
            </a:r>
          </a:p>
          <a:p>
            <a:pPr lvl="2"/>
            <a:r>
              <a:rPr lang="en-US" dirty="0" smtClean="0"/>
              <a:t>Session Director, SIP Server; Home subscriber server</a:t>
            </a:r>
          </a:p>
          <a:p>
            <a:pPr lvl="2"/>
            <a:r>
              <a:rPr lang="en-US" dirty="0" smtClean="0"/>
              <a:t>Distributed geographically, tree-based</a:t>
            </a:r>
          </a:p>
          <a:p>
            <a:pPr lvl="1"/>
            <a:r>
              <a:rPr lang="en-US" dirty="0" smtClean="0"/>
              <a:t>Various software and hardware faults </a:t>
            </a:r>
          </a:p>
          <a:p>
            <a:pPr lvl="1"/>
            <a:r>
              <a:rPr lang="en-US" dirty="0" smtClean="0"/>
              <a:t>Multimedia-specific KPI and failures/alarms</a:t>
            </a:r>
          </a:p>
          <a:p>
            <a:pPr lvl="2"/>
            <a:endParaRPr lang="en-US" dirty="0" smtClean="0"/>
          </a:p>
          <a:p>
            <a:pPr lvl="1"/>
            <a:r>
              <a:rPr lang="en-US" dirty="0" smtClean="0"/>
              <a:t>Codebook approach [Reali09]</a:t>
            </a:r>
          </a:p>
          <a:p>
            <a:pPr lvl="2"/>
            <a:r>
              <a:rPr lang="en-US" dirty="0" smtClean="0"/>
              <a:t>Minimum set of alarms</a:t>
            </a:r>
          </a:p>
          <a:p>
            <a:pPr lvl="2"/>
            <a:r>
              <a:rPr lang="en-US" dirty="0" smtClean="0"/>
              <a:t>Robustness against spurious/missing alarms</a:t>
            </a:r>
            <a:endParaRPr lang="en-US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fault location problem in ICT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Motivating example (III)</a:t>
            </a:r>
          </a:p>
          <a:p>
            <a:pPr lvl="1"/>
            <a:r>
              <a:rPr lang="en-US" dirty="0" smtClean="0"/>
              <a:t>Enterprise Networks</a:t>
            </a:r>
          </a:p>
          <a:p>
            <a:pPr lvl="1"/>
            <a:r>
              <a:rPr lang="en-US" dirty="0" smtClean="0"/>
              <a:t>[Kandula09]</a:t>
            </a:r>
          </a:p>
          <a:p>
            <a:pPr lvl="1"/>
            <a:r>
              <a:rPr lang="en-US" dirty="0" smtClean="0"/>
              <a:t>Symptoms</a:t>
            </a:r>
          </a:p>
          <a:p>
            <a:pPr lvl="2"/>
            <a:r>
              <a:rPr lang="en-US" dirty="0" smtClean="0"/>
              <a:t>Intermittent response time from server</a:t>
            </a:r>
          </a:p>
          <a:p>
            <a:pPr lvl="2"/>
            <a:r>
              <a:rPr lang="en-US" dirty="0" smtClean="0"/>
              <a:t>DB server refusing to start</a:t>
            </a:r>
          </a:p>
          <a:p>
            <a:pPr lvl="1"/>
            <a:r>
              <a:rPr lang="en-US" dirty="0" smtClean="0"/>
              <a:t>Faults</a:t>
            </a:r>
          </a:p>
          <a:p>
            <a:pPr lvl="2"/>
            <a:r>
              <a:rPr lang="en-US" dirty="0" smtClean="0"/>
              <a:t>Configuration</a:t>
            </a:r>
          </a:p>
          <a:p>
            <a:pPr lvl="2"/>
            <a:r>
              <a:rPr lang="en-US" dirty="0" smtClean="0"/>
              <a:t>Software bugs</a:t>
            </a:r>
          </a:p>
          <a:p>
            <a:pPr lvl="1"/>
            <a:r>
              <a:rPr lang="en-US" dirty="0" smtClean="0"/>
              <a:t>Difficult </a:t>
            </a:r>
            <a:r>
              <a:rPr lang="en-US" dirty="0" smtClean="0"/>
              <a:t>to get </a:t>
            </a:r>
            <a:r>
              <a:rPr lang="en-US" dirty="0" smtClean="0"/>
              <a:t>topology info and dependencies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4781</TotalTime>
  <Words>580</Words>
  <Application>Microsoft Office PowerPoint</Application>
  <PresentationFormat>On-screen Show (4:3)</PresentationFormat>
  <Paragraphs>160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Origin</vt:lpstr>
      <vt:lpstr>Automatic Network Management: Graphical Models for Fault Location</vt:lpstr>
      <vt:lpstr>Motivation: Managing ICT networks</vt:lpstr>
      <vt:lpstr>Failures, Faults, and Fault Location</vt:lpstr>
      <vt:lpstr>Toy example – Fault location – I</vt:lpstr>
      <vt:lpstr>Toy example – Fault location – I</vt:lpstr>
      <vt:lpstr>Toy example – Fault location – II</vt:lpstr>
      <vt:lpstr>The fault location problem in ICT</vt:lpstr>
      <vt:lpstr>The fault location problem in ICT</vt:lpstr>
      <vt:lpstr>The fault location problem in ICT</vt:lpstr>
      <vt:lpstr>PGM for fault location</vt:lpstr>
      <vt:lpstr>Challenges</vt:lpstr>
      <vt:lpstr>Current effort</vt:lpstr>
      <vt:lpstr>Concluding Remarks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Automatic Network Management: Graphical Models for Fault Location</dc:title>
  <dc:creator>rmorla</dc:creator>
  <cp:lastModifiedBy>Windows User</cp:lastModifiedBy>
  <cp:revision>15</cp:revision>
  <dcterms:created xsi:type="dcterms:W3CDTF">2010-06-25T15:15:33Z</dcterms:created>
  <dcterms:modified xsi:type="dcterms:W3CDTF">2010-07-04T17:39:16Z</dcterms:modified>
</cp:coreProperties>
</file>