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8"/>
  </p:notesMasterIdLst>
  <p:sldIdLst>
    <p:sldId id="257" r:id="rId2"/>
    <p:sldId id="256" r:id="rId3"/>
    <p:sldId id="266" r:id="rId4"/>
    <p:sldId id="271" r:id="rId5"/>
    <p:sldId id="267" r:id="rId6"/>
    <p:sldId id="278" r:id="rId7"/>
    <p:sldId id="275" r:id="rId8"/>
    <p:sldId id="273" r:id="rId9"/>
    <p:sldId id="274" r:id="rId10"/>
    <p:sldId id="276" r:id="rId11"/>
    <p:sldId id="280" r:id="rId12"/>
    <p:sldId id="277" r:id="rId13"/>
    <p:sldId id="279" r:id="rId14"/>
    <p:sldId id="281" r:id="rId15"/>
    <p:sldId id="269" r:id="rId16"/>
    <p:sldId id="265" r:id="rId17"/>
  </p:sldIdLst>
  <p:sldSz cx="9144000" cy="6858000" type="screen4x3"/>
  <p:notesSz cx="6669088" cy="9928225"/>
  <p:defaultTextStyle>
    <a:defPPr>
      <a:defRPr lang="pt-P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46" autoAdjust="0"/>
    <p:restoredTop sz="91525" autoAdjust="0"/>
  </p:normalViewPr>
  <p:slideViewPr>
    <p:cSldViewPr>
      <p:cViewPr varScale="1">
        <p:scale>
          <a:sx n="71" d="100"/>
          <a:sy n="71" d="100"/>
        </p:scale>
        <p:origin x="-11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4056" y="-90"/>
      </p:cViewPr>
      <p:guideLst>
        <p:guide orient="horz" pos="3127"/>
        <p:guide pos="210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CD2B50-ADD3-49B0-9EBF-0088F1C0D4E0}" type="doc">
      <dgm:prSet loTypeId="urn:microsoft.com/office/officeart/2005/8/layout/venn1" loCatId="relationship" qsTypeId="urn:microsoft.com/office/officeart/2005/8/quickstyle/3d6" qsCatId="3D" csTypeId="urn:microsoft.com/office/officeart/2005/8/colors/colorful2" csCatId="colorful" phldr="1"/>
      <dgm:spPr/>
    </dgm:pt>
    <dgm:pt modelId="{7388D827-2AA7-447A-97CA-C12292D10C69}">
      <dgm:prSet phldrT="[Texto]"/>
      <dgm:spPr/>
      <dgm:t>
        <a:bodyPr/>
        <a:lstStyle/>
        <a:p>
          <a:r>
            <a:rPr lang="en-US" b="1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rPr>
            <a:t>ESA</a:t>
          </a:r>
          <a:endParaRPr lang="en-US" b="1" dirty="0">
            <a:solidFill>
              <a:schemeClr val="bg2"/>
            </a:solidFill>
            <a:latin typeface="Calibri" pitchFamily="34" charset="0"/>
            <a:cs typeface="Calibri" pitchFamily="34" charset="0"/>
          </a:endParaRPr>
        </a:p>
      </dgm:t>
    </dgm:pt>
    <dgm:pt modelId="{556AB795-9994-4377-97D6-430031865EF9}" type="parTrans" cxnId="{C8725BF1-F0F4-483B-B46F-8667E75A4345}">
      <dgm:prSet/>
      <dgm:spPr/>
      <dgm:t>
        <a:bodyPr/>
        <a:lstStyle/>
        <a:p>
          <a:endParaRPr lang="en-US"/>
        </a:p>
      </dgm:t>
    </dgm:pt>
    <dgm:pt modelId="{56B9157C-6043-4ECD-9BA5-F8AC2963FBA2}" type="sibTrans" cxnId="{C8725BF1-F0F4-483B-B46F-8667E75A4345}">
      <dgm:prSet/>
      <dgm:spPr/>
      <dgm:t>
        <a:bodyPr/>
        <a:lstStyle/>
        <a:p>
          <a:endParaRPr lang="en-US"/>
        </a:p>
      </dgm:t>
    </dgm:pt>
    <dgm:pt modelId="{6244B504-21C0-42D7-BC0E-E7D873506052}">
      <dgm:prSet phldrT="[Texto]"/>
      <dgm:spPr/>
      <dgm:t>
        <a:bodyPr/>
        <a:lstStyle/>
        <a:p>
          <a:r>
            <a:rPr lang="en-US" b="1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rPr>
            <a:t>CERN</a:t>
          </a:r>
          <a:endParaRPr lang="en-US" b="1" dirty="0">
            <a:solidFill>
              <a:schemeClr val="bg2"/>
            </a:solidFill>
            <a:latin typeface="Calibri" pitchFamily="34" charset="0"/>
            <a:cs typeface="Calibri" pitchFamily="34" charset="0"/>
          </a:endParaRPr>
        </a:p>
      </dgm:t>
    </dgm:pt>
    <dgm:pt modelId="{6810FA78-2392-44C0-9B83-37234320CC3B}" type="parTrans" cxnId="{D8C1FEE0-1008-4914-95E6-20FDEAA64E36}">
      <dgm:prSet/>
      <dgm:spPr/>
      <dgm:t>
        <a:bodyPr/>
        <a:lstStyle/>
        <a:p>
          <a:endParaRPr lang="en-US"/>
        </a:p>
      </dgm:t>
    </dgm:pt>
    <dgm:pt modelId="{19D9EED8-8B2B-4E55-B5EE-9527BAB39B9D}" type="sibTrans" cxnId="{D8C1FEE0-1008-4914-95E6-20FDEAA64E36}">
      <dgm:prSet/>
      <dgm:spPr/>
      <dgm:t>
        <a:bodyPr/>
        <a:lstStyle/>
        <a:p>
          <a:endParaRPr lang="en-US"/>
        </a:p>
      </dgm:t>
    </dgm:pt>
    <dgm:pt modelId="{C9ADA941-1558-40C8-BB15-8CC03BCF7582}">
      <dgm:prSet phldrT="[Texto]"/>
      <dgm:spPr/>
      <dgm:t>
        <a:bodyPr/>
        <a:lstStyle/>
        <a:p>
          <a:r>
            <a:rPr lang="en-US" b="1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rPr>
            <a:t>ESO</a:t>
          </a:r>
          <a:endParaRPr lang="en-US" b="1" dirty="0">
            <a:solidFill>
              <a:schemeClr val="bg2"/>
            </a:solidFill>
            <a:latin typeface="Calibri" pitchFamily="34" charset="0"/>
            <a:cs typeface="Calibri" pitchFamily="34" charset="0"/>
          </a:endParaRPr>
        </a:p>
      </dgm:t>
    </dgm:pt>
    <dgm:pt modelId="{2EBB8F9C-97B7-4803-A95E-BD92FD59456A}" type="parTrans" cxnId="{D38484CF-2CAB-419A-BA1E-5943476D7358}">
      <dgm:prSet/>
      <dgm:spPr/>
      <dgm:t>
        <a:bodyPr/>
        <a:lstStyle/>
        <a:p>
          <a:endParaRPr lang="pt-PT"/>
        </a:p>
      </dgm:t>
    </dgm:pt>
    <dgm:pt modelId="{5AB18518-9C59-47F1-8C42-57FF8FA21D4E}" type="sibTrans" cxnId="{D38484CF-2CAB-419A-BA1E-5943476D7358}">
      <dgm:prSet/>
      <dgm:spPr/>
      <dgm:t>
        <a:bodyPr/>
        <a:lstStyle/>
        <a:p>
          <a:endParaRPr lang="pt-PT"/>
        </a:p>
      </dgm:t>
    </dgm:pt>
    <dgm:pt modelId="{CC7DD422-751B-485F-A403-55BAC0B0ABE8}" type="pres">
      <dgm:prSet presAssocID="{DDCD2B50-ADD3-49B0-9EBF-0088F1C0D4E0}" presName="compositeShape" presStyleCnt="0">
        <dgm:presLayoutVars>
          <dgm:chMax val="7"/>
          <dgm:dir/>
          <dgm:resizeHandles val="exact"/>
        </dgm:presLayoutVars>
      </dgm:prSet>
      <dgm:spPr/>
    </dgm:pt>
    <dgm:pt modelId="{10A00DB7-1E21-4B4C-885C-EB57D4140493}" type="pres">
      <dgm:prSet presAssocID="{7388D827-2AA7-447A-97CA-C12292D10C69}" presName="circ1" presStyleLbl="vennNode1" presStyleIdx="0" presStyleCnt="3"/>
      <dgm:spPr/>
      <dgm:t>
        <a:bodyPr/>
        <a:lstStyle/>
        <a:p>
          <a:endParaRPr lang="en-US"/>
        </a:p>
      </dgm:t>
    </dgm:pt>
    <dgm:pt modelId="{21EFC1D3-D32D-43CA-AA80-EE98E1952B67}" type="pres">
      <dgm:prSet presAssocID="{7388D827-2AA7-447A-97CA-C12292D10C69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BC0D4A-DA2C-4465-874D-BF2611A23933}" type="pres">
      <dgm:prSet presAssocID="{6244B504-21C0-42D7-BC0E-E7D873506052}" presName="circ2" presStyleLbl="vennNode1" presStyleIdx="1" presStyleCnt="3"/>
      <dgm:spPr/>
      <dgm:t>
        <a:bodyPr/>
        <a:lstStyle/>
        <a:p>
          <a:endParaRPr lang="en-US"/>
        </a:p>
      </dgm:t>
    </dgm:pt>
    <dgm:pt modelId="{FF3D2B01-6197-4832-8049-695BE9FEB640}" type="pres">
      <dgm:prSet presAssocID="{6244B504-21C0-42D7-BC0E-E7D873506052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9D2677-F474-4213-A74A-E9CDC6CF2AD2}" type="pres">
      <dgm:prSet presAssocID="{C9ADA941-1558-40C8-BB15-8CC03BCF7582}" presName="circ3" presStyleLbl="vennNode1" presStyleIdx="2" presStyleCnt="3"/>
      <dgm:spPr/>
      <dgm:t>
        <a:bodyPr/>
        <a:lstStyle/>
        <a:p>
          <a:endParaRPr lang="pt-PT"/>
        </a:p>
      </dgm:t>
    </dgm:pt>
    <dgm:pt modelId="{CE527148-A438-4C48-9812-C1FFD52B011F}" type="pres">
      <dgm:prSet presAssocID="{C9ADA941-1558-40C8-BB15-8CC03BCF7582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651C0FF2-005C-41CE-980F-42C68F29449D}" type="presOf" srcId="{C9ADA941-1558-40C8-BB15-8CC03BCF7582}" destId="{3C9D2677-F474-4213-A74A-E9CDC6CF2AD2}" srcOrd="0" destOrd="0" presId="urn:microsoft.com/office/officeart/2005/8/layout/venn1"/>
    <dgm:cxn modelId="{23754C6A-EC0F-4143-ABF4-BD57D8D240FE}" type="presOf" srcId="{7388D827-2AA7-447A-97CA-C12292D10C69}" destId="{10A00DB7-1E21-4B4C-885C-EB57D4140493}" srcOrd="0" destOrd="0" presId="urn:microsoft.com/office/officeart/2005/8/layout/venn1"/>
    <dgm:cxn modelId="{1700E0D5-116F-424A-AD87-FC7B11CBF88C}" type="presOf" srcId="{DDCD2B50-ADD3-49B0-9EBF-0088F1C0D4E0}" destId="{CC7DD422-751B-485F-A403-55BAC0B0ABE8}" srcOrd="0" destOrd="0" presId="urn:microsoft.com/office/officeart/2005/8/layout/venn1"/>
    <dgm:cxn modelId="{D38484CF-2CAB-419A-BA1E-5943476D7358}" srcId="{DDCD2B50-ADD3-49B0-9EBF-0088F1C0D4E0}" destId="{C9ADA941-1558-40C8-BB15-8CC03BCF7582}" srcOrd="2" destOrd="0" parTransId="{2EBB8F9C-97B7-4803-A95E-BD92FD59456A}" sibTransId="{5AB18518-9C59-47F1-8C42-57FF8FA21D4E}"/>
    <dgm:cxn modelId="{B4DD75C5-AF39-4C09-B8D2-EF21F9F03C8A}" type="presOf" srcId="{C9ADA941-1558-40C8-BB15-8CC03BCF7582}" destId="{CE527148-A438-4C48-9812-C1FFD52B011F}" srcOrd="1" destOrd="0" presId="urn:microsoft.com/office/officeart/2005/8/layout/venn1"/>
    <dgm:cxn modelId="{5E53C029-C042-444B-8389-BA0987470EE6}" type="presOf" srcId="{7388D827-2AA7-447A-97CA-C12292D10C69}" destId="{21EFC1D3-D32D-43CA-AA80-EE98E1952B67}" srcOrd="1" destOrd="0" presId="urn:microsoft.com/office/officeart/2005/8/layout/venn1"/>
    <dgm:cxn modelId="{C8725BF1-F0F4-483B-B46F-8667E75A4345}" srcId="{DDCD2B50-ADD3-49B0-9EBF-0088F1C0D4E0}" destId="{7388D827-2AA7-447A-97CA-C12292D10C69}" srcOrd="0" destOrd="0" parTransId="{556AB795-9994-4377-97D6-430031865EF9}" sibTransId="{56B9157C-6043-4ECD-9BA5-F8AC2963FBA2}"/>
    <dgm:cxn modelId="{1D5011A6-EDB1-4FC0-A55C-D933F3A07023}" type="presOf" srcId="{6244B504-21C0-42D7-BC0E-E7D873506052}" destId="{56BC0D4A-DA2C-4465-874D-BF2611A23933}" srcOrd="0" destOrd="0" presId="urn:microsoft.com/office/officeart/2005/8/layout/venn1"/>
    <dgm:cxn modelId="{19542120-58B4-447B-AE69-F712F94D4652}" type="presOf" srcId="{6244B504-21C0-42D7-BC0E-E7D873506052}" destId="{FF3D2B01-6197-4832-8049-695BE9FEB640}" srcOrd="1" destOrd="0" presId="urn:microsoft.com/office/officeart/2005/8/layout/venn1"/>
    <dgm:cxn modelId="{D8C1FEE0-1008-4914-95E6-20FDEAA64E36}" srcId="{DDCD2B50-ADD3-49B0-9EBF-0088F1C0D4E0}" destId="{6244B504-21C0-42D7-BC0E-E7D873506052}" srcOrd="1" destOrd="0" parTransId="{6810FA78-2392-44C0-9B83-37234320CC3B}" sibTransId="{19D9EED8-8B2B-4E55-B5EE-9527BAB39B9D}"/>
    <dgm:cxn modelId="{F7567F7C-9C73-45A0-A8AE-E2C2C1E61405}" type="presParOf" srcId="{CC7DD422-751B-485F-A403-55BAC0B0ABE8}" destId="{10A00DB7-1E21-4B4C-885C-EB57D4140493}" srcOrd="0" destOrd="0" presId="urn:microsoft.com/office/officeart/2005/8/layout/venn1"/>
    <dgm:cxn modelId="{664D7184-87F3-4CD7-9053-6E3E81492A08}" type="presParOf" srcId="{CC7DD422-751B-485F-A403-55BAC0B0ABE8}" destId="{21EFC1D3-D32D-43CA-AA80-EE98E1952B67}" srcOrd="1" destOrd="0" presId="urn:microsoft.com/office/officeart/2005/8/layout/venn1"/>
    <dgm:cxn modelId="{82D37356-B770-4DB6-9570-FA1A9D812DF0}" type="presParOf" srcId="{CC7DD422-751B-485F-A403-55BAC0B0ABE8}" destId="{56BC0D4A-DA2C-4465-874D-BF2611A23933}" srcOrd="2" destOrd="0" presId="urn:microsoft.com/office/officeart/2005/8/layout/venn1"/>
    <dgm:cxn modelId="{DA9511F1-A1E2-45C8-8B94-968DB6496B7E}" type="presParOf" srcId="{CC7DD422-751B-485F-A403-55BAC0B0ABE8}" destId="{FF3D2B01-6197-4832-8049-695BE9FEB640}" srcOrd="3" destOrd="0" presId="urn:microsoft.com/office/officeart/2005/8/layout/venn1"/>
    <dgm:cxn modelId="{7E35B0A9-8220-489D-9115-BAB24081E716}" type="presParOf" srcId="{CC7DD422-751B-485F-A403-55BAC0B0ABE8}" destId="{3C9D2677-F474-4213-A74A-E9CDC6CF2AD2}" srcOrd="4" destOrd="0" presId="urn:microsoft.com/office/officeart/2005/8/layout/venn1"/>
    <dgm:cxn modelId="{F08C4E54-58BE-4966-864E-2507B2F56ABD}" type="presParOf" srcId="{CC7DD422-751B-485F-A403-55BAC0B0ABE8}" destId="{CE527148-A438-4C48-9812-C1FFD52B011F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0A00DB7-1E21-4B4C-885C-EB57D4140493}">
      <dsp:nvSpPr>
        <dsp:cNvPr id="0" name=""/>
        <dsp:cNvSpPr/>
      </dsp:nvSpPr>
      <dsp:spPr>
        <a:xfrm>
          <a:off x="1000911" y="37804"/>
          <a:ext cx="1814602" cy="1814602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glow rad="63500">
            <a:schemeClr val="accent2">
              <a:alpha val="50000"/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b="1" kern="1200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rPr>
            <a:t>ESA</a:t>
          </a:r>
          <a:endParaRPr lang="en-US" sz="3800" b="1" kern="1200" dirty="0">
            <a:solidFill>
              <a:schemeClr val="bg2"/>
            </a:solidFill>
            <a:latin typeface="Calibri" pitchFamily="34" charset="0"/>
            <a:cs typeface="Calibri" pitchFamily="34" charset="0"/>
          </a:endParaRPr>
        </a:p>
      </dsp:txBody>
      <dsp:txXfrm>
        <a:off x="1242858" y="355359"/>
        <a:ext cx="1330708" cy="816570"/>
      </dsp:txXfrm>
    </dsp:sp>
    <dsp:sp modelId="{56BC0D4A-DA2C-4465-874D-BF2611A23933}">
      <dsp:nvSpPr>
        <dsp:cNvPr id="0" name=""/>
        <dsp:cNvSpPr/>
      </dsp:nvSpPr>
      <dsp:spPr>
        <a:xfrm>
          <a:off x="1655680" y="1171930"/>
          <a:ext cx="1814602" cy="1814602"/>
        </a:xfrm>
        <a:prstGeom prst="ellipse">
          <a:avLst/>
        </a:prstGeom>
        <a:solidFill>
          <a:schemeClr val="accent2">
            <a:alpha val="50000"/>
            <a:hueOff val="-4271743"/>
            <a:satOff val="12481"/>
            <a:lumOff val="-2353"/>
            <a:alphaOff val="0"/>
          </a:schemeClr>
        </a:solidFill>
        <a:ln>
          <a:noFill/>
        </a:ln>
        <a:effectLst>
          <a:glow rad="63500">
            <a:schemeClr val="accent2">
              <a:alpha val="50000"/>
              <a:hueOff val="-4271743"/>
              <a:satOff val="12481"/>
              <a:lumOff val="-2353"/>
              <a:alphaOff val="0"/>
              <a:alpha val="45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b="1" kern="1200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rPr>
            <a:t>CERN</a:t>
          </a:r>
          <a:endParaRPr lang="en-US" sz="3800" b="1" kern="1200" dirty="0">
            <a:solidFill>
              <a:schemeClr val="bg2"/>
            </a:solidFill>
            <a:latin typeface="Calibri" pitchFamily="34" charset="0"/>
            <a:cs typeface="Calibri" pitchFamily="34" charset="0"/>
          </a:endParaRPr>
        </a:p>
      </dsp:txBody>
      <dsp:txXfrm>
        <a:off x="2210646" y="1640702"/>
        <a:ext cx="1088761" cy="998031"/>
      </dsp:txXfrm>
    </dsp:sp>
    <dsp:sp modelId="{3C9D2677-F474-4213-A74A-E9CDC6CF2AD2}">
      <dsp:nvSpPr>
        <dsp:cNvPr id="0" name=""/>
        <dsp:cNvSpPr/>
      </dsp:nvSpPr>
      <dsp:spPr>
        <a:xfrm>
          <a:off x="346142" y="1171930"/>
          <a:ext cx="1814602" cy="1814602"/>
        </a:xfrm>
        <a:prstGeom prst="ellipse">
          <a:avLst/>
        </a:prstGeom>
        <a:solidFill>
          <a:schemeClr val="accent2">
            <a:alpha val="50000"/>
            <a:hueOff val="-8543487"/>
            <a:satOff val="24962"/>
            <a:lumOff val="-4706"/>
            <a:alphaOff val="0"/>
          </a:schemeClr>
        </a:solidFill>
        <a:ln>
          <a:noFill/>
        </a:ln>
        <a:effectLst>
          <a:glow rad="63500">
            <a:schemeClr val="accent2">
              <a:alpha val="50000"/>
              <a:hueOff val="-8543487"/>
              <a:satOff val="24962"/>
              <a:lumOff val="-4706"/>
              <a:alphaOff val="0"/>
              <a:alpha val="45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b="1" kern="1200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rPr>
            <a:t>ESO</a:t>
          </a:r>
          <a:endParaRPr lang="en-US" sz="3800" b="1" kern="1200" dirty="0">
            <a:solidFill>
              <a:schemeClr val="bg2"/>
            </a:solidFill>
            <a:latin typeface="Calibri" pitchFamily="34" charset="0"/>
            <a:cs typeface="Calibri" pitchFamily="34" charset="0"/>
          </a:endParaRPr>
        </a:p>
      </dsp:txBody>
      <dsp:txXfrm>
        <a:off x="517017" y="1640702"/>
        <a:ext cx="1088761" cy="9980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B7723C7-8792-4628-91E1-3F58413310A1}" type="datetimeFigureOut">
              <a:rPr lang="pt-PT"/>
              <a:pPr>
                <a:defRPr/>
              </a:pPr>
              <a:t>04-07-2010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PT" noProof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66750" y="4716463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noProof="0" smtClean="0"/>
              <a:t>Clique para editar os estilos</a:t>
            </a:r>
          </a:p>
          <a:p>
            <a:pPr lvl="1"/>
            <a:r>
              <a:rPr lang="pt-PT" noProof="0" smtClean="0"/>
              <a:t>Segundo nível</a:t>
            </a:r>
          </a:p>
          <a:p>
            <a:pPr lvl="2"/>
            <a:r>
              <a:rPr lang="pt-PT" noProof="0" smtClean="0"/>
              <a:t>Terceiro nível</a:t>
            </a:r>
          </a:p>
          <a:p>
            <a:pPr lvl="3"/>
            <a:r>
              <a:rPr lang="pt-PT" noProof="0" smtClean="0"/>
              <a:t>Quarto nível</a:t>
            </a:r>
          </a:p>
          <a:p>
            <a:pPr lvl="4"/>
            <a:r>
              <a:rPr lang="pt-PT" noProof="0" smtClean="0"/>
              <a:t>Quinto nível</a:t>
            </a:r>
            <a:endParaRPr lang="pt-PT" noProof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038A610-6804-468A-BC01-66B3D4A0C02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  <p:sp>
        <p:nvSpPr>
          <p:cNvPr id="23556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132E14-88C0-49E1-96F5-D2CB11D41D6E}" type="slidenum">
              <a:rPr lang="pt-P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pt-P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* Novas empresas</a:t>
            </a:r>
            <a:r>
              <a:rPr lang="pt-PT" baseline="0" dirty="0" smtClean="0"/>
              <a:t> de base tecnológica que apostam em tecnologia avançada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38A610-6804-468A-BC01-66B3D4A0C025}" type="slidenum">
              <a:rPr lang="pt-PT" smtClean="0"/>
              <a:pPr>
                <a:defRPr/>
              </a:pPr>
              <a:t>13</a:t>
            </a:fld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* Novas empresas</a:t>
            </a:r>
            <a:r>
              <a:rPr lang="pt-PT" baseline="0" dirty="0" smtClean="0"/>
              <a:t> de base tecnológica que apostam em tecnologia avançada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38A610-6804-468A-BC01-66B3D4A0C025}" type="slidenum">
              <a:rPr lang="pt-PT" smtClean="0"/>
              <a:pPr>
                <a:defRPr/>
              </a:pPr>
              <a:t>14</a:t>
            </a:fld>
            <a:endParaRPr lang="pt-P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  <p:sp>
        <p:nvSpPr>
          <p:cNvPr id="24580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953023-9BEA-42C4-BCF7-9FFB8A7817AD}" type="slidenum">
              <a:rPr lang="pt-P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pt-P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74734B8-9D75-4EA2-92A4-6284DA68271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0E403DE-78E0-4C0F-BDC8-3A8F7C093AF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57DE474-A976-4766-BFA7-57C3A521CD6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  <a:prstGeom prst="rect">
            <a:avLst/>
          </a:prstGeo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  <a:prstGeom prst="rect">
            <a:avLst/>
          </a:prstGeo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BBEF09C-CF2B-4313-A634-60AA1C8B698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0FBA078-B888-417A-9F44-9C8C6E0E4FC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97FE7CB-3F3F-4D7F-BD1A-968B806175E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3617C77-E037-4728-89A8-B18CBC0C897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79F8C84-26A4-466D-AC67-4A8266D6A69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E99A8FC-E33F-45F5-A438-E71B020BFF5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  <a:prstGeom prst="rect">
            <a:avLst/>
          </a:prstGeo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prstGeom prst="rect">
            <a:avLst/>
          </a:prstGeo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lvl="0"/>
            <a:r>
              <a:rPr lang="pt-PT" noProof="0" smtClean="0"/>
              <a:t>Clique no ícone para adicionar uma imagem</a:t>
            </a:r>
            <a:endParaRPr lang="en-US" noProof="0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  <a:prstGeom prst="rect">
            <a:avLst/>
          </a:prstGeo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AB94DEF-68B1-4AD6-A9F9-FF0AAE0E46C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7358063" y="6143625"/>
            <a:ext cx="1785937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 smtClean="0">
                <a:latin typeface="Centaur" pitchFamily="18" charset="0"/>
                <a:cs typeface="Calibri" pitchFamily="34" charset="0"/>
              </a:rPr>
              <a:t>CIÊNCIA</a:t>
            </a:r>
            <a:r>
              <a:rPr lang="pt-PT" sz="1200" b="1" baseline="0" dirty="0" smtClean="0">
                <a:latin typeface="Centaur" pitchFamily="18" charset="0"/>
                <a:cs typeface="Calibri" pitchFamily="34" charset="0"/>
              </a:rPr>
              <a:t> 2010</a:t>
            </a:r>
            <a:endParaRPr lang="pt-PT" sz="1200" b="1" dirty="0" smtClean="0">
              <a:latin typeface="Centaur" pitchFamily="18" charset="0"/>
              <a:cs typeface="Calibri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 smtClean="0">
                <a:latin typeface="Calibri" pitchFamily="34" charset="0"/>
                <a:cs typeface="Calibri" pitchFamily="34" charset="0"/>
              </a:rPr>
              <a:t>4 </a:t>
            </a:r>
            <a:r>
              <a:rPr lang="pt-PT" sz="1200" b="1" dirty="0" err="1" smtClean="0">
                <a:latin typeface="Calibri" pitchFamily="34" charset="0"/>
                <a:cs typeface="Calibri" pitchFamily="34" charset="0"/>
              </a:rPr>
              <a:t>July</a:t>
            </a:r>
            <a:r>
              <a:rPr lang="pt-PT" sz="1200" b="1" dirty="0" smtClean="0">
                <a:latin typeface="Calibri" pitchFamily="34" charset="0"/>
                <a:cs typeface="Calibri" pitchFamily="34" charset="0"/>
              </a:rPr>
              <a:t> 2010</a:t>
            </a:r>
            <a:endParaRPr lang="pt-PT" sz="1200" b="1" dirty="0">
              <a:latin typeface="Calibri" pitchFamily="34" charset="0"/>
              <a:cs typeface="Calibri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dirty="0" smtClean="0">
                <a:latin typeface="Calibri" pitchFamily="34" charset="0"/>
                <a:cs typeface="Calibri" pitchFamily="34" charset="0"/>
              </a:rPr>
              <a:t>Lisboa</a:t>
            </a:r>
            <a:endParaRPr lang="pt-PT" sz="1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52" name="Imagem 8" descr="Space Forum - screener - footer.jpg"/>
          <p:cNvPicPr>
            <a:picLocks noChangeAspect="1"/>
          </p:cNvPicPr>
          <p:nvPr/>
        </p:nvPicPr>
        <p:blipFill>
          <a:blip r:embed="rId13" cstate="print"/>
          <a:srcRect l="27344" t="24488" r="53906" b="12344"/>
          <a:stretch>
            <a:fillRect/>
          </a:stretch>
        </p:blipFill>
        <p:spPr bwMode="auto">
          <a:xfrm>
            <a:off x="35496" y="0"/>
            <a:ext cx="1714500" cy="731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ixaDeTexto 11"/>
          <p:cNvSpPr txBox="1"/>
          <p:nvPr/>
        </p:nvSpPr>
        <p:spPr>
          <a:xfrm>
            <a:off x="1691680" y="6596063"/>
            <a:ext cx="549275" cy="261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1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© ESA</a:t>
            </a:r>
          </a:p>
        </p:txBody>
      </p:sp>
      <p:pic>
        <p:nvPicPr>
          <p:cNvPr id="7" name="Imagem 5" descr="Space Forum - screener - 1.jpg"/>
          <p:cNvPicPr>
            <a:picLocks noChangeAspect="1"/>
          </p:cNvPicPr>
          <p:nvPr userDrawn="1"/>
        </p:nvPicPr>
        <p:blipFill>
          <a:blip r:embed="rId14" cstate="print"/>
          <a:srcRect t="89547" r="72438" b="-1359"/>
          <a:stretch>
            <a:fillRect/>
          </a:stretch>
        </p:blipFill>
        <p:spPr bwMode="auto">
          <a:xfrm>
            <a:off x="6623720" y="0"/>
            <a:ext cx="252028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D:\Work\ESA\Space Catalogue\imagens\08118A4.jpg"/>
          <p:cNvPicPr>
            <a:picLocks noChangeAspect="1" noChangeArrowheads="1"/>
          </p:cNvPicPr>
          <p:nvPr userDrawn="1"/>
        </p:nvPicPr>
        <p:blipFill>
          <a:blip r:embed="rId15" cstate="print"/>
          <a:srcRect t="41038" b="37161"/>
          <a:stretch>
            <a:fillRect/>
          </a:stretch>
        </p:blipFill>
        <p:spPr bwMode="auto">
          <a:xfrm>
            <a:off x="72008" y="6093296"/>
            <a:ext cx="6156176" cy="692696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sp>
        <p:nvSpPr>
          <p:cNvPr id="9" name="Marcador de Posição do Número do Diapositivo 28"/>
          <p:cNvSpPr>
            <a:spLocks noGrp="1"/>
          </p:cNvSpPr>
          <p:nvPr>
            <p:ph type="sldNum" sz="quarter" idx="4"/>
          </p:nvPr>
        </p:nvSpPr>
        <p:spPr>
          <a:xfrm>
            <a:off x="6372200" y="6309320"/>
            <a:ext cx="7620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1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fld id="{ECDC498D-848A-4C66-9BC3-061C6F158715}" type="slidenum">
              <a:rPr lang="pt-PT"/>
              <a:pPr>
                <a:defRPr/>
              </a:pPr>
              <a:t>‹nº›</a:t>
            </a:fld>
            <a:endParaRPr lang="pt-PT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6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microsoft.com/office/2007/relationships/diagramDrawing" Target="../diagrams/drawing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18" Type="http://schemas.openxmlformats.org/officeDocument/2006/relationships/image" Target="../media/image37.png"/><Relationship Id="rId26" Type="http://schemas.openxmlformats.org/officeDocument/2006/relationships/image" Target="../media/image45.png"/><Relationship Id="rId3" Type="http://schemas.openxmlformats.org/officeDocument/2006/relationships/image" Target="../media/image22.png"/><Relationship Id="rId21" Type="http://schemas.openxmlformats.org/officeDocument/2006/relationships/image" Target="../media/image40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17" Type="http://schemas.openxmlformats.org/officeDocument/2006/relationships/image" Target="../media/image36.png"/><Relationship Id="rId25" Type="http://schemas.openxmlformats.org/officeDocument/2006/relationships/image" Target="../media/image44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5.png"/><Relationship Id="rId20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24" Type="http://schemas.openxmlformats.org/officeDocument/2006/relationships/image" Target="../media/image43.png"/><Relationship Id="rId5" Type="http://schemas.openxmlformats.org/officeDocument/2006/relationships/image" Target="../media/image24.png"/><Relationship Id="rId15" Type="http://schemas.openxmlformats.org/officeDocument/2006/relationships/image" Target="../media/image34.jpeg"/><Relationship Id="rId23" Type="http://schemas.openxmlformats.org/officeDocument/2006/relationships/image" Target="../media/image42.png"/><Relationship Id="rId10" Type="http://schemas.openxmlformats.org/officeDocument/2006/relationships/image" Target="../media/image29.png"/><Relationship Id="rId19" Type="http://schemas.openxmlformats.org/officeDocument/2006/relationships/image" Target="../media/image38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3.png"/><Relationship Id="rId22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5" descr="D:\Work\ESA\Space Catalogue\imagens\MERIS_FR_FSW_orbit_306_Portugal_bis.jpg"/>
          <p:cNvPicPr>
            <a:picLocks noChangeAspect="1" noChangeArrowheads="1"/>
          </p:cNvPicPr>
          <p:nvPr/>
        </p:nvPicPr>
        <p:blipFill>
          <a:blip r:embed="rId3" cstate="email">
            <a:lum bright="-10000" contrast="-30000"/>
          </a:blip>
          <a:srcRect/>
          <a:stretch>
            <a:fillRect/>
          </a:stretch>
        </p:blipFill>
        <p:spPr bwMode="auto">
          <a:xfrm>
            <a:off x="0" y="836712"/>
            <a:ext cx="9144000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CaixaDeTexto 6"/>
          <p:cNvSpPr txBox="1"/>
          <p:nvPr/>
        </p:nvSpPr>
        <p:spPr>
          <a:xfrm>
            <a:off x="323528" y="2204864"/>
            <a:ext cx="6048672" cy="267765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sx="106000" sy="106000" algn="tl" rotWithShape="0">
                    <a:srgbClr val="000000"/>
                  </a:outerShdw>
                </a:effectLst>
                <a:latin typeface="Calibri" pitchFamily="34" charset="0"/>
                <a:cs typeface="Calibri" pitchFamily="34" charset="0"/>
              </a:rPr>
              <a:t>WORKSHOPS ESPECIALIZADOS I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sx="106000" sy="106000" algn="tl" rotWithShape="0">
                    <a:srgbClr val="000000"/>
                  </a:outerShdw>
                </a:effectLst>
                <a:latin typeface="Calibri" pitchFamily="34" charset="0"/>
                <a:cs typeface="Calibri" pitchFamily="34" charset="0"/>
              </a:rPr>
              <a:t/>
            </a:r>
            <a:br>
              <a:rPr lang="pt-PT" sz="2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sx="106000" sy="106000" algn="tl" rotWithShape="0">
                    <a:srgbClr val="000000"/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pt-PT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sx="106000" sy="106000" algn="tl" rotWithShape="0">
                    <a:srgbClr val="000000"/>
                  </a:outerShdw>
                </a:effectLst>
                <a:latin typeface="Calibri" pitchFamily="34" charset="0"/>
                <a:cs typeface="Calibri" pitchFamily="34" charset="0"/>
              </a:rPr>
              <a:t>Grandes organizações internacionais –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sx="106000" sy="106000" algn="tl" rotWithShape="0">
                    <a:srgbClr val="000000"/>
                  </a:outerShdw>
                </a:effectLst>
                <a:latin typeface="Calibri" pitchFamily="34" charset="0"/>
                <a:cs typeface="Calibri" pitchFamily="34" charset="0"/>
              </a:rPr>
              <a:t>Impacto em Portugal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PT" sz="36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sx="106000" sy="106000" algn="tl" rotWithShape="0">
                  <a:srgbClr val="000000"/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sx="106000" sy="106000" algn="tl" rotWithShape="0">
                    <a:srgbClr val="000000"/>
                  </a:outerShdw>
                </a:effectLst>
                <a:latin typeface="Calibri" pitchFamily="34" charset="0"/>
                <a:cs typeface="Calibri" pitchFamily="34" charset="0"/>
              </a:rPr>
              <a:t>European</a:t>
            </a:r>
            <a:r>
              <a:rPr lang="pt-PT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sx="106000" sy="106000" algn="tl" rotWithShape="0">
                    <a:srgbClr val="000000"/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pt-PT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sx="106000" sy="106000" algn="tl" rotWithShape="0">
                    <a:srgbClr val="000000"/>
                  </a:outerShdw>
                </a:effectLst>
                <a:latin typeface="Calibri" pitchFamily="34" charset="0"/>
                <a:cs typeface="Calibri" pitchFamily="34" charset="0"/>
              </a:rPr>
              <a:t>Space</a:t>
            </a:r>
            <a:r>
              <a:rPr lang="pt-PT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sx="106000" sy="106000" algn="tl" rotWithShape="0">
                    <a:srgbClr val="000000"/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pt-PT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sx="106000" sy="106000" algn="tl" rotWithShape="0">
                    <a:srgbClr val="000000"/>
                  </a:outerShdw>
                </a:effectLst>
                <a:latin typeface="Calibri" pitchFamily="34" charset="0"/>
                <a:cs typeface="Calibri" pitchFamily="34" charset="0"/>
              </a:rPr>
              <a:t>Agency</a:t>
            </a:r>
            <a:r>
              <a:rPr lang="pt-PT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sx="106000" sy="106000" algn="tl" rotWithShape="0">
                    <a:srgbClr val="000000"/>
                  </a:outerShdw>
                </a:effectLst>
                <a:latin typeface="Calibri" pitchFamily="34" charset="0"/>
                <a:cs typeface="Calibri" pitchFamily="34" charset="0"/>
              </a:rPr>
              <a:t> (ESA)</a:t>
            </a:r>
            <a:endParaRPr lang="pt-PT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sx="106000" sy="106000" algn="tl" rotWithShape="0">
                  <a:srgbClr val="000000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0" y="836712"/>
            <a:ext cx="9144000" cy="528641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sp>
        <p:nvSpPr>
          <p:cNvPr id="8" name="Marcador de Posição do Número do Diapositivo 4"/>
          <p:cNvSpPr txBox="1">
            <a:spLocks/>
          </p:cNvSpPr>
          <p:nvPr/>
        </p:nvSpPr>
        <p:spPr bwMode="auto">
          <a:xfrm>
            <a:off x="6300192" y="6311602"/>
            <a:ext cx="714375" cy="2857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n-ea"/>
                <a:cs typeface="Calibri" charset="0"/>
              </a:rPr>
              <a:t>Slide # </a:t>
            </a:r>
            <a:fld id="{F609DE94-3F08-4A5A-A1B7-4417687634A3}" type="slidenum">
              <a:rPr kumimoji="0" lang="pt-PT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n-ea"/>
                <a:cs typeface="Calibri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pt-PT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charset="0"/>
              <a:ea typeface="+mn-ea"/>
              <a:cs typeface="Calibri" charset="0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107504" y="908720"/>
            <a:ext cx="3960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Portugal and ESA: Institutional participation</a:t>
            </a:r>
          </a:p>
        </p:txBody>
      </p:sp>
      <p:sp>
        <p:nvSpPr>
          <p:cNvPr id="9" name="CaixaDeTexto 5"/>
          <p:cNvSpPr txBox="1">
            <a:spLocks noChangeArrowheads="1"/>
          </p:cNvSpPr>
          <p:nvPr/>
        </p:nvSpPr>
        <p:spPr bwMode="auto">
          <a:xfrm>
            <a:off x="1835696" y="158726"/>
            <a:ext cx="4824536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2400" dirty="0">
                <a:latin typeface="Calibri" charset="0"/>
              </a:rPr>
              <a:t>1. </a:t>
            </a:r>
            <a:r>
              <a:rPr lang="pt-PT" sz="2400" dirty="0" err="1">
                <a:latin typeface="Calibri" charset="0"/>
              </a:rPr>
              <a:t>The</a:t>
            </a:r>
            <a:r>
              <a:rPr lang="pt-PT" sz="2400" dirty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European</a:t>
            </a:r>
            <a:r>
              <a:rPr lang="pt-PT" sz="2400" dirty="0" smtClean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Space</a:t>
            </a:r>
            <a:r>
              <a:rPr lang="pt-PT" sz="2400" dirty="0" smtClean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Agency</a:t>
            </a:r>
            <a:r>
              <a:rPr lang="pt-PT" sz="2400" dirty="0" smtClean="0">
                <a:latin typeface="Calibri" charset="0"/>
              </a:rPr>
              <a:t> </a:t>
            </a:r>
            <a:endParaRPr lang="pt-PT" sz="2400" dirty="0">
              <a:latin typeface="Calibri" charset="0"/>
            </a:endParaRPr>
          </a:p>
        </p:txBody>
      </p:sp>
      <p:pic>
        <p:nvPicPr>
          <p:cNvPr id="26627" name="Picture 3" descr="D:\Work\ESA\Eventos\Ciencia 2010\FCT SO presentation 26 Feb 2010 - diagramas visi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1196752"/>
            <a:ext cx="5252888" cy="4666237"/>
          </a:xfrm>
          <a:prstGeom prst="rect">
            <a:avLst/>
          </a:prstGeom>
          <a:noFill/>
        </p:spPr>
      </p:pic>
      <p:sp>
        <p:nvSpPr>
          <p:cNvPr id="13" name="CaixaDeTexto 12"/>
          <p:cNvSpPr txBox="1"/>
          <p:nvPr/>
        </p:nvSpPr>
        <p:spPr>
          <a:xfrm>
            <a:off x="107504" y="1340768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ESA enables its member states to participate in a decisive manner on all strategic, programmatic and budgetary issues.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107504" y="2564904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One member state – one vote principle</a:t>
            </a:r>
            <a:endParaRPr lang="en-US" sz="12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Most important decisions are achieved by unanimity of all ESA member states.</a:t>
            </a:r>
          </a:p>
        </p:txBody>
      </p:sp>
      <p:sp>
        <p:nvSpPr>
          <p:cNvPr id="17" name="CaixaDeTexto 16"/>
          <p:cNvSpPr txBox="1"/>
          <p:nvPr/>
        </p:nvSpPr>
        <p:spPr>
          <a:xfrm>
            <a:off x="107504" y="3573016"/>
            <a:ext cx="33123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b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Solidarity and Geo-Return principles</a:t>
            </a:r>
          </a:p>
          <a:p>
            <a:pPr algn="just"/>
            <a:r>
              <a:rPr lang="en-US" sz="120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ESA is obliged by its Convention to ensure na ideal target of 100% geo-return of the investment made by its member states.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107504" y="4797152"/>
            <a:ext cx="33123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b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ESA is Portugal’s Space Agency</a:t>
            </a:r>
          </a:p>
          <a:p>
            <a:pPr algn="just"/>
            <a:r>
              <a:rPr lang="en-US" sz="120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The Portuguese Delegation, headed by FCT, manages our participation in the European Space Agency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0" y="785794"/>
            <a:ext cx="9144000" cy="528641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sp>
        <p:nvSpPr>
          <p:cNvPr id="8" name="Marcador de Posição do Número do Diapositivo 4"/>
          <p:cNvSpPr txBox="1">
            <a:spLocks/>
          </p:cNvSpPr>
          <p:nvPr/>
        </p:nvSpPr>
        <p:spPr bwMode="auto">
          <a:xfrm>
            <a:off x="6300192" y="6311602"/>
            <a:ext cx="714375" cy="2857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n-ea"/>
                <a:cs typeface="Calibri" charset="0"/>
              </a:rPr>
              <a:t>Slide # </a:t>
            </a:r>
            <a:fld id="{F609DE94-3F08-4A5A-A1B7-4417687634A3}" type="slidenum">
              <a:rPr kumimoji="0" lang="pt-PT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n-ea"/>
                <a:cs typeface="Calibri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pt-PT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charset="0"/>
              <a:ea typeface="+mn-ea"/>
              <a:cs typeface="Calibri" charset="0"/>
            </a:endParaRPr>
          </a:p>
        </p:txBody>
      </p:sp>
      <p:sp>
        <p:nvSpPr>
          <p:cNvPr id="9" name="CaixaDeTexto 5"/>
          <p:cNvSpPr txBox="1">
            <a:spLocks noChangeArrowheads="1"/>
          </p:cNvSpPr>
          <p:nvPr/>
        </p:nvSpPr>
        <p:spPr bwMode="auto">
          <a:xfrm>
            <a:off x="1835696" y="158726"/>
            <a:ext cx="4824536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2400" dirty="0">
                <a:latin typeface="Calibri" charset="0"/>
              </a:rPr>
              <a:t>1. </a:t>
            </a:r>
            <a:r>
              <a:rPr lang="pt-PT" sz="2400" dirty="0" err="1">
                <a:latin typeface="Calibri" charset="0"/>
              </a:rPr>
              <a:t>The</a:t>
            </a:r>
            <a:r>
              <a:rPr lang="pt-PT" sz="2400" dirty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European</a:t>
            </a:r>
            <a:r>
              <a:rPr lang="pt-PT" sz="2400" dirty="0" smtClean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Space</a:t>
            </a:r>
            <a:r>
              <a:rPr lang="pt-PT" sz="2400" dirty="0" smtClean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Agency</a:t>
            </a:r>
            <a:r>
              <a:rPr lang="pt-PT" sz="2400" dirty="0" smtClean="0">
                <a:latin typeface="Calibri" charset="0"/>
              </a:rPr>
              <a:t> </a:t>
            </a:r>
            <a:endParaRPr lang="pt-PT" sz="2400" dirty="0">
              <a:latin typeface="Calibri" charset="0"/>
            </a:endParaRPr>
          </a:p>
        </p:txBody>
      </p:sp>
      <p:pic>
        <p:nvPicPr>
          <p:cNvPr id="50178" name="Diagram 2"/>
          <p:cNvPicPr>
            <a:picLocks noChangeArrowheads="1"/>
          </p:cNvPicPr>
          <p:nvPr/>
        </p:nvPicPr>
        <p:blipFill>
          <a:blip r:embed="rId2" cstate="print"/>
          <a:srcRect l="-2917" r="-4108" b="-8342"/>
          <a:stretch>
            <a:fillRect/>
          </a:stretch>
        </p:blipFill>
        <p:spPr bwMode="auto">
          <a:xfrm>
            <a:off x="179512" y="1231625"/>
            <a:ext cx="4824536" cy="277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ixaDeTexto 11"/>
          <p:cNvSpPr txBox="1"/>
          <p:nvPr/>
        </p:nvSpPr>
        <p:spPr>
          <a:xfrm>
            <a:off x="179512" y="3861048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Initiatives</a:t>
            </a:r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351" y="4298480"/>
            <a:ext cx="1118305" cy="1570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3" descr="D:\Work\ESA\Eventos\Forum Espaço\banner\Space Forum banner 120x60_amostr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4284690"/>
            <a:ext cx="794097" cy="1592582"/>
          </a:xfrm>
          <a:prstGeom prst="rect">
            <a:avLst/>
          </a:prstGeom>
          <a:noFill/>
        </p:spPr>
      </p:pic>
      <p:sp>
        <p:nvSpPr>
          <p:cNvPr id="18" name="CaixaDeTexto 17"/>
          <p:cNvSpPr txBox="1"/>
          <p:nvPr/>
        </p:nvSpPr>
        <p:spPr>
          <a:xfrm>
            <a:off x="3059832" y="4212682"/>
            <a:ext cx="561662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Regular meetings  with Industry and Academia</a:t>
            </a:r>
          </a:p>
          <a:p>
            <a:pPr algn="just"/>
            <a:endParaRPr lang="en-US" sz="1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Thematic Workshops covering specific programmatic domains</a:t>
            </a:r>
          </a:p>
          <a:p>
            <a:pPr algn="just">
              <a:buFont typeface="Arial" pitchFamily="34" charset="0"/>
              <a:buChar char="•"/>
            </a:pPr>
            <a:endParaRPr lang="en-US" sz="1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1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Portuguese Space Forum 2010 – Portugal: 10 years as ESA Member State</a:t>
            </a:r>
          </a:p>
        </p:txBody>
      </p:sp>
      <p:graphicFrame>
        <p:nvGraphicFramePr>
          <p:cNvPr id="19" name="Diagrama 18"/>
          <p:cNvGraphicFramePr/>
          <p:nvPr/>
        </p:nvGraphicFramePr>
        <p:xfrm>
          <a:off x="4932039" y="908720"/>
          <a:ext cx="3816425" cy="3024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50180" name="Picture 4" descr="D:\Work\FCT Space Office\logos\FCTspace forum - 1.jpg"/>
          <p:cNvPicPr>
            <a:picLocks noChangeAspect="1" noChangeArrowheads="1"/>
          </p:cNvPicPr>
          <p:nvPr/>
        </p:nvPicPr>
        <p:blipFill>
          <a:blip r:embed="rId10" cstate="print"/>
          <a:srcRect l="4679" t="30063" r="31818" b="13238"/>
          <a:stretch>
            <a:fillRect/>
          </a:stretch>
        </p:blipFill>
        <p:spPr bwMode="auto">
          <a:xfrm>
            <a:off x="2006608" y="2396349"/>
            <a:ext cx="1152128" cy="411474"/>
          </a:xfrm>
          <a:prstGeom prst="rect">
            <a:avLst/>
          </a:prstGeom>
          <a:noFill/>
        </p:spPr>
      </p:pic>
      <p:sp>
        <p:nvSpPr>
          <p:cNvPr id="20" name="CaixaDeTexto 19"/>
          <p:cNvSpPr txBox="1"/>
          <p:nvPr/>
        </p:nvSpPr>
        <p:spPr>
          <a:xfrm>
            <a:off x="107504" y="908720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FCT Space Office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0" y="785794"/>
            <a:ext cx="9144000" cy="528641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sp>
        <p:nvSpPr>
          <p:cNvPr id="8" name="Marcador de Posição do Número do Diapositivo 4"/>
          <p:cNvSpPr txBox="1">
            <a:spLocks/>
          </p:cNvSpPr>
          <p:nvPr/>
        </p:nvSpPr>
        <p:spPr bwMode="auto">
          <a:xfrm>
            <a:off x="6300192" y="6311602"/>
            <a:ext cx="714375" cy="2857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n-ea"/>
                <a:cs typeface="Calibri" charset="0"/>
              </a:rPr>
              <a:t>Slide # </a:t>
            </a:r>
            <a:fld id="{F609DE94-3F08-4A5A-A1B7-4417687634A3}" type="slidenum">
              <a:rPr kumimoji="0" lang="pt-PT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n-ea"/>
                <a:cs typeface="Calibri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pt-PT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charset="0"/>
              <a:ea typeface="+mn-ea"/>
              <a:cs typeface="Calibri" charset="0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107504" y="908720"/>
            <a:ext cx="3960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Portugal </a:t>
            </a:r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and</a:t>
            </a:r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ESA: a bit </a:t>
            </a:r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of</a:t>
            </a:r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history</a:t>
            </a:r>
            <a:endParaRPr lang="pt-PT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CaixaDeTexto 5"/>
          <p:cNvSpPr txBox="1">
            <a:spLocks noChangeArrowheads="1"/>
          </p:cNvSpPr>
          <p:nvPr/>
        </p:nvSpPr>
        <p:spPr bwMode="auto">
          <a:xfrm>
            <a:off x="1835696" y="158726"/>
            <a:ext cx="4824536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2400" dirty="0" smtClean="0">
                <a:latin typeface="Calibri" charset="0"/>
              </a:rPr>
              <a:t>2. </a:t>
            </a:r>
            <a:r>
              <a:rPr lang="pt-PT" sz="2400" dirty="0" err="1" smtClean="0">
                <a:latin typeface="Calibri" charset="0"/>
              </a:rPr>
              <a:t>Impact</a:t>
            </a:r>
            <a:r>
              <a:rPr lang="pt-PT" sz="2400" dirty="0" smtClean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in</a:t>
            </a:r>
            <a:r>
              <a:rPr lang="pt-PT" sz="2400" dirty="0" smtClean="0">
                <a:latin typeface="Calibri" charset="0"/>
              </a:rPr>
              <a:t> Portugal</a:t>
            </a:r>
            <a:endParaRPr lang="pt-PT" sz="2400" dirty="0">
              <a:latin typeface="Calibri" charset="0"/>
            </a:endParaRPr>
          </a:p>
        </p:txBody>
      </p:sp>
      <p:pic>
        <p:nvPicPr>
          <p:cNvPr id="27650" name="Picture 2" descr="D:\Work\ESA\Eventos\Ciencia 2010\Historia - diagramas visio - en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8539302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0" y="764704"/>
            <a:ext cx="9144000" cy="528641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sp>
        <p:nvSpPr>
          <p:cNvPr id="8" name="Marcador de Posição do Número do Diapositivo 4"/>
          <p:cNvSpPr txBox="1">
            <a:spLocks/>
          </p:cNvSpPr>
          <p:nvPr/>
        </p:nvSpPr>
        <p:spPr bwMode="auto">
          <a:xfrm>
            <a:off x="6300192" y="6311602"/>
            <a:ext cx="714375" cy="2857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n-ea"/>
                <a:cs typeface="Calibri" charset="0"/>
              </a:rPr>
              <a:t>Slide # </a:t>
            </a:r>
            <a:fld id="{F609DE94-3F08-4A5A-A1B7-4417687634A3}" type="slidenum">
              <a:rPr kumimoji="0" lang="pt-PT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n-ea"/>
                <a:cs typeface="Calibri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pt-PT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charset="0"/>
              <a:ea typeface="+mn-ea"/>
              <a:cs typeface="Calibri" charset="0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107504" y="908720"/>
            <a:ext cx="3960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Portugal and ESA: outstanding integration</a:t>
            </a:r>
          </a:p>
        </p:txBody>
      </p:sp>
      <p:sp>
        <p:nvSpPr>
          <p:cNvPr id="9" name="CaixaDeTexto 5"/>
          <p:cNvSpPr txBox="1">
            <a:spLocks noChangeArrowheads="1"/>
          </p:cNvSpPr>
          <p:nvPr/>
        </p:nvSpPr>
        <p:spPr bwMode="auto">
          <a:xfrm>
            <a:off x="1835696" y="158726"/>
            <a:ext cx="4824536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2400" dirty="0" smtClean="0">
                <a:latin typeface="Calibri" charset="0"/>
              </a:rPr>
              <a:t>2. </a:t>
            </a:r>
            <a:r>
              <a:rPr lang="pt-PT" sz="2400" dirty="0" err="1" smtClean="0">
                <a:latin typeface="Calibri" charset="0"/>
              </a:rPr>
              <a:t>Impact</a:t>
            </a:r>
            <a:r>
              <a:rPr lang="pt-PT" sz="2400" dirty="0" smtClean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in</a:t>
            </a:r>
            <a:r>
              <a:rPr lang="pt-PT" sz="2400" dirty="0" smtClean="0">
                <a:latin typeface="Calibri" charset="0"/>
              </a:rPr>
              <a:t> Portugal</a:t>
            </a:r>
            <a:endParaRPr lang="pt-PT" sz="2400" dirty="0">
              <a:latin typeface="Calibri" charset="0"/>
            </a:endParaRP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9989" y="3284984"/>
            <a:ext cx="4222179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CaixaDeTexto 11"/>
          <p:cNvSpPr txBox="1"/>
          <p:nvPr/>
        </p:nvSpPr>
        <p:spPr>
          <a:xfrm>
            <a:off x="107504" y="4653136"/>
            <a:ext cx="432048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Industrial  return  has reached 100% in December 2009</a:t>
            </a:r>
          </a:p>
          <a:p>
            <a:pPr algn="just">
              <a:lnSpc>
                <a:spcPct val="150000"/>
              </a:lnSpc>
            </a:pP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“Industrial return” determines the amount of contracts awarded to Portuguese Industry and Academia vis-à-vis the Portuguese contribution to ESA Space Programmes</a:t>
            </a:r>
          </a:p>
        </p:txBody>
      </p:sp>
      <p:sp>
        <p:nvSpPr>
          <p:cNvPr id="13" name="CaixaDeTexto 12"/>
          <p:cNvSpPr txBox="1"/>
          <p:nvPr/>
        </p:nvSpPr>
        <p:spPr>
          <a:xfrm>
            <a:off x="107504" y="1268760"/>
            <a:ext cx="4392488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Portuguese Task Force was very successful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Portugal was the first country benefiting from an Industry incentive scheme Task Force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Task force placed contracts under special competitive conditions in strategic activities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107504" y="2708920"/>
            <a:ext cx="432048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Over 40 Portuguese entities, Companies and R&amp;D Institutes, participate actively  in ESA activities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Most Portuguese Companies participating in ESA activities are Knowledge Intensive High Technology SMEs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A number of start-ups have been created in this ecosystem 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Together with R&amp;D institutes, they promote innovation </a:t>
            </a: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and seek technology transfer to other economic sectors </a:t>
            </a:r>
            <a:endParaRPr lang="en-US" sz="12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980728"/>
            <a:ext cx="4248472" cy="1899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0" y="764704"/>
            <a:ext cx="9144000" cy="528641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dirty="0" smtClean="0"/>
              <a:t>(1</a:t>
            </a:r>
            <a:endParaRPr lang="pt-PT" dirty="0"/>
          </a:p>
        </p:txBody>
      </p:sp>
      <p:sp>
        <p:nvSpPr>
          <p:cNvPr id="8" name="Marcador de Posição do Número do Diapositivo 4"/>
          <p:cNvSpPr txBox="1">
            <a:spLocks/>
          </p:cNvSpPr>
          <p:nvPr/>
        </p:nvSpPr>
        <p:spPr bwMode="auto">
          <a:xfrm>
            <a:off x="6300192" y="6311602"/>
            <a:ext cx="714375" cy="2857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n-ea"/>
                <a:cs typeface="Calibri" charset="0"/>
              </a:rPr>
              <a:t>Slide # </a:t>
            </a:r>
            <a:fld id="{F609DE94-3F08-4A5A-A1B7-4417687634A3}" type="slidenum">
              <a:rPr kumimoji="0" lang="pt-PT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n-ea"/>
                <a:cs typeface="Calibri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pt-PT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charset="0"/>
              <a:ea typeface="+mn-ea"/>
              <a:cs typeface="Calibri" charset="0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107504" y="836712"/>
            <a:ext cx="3960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Portugal and ESA: Portuguese Space Sector</a:t>
            </a:r>
          </a:p>
        </p:txBody>
      </p:sp>
      <p:sp>
        <p:nvSpPr>
          <p:cNvPr id="9" name="CaixaDeTexto 5"/>
          <p:cNvSpPr txBox="1">
            <a:spLocks noChangeArrowheads="1"/>
          </p:cNvSpPr>
          <p:nvPr/>
        </p:nvSpPr>
        <p:spPr bwMode="auto">
          <a:xfrm>
            <a:off x="1835696" y="158726"/>
            <a:ext cx="4824536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2400" dirty="0" smtClean="0">
                <a:latin typeface="Calibri" charset="0"/>
              </a:rPr>
              <a:t>2. </a:t>
            </a:r>
            <a:r>
              <a:rPr lang="pt-PT" sz="2400" dirty="0" err="1" smtClean="0">
                <a:latin typeface="Calibri" charset="0"/>
              </a:rPr>
              <a:t>Impact</a:t>
            </a:r>
            <a:r>
              <a:rPr lang="pt-PT" sz="2400" dirty="0" smtClean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in</a:t>
            </a:r>
            <a:r>
              <a:rPr lang="pt-PT" sz="2400" dirty="0" smtClean="0">
                <a:latin typeface="Calibri" charset="0"/>
              </a:rPr>
              <a:t> Portugal</a:t>
            </a:r>
            <a:endParaRPr lang="pt-PT" sz="2400" dirty="0">
              <a:latin typeface="Calibri" charset="0"/>
            </a:endParaRPr>
          </a:p>
        </p:txBody>
      </p:sp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9" y="1556793"/>
            <a:ext cx="792088" cy="315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1988840"/>
            <a:ext cx="792088" cy="396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2492896"/>
            <a:ext cx="1008112" cy="343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2538009"/>
            <a:ext cx="1080120" cy="313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12360" y="2564904"/>
            <a:ext cx="864096" cy="34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Imagem 28" descr="evolve-azul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60232" y="1988840"/>
            <a:ext cx="792088" cy="374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16216" y="1556792"/>
            <a:ext cx="1008112" cy="323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364088" y="1052736"/>
            <a:ext cx="1368152" cy="334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1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740352" y="1556792"/>
            <a:ext cx="936104" cy="315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79512" y="1196752"/>
            <a:ext cx="4320480" cy="4713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CaixaDeTexto 27"/>
          <p:cNvSpPr txBox="1"/>
          <p:nvPr/>
        </p:nvSpPr>
        <p:spPr>
          <a:xfrm>
            <a:off x="4499992" y="5229200"/>
            <a:ext cx="38164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1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Follow-up…</a:t>
            </a:r>
            <a:r>
              <a:rPr lang="en-US" sz="11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 algn="just"/>
            <a:r>
              <a:rPr lang="en-US" sz="11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Session 10E -  Space Systems and Technologies </a:t>
            </a:r>
          </a:p>
          <a:p>
            <a:pPr algn="just"/>
            <a:r>
              <a:rPr lang="en-US" sz="11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7 July 11h30 – 13h00</a:t>
            </a: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13" cstate="print"/>
          <a:srcRect t="12667" r="86722" b="12667"/>
          <a:stretch>
            <a:fillRect/>
          </a:stretch>
        </p:blipFill>
        <p:spPr bwMode="auto">
          <a:xfrm>
            <a:off x="3275856" y="5229200"/>
            <a:ext cx="125963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92280" y="1052736"/>
            <a:ext cx="936104" cy="36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15" cstate="print"/>
          <a:srcRect t="27320" b="27320"/>
          <a:stretch>
            <a:fillRect/>
          </a:stretch>
        </p:blipFill>
        <p:spPr bwMode="auto">
          <a:xfrm>
            <a:off x="7668344" y="2060848"/>
            <a:ext cx="1152128" cy="373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Picture 6"/>
          <p:cNvPicPr>
            <a:picLocks noChangeAspect="1" noChangeArrowheads="1"/>
          </p:cNvPicPr>
          <p:nvPr/>
        </p:nvPicPr>
        <p:blipFill>
          <a:blip r:embed="rId16" cstate="print"/>
          <a:srcRect l="11055" r="8764" b="20353"/>
          <a:stretch>
            <a:fillRect/>
          </a:stretch>
        </p:blipFill>
        <p:spPr bwMode="auto">
          <a:xfrm>
            <a:off x="5364088" y="2924944"/>
            <a:ext cx="1407178" cy="432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7" name="Picture 7"/>
          <p:cNvPicPr>
            <a:picLocks noChangeAspect="1" noChangeArrowheads="1"/>
          </p:cNvPicPr>
          <p:nvPr/>
        </p:nvPicPr>
        <p:blipFill>
          <a:blip r:embed="rId17" cstate="print"/>
          <a:srcRect l="25700" r="25700" b="53452"/>
          <a:stretch>
            <a:fillRect/>
          </a:stretch>
        </p:blipFill>
        <p:spPr bwMode="auto">
          <a:xfrm>
            <a:off x="8118322" y="989693"/>
            <a:ext cx="648072" cy="485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8" name="Picture 8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668344" y="3068960"/>
            <a:ext cx="1008112" cy="244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1" name="Picture 11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364088" y="3501008"/>
            <a:ext cx="6604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3" name="Picture 13" descr="C:\Users\mario\Desktop\logo_tekever_asds.pn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6156176" y="3501008"/>
            <a:ext cx="1008112" cy="302208"/>
          </a:xfrm>
          <a:prstGeom prst="rect">
            <a:avLst/>
          </a:prstGeom>
          <a:noFill/>
        </p:spPr>
      </p:pic>
      <p:pic>
        <p:nvPicPr>
          <p:cNvPr id="51214" name="Picture 14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8271591" y="3402393"/>
            <a:ext cx="415699" cy="812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5" name="Picture 15"/>
          <p:cNvPicPr>
            <a:picLocks noChangeAspect="1" noChangeArrowheads="1"/>
          </p:cNvPicPr>
          <p:nvPr/>
        </p:nvPicPr>
        <p:blipFill>
          <a:blip r:embed="rId22" cstate="print"/>
          <a:srcRect l="33567" t="50399" r="42703" b="16732"/>
          <a:stretch>
            <a:fillRect/>
          </a:stretch>
        </p:blipFill>
        <p:spPr bwMode="auto">
          <a:xfrm>
            <a:off x="5364088" y="4149080"/>
            <a:ext cx="504056" cy="465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7" name="Picture 17" descr="C:\Users\mario\Desktop\Spin.Works.pn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102386" y="4130862"/>
            <a:ext cx="701055" cy="504056"/>
          </a:xfrm>
          <a:prstGeom prst="rect">
            <a:avLst/>
          </a:prstGeom>
          <a:noFill/>
        </p:spPr>
      </p:pic>
      <p:pic>
        <p:nvPicPr>
          <p:cNvPr id="51218" name="Picture 18"/>
          <p:cNvPicPr>
            <a:picLocks noChangeAspect="1" noChangeArrowheads="1"/>
          </p:cNvPicPr>
          <p:nvPr/>
        </p:nvPicPr>
        <p:blipFill>
          <a:blip r:embed="rId24" cstate="print"/>
          <a:srcRect t="22943" b="21016"/>
          <a:stretch>
            <a:fillRect/>
          </a:stretch>
        </p:blipFill>
        <p:spPr bwMode="auto">
          <a:xfrm>
            <a:off x="7164288" y="3501008"/>
            <a:ext cx="102793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9" name="Picture 19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7092281" y="4175975"/>
            <a:ext cx="38657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2" name="Picture 22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7641161" y="4221376"/>
            <a:ext cx="1117724" cy="472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0" y="836712"/>
            <a:ext cx="9144000" cy="528641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 dirty="0"/>
          </a:p>
        </p:txBody>
      </p:sp>
      <p:sp>
        <p:nvSpPr>
          <p:cNvPr id="7" name="CaixaDeTexto 5"/>
          <p:cNvSpPr txBox="1">
            <a:spLocks noChangeArrowheads="1"/>
          </p:cNvSpPr>
          <p:nvPr/>
        </p:nvSpPr>
        <p:spPr bwMode="auto">
          <a:xfrm>
            <a:off x="1835696" y="158726"/>
            <a:ext cx="4824536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latin typeface="Calibri" charset="0"/>
              </a:rPr>
              <a:t>3. Future</a:t>
            </a:r>
            <a:endParaRPr lang="en-US" sz="2400" dirty="0">
              <a:latin typeface="Calibri" charset="0"/>
            </a:endParaRPr>
          </a:p>
        </p:txBody>
      </p:sp>
      <p:sp>
        <p:nvSpPr>
          <p:cNvPr id="8" name="Marcador de Posição do Número do Diapositivo 4"/>
          <p:cNvSpPr txBox="1">
            <a:spLocks/>
          </p:cNvSpPr>
          <p:nvPr/>
        </p:nvSpPr>
        <p:spPr bwMode="auto">
          <a:xfrm>
            <a:off x="6300192" y="6311602"/>
            <a:ext cx="714375" cy="2857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n-ea"/>
                <a:cs typeface="Calibri" charset="0"/>
              </a:rPr>
              <a:t>Slide # </a:t>
            </a:r>
            <a:fld id="{F609DE94-3F08-4A5A-A1B7-4417687634A3}" type="slidenum">
              <a:rPr kumimoji="0" lang="pt-PT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n-ea"/>
                <a:cs typeface="Calibri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pt-PT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charset="0"/>
              <a:ea typeface="+mn-ea"/>
              <a:cs typeface="Calibri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07504" y="908720"/>
            <a:ext cx="3960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Challenges ahead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179512" y="1340768"/>
            <a:ext cx="4104456" cy="940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European Space Policy: ESA and the European Union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Lisbon treaty establishes a stronger involvement of the EU in Space activities.</a:t>
            </a: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5724128" y="1628800"/>
            <a:ext cx="1087219" cy="453008"/>
          </a:xfrm>
          <a:prstGeom prst="ellipse">
            <a:avLst/>
          </a:prstGeom>
          <a:gradFill rotWithShape="1">
            <a:gsLst>
              <a:gs pos="0">
                <a:srgbClr val="3A7CCB"/>
              </a:gs>
              <a:gs pos="20000">
                <a:srgbClr val="3C7BC7"/>
              </a:gs>
              <a:gs pos="100000">
                <a:srgbClr val="2C5D98"/>
              </a:gs>
            </a:gsLst>
            <a:lin ang="5400000"/>
          </a:gradFill>
          <a:ln w="9525">
            <a:solidFill>
              <a:srgbClr val="4A7EBB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pt-PT" sz="1000" b="1" dirty="0" smtClean="0">
                <a:latin typeface="Calibri" charset="0"/>
              </a:rPr>
              <a:t>CSA</a:t>
            </a:r>
            <a:endParaRPr lang="pt-PT" sz="1000" b="1" dirty="0">
              <a:latin typeface="Calibri" charset="0"/>
            </a:endParaRPr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8100392" y="2060848"/>
            <a:ext cx="936104" cy="368586"/>
          </a:xfrm>
          <a:prstGeom prst="ellipse">
            <a:avLst/>
          </a:prstGeom>
          <a:gradFill rotWithShape="1">
            <a:gsLst>
              <a:gs pos="0">
                <a:srgbClr val="3A7CCB"/>
              </a:gs>
              <a:gs pos="20000">
                <a:srgbClr val="3C7BC7"/>
              </a:gs>
              <a:gs pos="100000">
                <a:srgbClr val="2C5D98"/>
              </a:gs>
            </a:gsLst>
            <a:lin ang="5400000"/>
          </a:gradFill>
          <a:ln w="9525">
            <a:solidFill>
              <a:srgbClr val="4A7EBB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pt-PT" sz="1000" b="1" dirty="0" smtClean="0">
                <a:latin typeface="Calibri" charset="0"/>
              </a:rPr>
              <a:t>JAXA</a:t>
            </a:r>
            <a:endParaRPr lang="pt-PT" sz="1000" b="1" dirty="0">
              <a:latin typeface="Calibri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4788024" y="2132856"/>
            <a:ext cx="4005602" cy="2232249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smtClean="0">
                <a:solidFill>
                  <a:srgbClr val="000000"/>
                </a:solidFill>
                <a:cs typeface="Arial" charset="0"/>
              </a:rPr>
              <a:t>Europe</a:t>
            </a:r>
          </a:p>
          <a:p>
            <a:pPr algn="ctr">
              <a:defRPr/>
            </a:pPr>
            <a:endParaRPr lang="en-US" sz="900" b="1" smtClean="0">
              <a:solidFill>
                <a:srgbClr val="000000"/>
              </a:solidFill>
              <a:cs typeface="Arial" charset="0"/>
            </a:endParaRPr>
          </a:p>
          <a:p>
            <a:pPr algn="ctr">
              <a:defRPr/>
            </a:pPr>
            <a:endParaRPr lang="en-US" sz="900" b="1" smtClean="0">
              <a:solidFill>
                <a:srgbClr val="000000"/>
              </a:solidFill>
              <a:cs typeface="Arial" charset="0"/>
            </a:endParaRPr>
          </a:p>
          <a:p>
            <a:pPr algn="ctr">
              <a:defRPr/>
            </a:pPr>
            <a:endParaRPr lang="en-US" sz="900" b="1" smtClean="0">
              <a:solidFill>
                <a:srgbClr val="000000"/>
              </a:solidFill>
              <a:cs typeface="Arial" charset="0"/>
            </a:endParaRPr>
          </a:p>
          <a:p>
            <a:pPr algn="ctr">
              <a:defRPr/>
            </a:pPr>
            <a:endParaRPr lang="en-US" sz="900" b="1" smtClean="0">
              <a:solidFill>
                <a:srgbClr val="000000"/>
              </a:solidFill>
              <a:cs typeface="Arial" charset="0"/>
            </a:endParaRPr>
          </a:p>
          <a:p>
            <a:pPr algn="ctr">
              <a:defRPr/>
            </a:pPr>
            <a:endParaRPr lang="en-US" sz="900" b="1" smtClean="0">
              <a:solidFill>
                <a:srgbClr val="000000"/>
              </a:solidFill>
              <a:cs typeface="Arial" charset="0"/>
            </a:endParaRPr>
          </a:p>
          <a:p>
            <a:pPr algn="ctr">
              <a:defRPr/>
            </a:pPr>
            <a:endParaRPr lang="en-US" sz="900" b="1" smtClean="0">
              <a:solidFill>
                <a:srgbClr val="000000"/>
              </a:solidFill>
              <a:cs typeface="Arial" charset="0"/>
            </a:endParaRPr>
          </a:p>
          <a:p>
            <a:pPr algn="ctr">
              <a:defRPr/>
            </a:pPr>
            <a:endParaRPr lang="en-US" sz="900" b="1" smtClean="0">
              <a:solidFill>
                <a:srgbClr val="000000"/>
              </a:solidFill>
              <a:cs typeface="Arial" charset="0"/>
            </a:endParaRPr>
          </a:p>
          <a:p>
            <a:pPr algn="ctr">
              <a:defRPr/>
            </a:pPr>
            <a:endParaRPr lang="en-US" sz="900" b="1" smtClean="0">
              <a:solidFill>
                <a:srgbClr val="000000"/>
              </a:solidFill>
              <a:cs typeface="Arial" charset="0"/>
            </a:endParaRPr>
          </a:p>
          <a:p>
            <a:pPr algn="ctr">
              <a:defRPr/>
            </a:pPr>
            <a:endParaRPr lang="en-US" sz="900" b="1" smtClean="0">
              <a:solidFill>
                <a:srgbClr val="000000"/>
              </a:solidFill>
              <a:cs typeface="Arial" charset="0"/>
            </a:endParaRPr>
          </a:p>
          <a:p>
            <a:pPr algn="ctr">
              <a:defRPr/>
            </a:pPr>
            <a:endParaRPr lang="en-US" sz="900" b="1" smtClean="0">
              <a:solidFill>
                <a:srgbClr val="000000"/>
              </a:solidFill>
              <a:cs typeface="Arial" charset="0"/>
            </a:endParaRPr>
          </a:p>
          <a:p>
            <a:pPr algn="ctr">
              <a:defRPr/>
            </a:pPr>
            <a:endParaRPr lang="en-US" sz="900" b="1" smtClean="0">
              <a:solidFill>
                <a:srgbClr val="000000"/>
              </a:solidFill>
              <a:cs typeface="Arial" charset="0"/>
            </a:endParaRPr>
          </a:p>
          <a:p>
            <a:pPr algn="ctr">
              <a:defRPr/>
            </a:pPr>
            <a:endParaRPr lang="en-US" sz="9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7020272" y="1700808"/>
            <a:ext cx="1123325" cy="442303"/>
          </a:xfrm>
          <a:prstGeom prst="ellipse">
            <a:avLst/>
          </a:prstGeom>
          <a:gradFill rotWithShape="1">
            <a:gsLst>
              <a:gs pos="0">
                <a:srgbClr val="3A7CCB"/>
              </a:gs>
              <a:gs pos="20000">
                <a:srgbClr val="3C7BC7"/>
              </a:gs>
              <a:gs pos="100000">
                <a:srgbClr val="2C5D98"/>
              </a:gs>
            </a:gsLst>
            <a:lin ang="5400000"/>
          </a:gradFill>
          <a:ln w="9525">
            <a:solidFill>
              <a:srgbClr val="4A7EBB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pt-PT" sz="1000" b="1" dirty="0" smtClean="0">
                <a:latin typeface="Calibri" charset="0"/>
              </a:rPr>
              <a:t>NASA</a:t>
            </a:r>
            <a:endParaRPr lang="pt-PT" sz="1000" b="1" dirty="0">
              <a:latin typeface="Calibri" charset="0"/>
            </a:endParaRPr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5529808" y="2636912"/>
            <a:ext cx="914400" cy="38100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sz="1100" b="1" dirty="0" smtClean="0">
                <a:latin typeface="Calibri" charset="0"/>
              </a:rPr>
              <a:t>ESA</a:t>
            </a:r>
            <a:endParaRPr lang="pt-PT" sz="1100" b="1" dirty="0">
              <a:latin typeface="Calibri" charset="0"/>
            </a:endParaRPr>
          </a:p>
        </p:txBody>
      </p:sp>
      <p:sp>
        <p:nvSpPr>
          <p:cNvPr id="16" name="Oval 15"/>
          <p:cNvSpPr>
            <a:spLocks noChangeArrowheads="1"/>
          </p:cNvSpPr>
          <p:nvPr/>
        </p:nvSpPr>
        <p:spPr bwMode="auto">
          <a:xfrm>
            <a:off x="7236296" y="2636912"/>
            <a:ext cx="914400" cy="38100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sz="1100" b="1" dirty="0" smtClean="0">
                <a:latin typeface="Calibri" charset="0"/>
              </a:rPr>
              <a:t>EU</a:t>
            </a:r>
            <a:endParaRPr lang="pt-PT" sz="1100" b="1" dirty="0">
              <a:latin typeface="Calibri" charset="0"/>
            </a:endParaRPr>
          </a:p>
        </p:txBody>
      </p:sp>
      <p:cxnSp>
        <p:nvCxnSpPr>
          <p:cNvPr id="18" name="Conexão recta unidireccional 17"/>
          <p:cNvCxnSpPr>
            <a:stCxn id="15" idx="6"/>
            <a:endCxn id="16" idx="2"/>
          </p:cNvCxnSpPr>
          <p:nvPr/>
        </p:nvCxnSpPr>
        <p:spPr>
          <a:xfrm>
            <a:off x="6444208" y="2827412"/>
            <a:ext cx="7920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xão recta unidireccional 19"/>
          <p:cNvCxnSpPr>
            <a:stCxn id="15" idx="6"/>
            <a:endCxn id="16" idx="2"/>
          </p:cNvCxnSpPr>
          <p:nvPr/>
        </p:nvCxnSpPr>
        <p:spPr>
          <a:xfrm>
            <a:off x="6444208" y="2827412"/>
            <a:ext cx="792088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6004858" y="3356992"/>
            <a:ext cx="1728192" cy="720080"/>
          </a:xfrm>
          <a:prstGeom prst="ellipse">
            <a:avLst/>
          </a:prstGeom>
          <a:solidFill>
            <a:srgbClr val="00B050"/>
          </a:solidFill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sz="1600" b="1" dirty="0" smtClean="0">
                <a:latin typeface="Calibri" charset="0"/>
              </a:rPr>
              <a:t>Portugal</a:t>
            </a:r>
            <a:endParaRPr lang="pt-PT" sz="1600" b="1" dirty="0">
              <a:latin typeface="Calibri" charset="0"/>
            </a:endParaRPr>
          </a:p>
        </p:txBody>
      </p:sp>
      <p:cxnSp>
        <p:nvCxnSpPr>
          <p:cNvPr id="23" name="Conexão recta unidireccional 22"/>
          <p:cNvCxnSpPr>
            <a:stCxn id="21" idx="0"/>
            <a:endCxn id="16" idx="4"/>
          </p:cNvCxnSpPr>
          <p:nvPr/>
        </p:nvCxnSpPr>
        <p:spPr>
          <a:xfrm rot="5400000" flipH="1" flipV="1">
            <a:off x="7111685" y="2775181"/>
            <a:ext cx="339080" cy="82454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xão recta unidireccional 24"/>
          <p:cNvCxnSpPr>
            <a:stCxn id="21" idx="0"/>
            <a:endCxn id="15" idx="4"/>
          </p:cNvCxnSpPr>
          <p:nvPr/>
        </p:nvCxnSpPr>
        <p:spPr>
          <a:xfrm rot="16200000" flipV="1">
            <a:off x="6258441" y="2746479"/>
            <a:ext cx="339080" cy="88194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4564901" y="1916832"/>
            <a:ext cx="1087219" cy="453008"/>
          </a:xfrm>
          <a:prstGeom prst="ellipse">
            <a:avLst/>
          </a:prstGeom>
          <a:gradFill rotWithShape="1">
            <a:gsLst>
              <a:gs pos="0">
                <a:srgbClr val="3A7CCB"/>
              </a:gs>
              <a:gs pos="20000">
                <a:srgbClr val="3C7BC7"/>
              </a:gs>
              <a:gs pos="100000">
                <a:srgbClr val="2C5D98"/>
              </a:gs>
            </a:gsLst>
            <a:lin ang="5400000"/>
          </a:gradFill>
          <a:ln w="9525">
            <a:solidFill>
              <a:srgbClr val="4A7EBB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pt-PT" sz="1000" b="1" dirty="0" err="1" smtClean="0">
                <a:latin typeface="Calibri" charset="0"/>
              </a:rPr>
              <a:t>Roscosmos</a:t>
            </a:r>
            <a:endParaRPr lang="pt-PT" sz="1000" b="1" dirty="0">
              <a:latin typeface="Calibri" charset="0"/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7452320" y="4293096"/>
            <a:ext cx="1087219" cy="453008"/>
          </a:xfrm>
          <a:prstGeom prst="ellipse">
            <a:avLst/>
          </a:prstGeom>
          <a:gradFill rotWithShape="1">
            <a:gsLst>
              <a:gs pos="0">
                <a:srgbClr val="3A7CCB"/>
              </a:gs>
              <a:gs pos="20000">
                <a:srgbClr val="3C7BC7"/>
              </a:gs>
              <a:gs pos="100000">
                <a:srgbClr val="2C5D98"/>
              </a:gs>
            </a:gsLst>
            <a:lin ang="5400000"/>
          </a:gradFill>
          <a:ln w="9525">
            <a:solidFill>
              <a:srgbClr val="4A7EBB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pt-PT" sz="1000" b="1" dirty="0" err="1" smtClean="0">
                <a:latin typeface="Calibri" charset="0"/>
              </a:rPr>
              <a:t>Brazil</a:t>
            </a:r>
            <a:endParaRPr lang="pt-PT" sz="1000" b="1" dirty="0">
              <a:latin typeface="Calibri" charset="0"/>
            </a:endParaRPr>
          </a:p>
        </p:txBody>
      </p:sp>
      <p:sp>
        <p:nvSpPr>
          <p:cNvPr id="32" name="CaixaDeTexto 31"/>
          <p:cNvSpPr txBox="1"/>
          <p:nvPr/>
        </p:nvSpPr>
        <p:spPr>
          <a:xfrm>
            <a:off x="179512" y="2550963"/>
            <a:ext cx="410445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New challenges and opportunities for the Portuguese Space Sector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New ESA member states 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27 EU member states: partners and competitors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Where will Space stand in the 8</a:t>
            </a:r>
            <a:r>
              <a:rPr lang="en-US" sz="1200" baseline="300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th</a:t>
            </a: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Framework Programme?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What will be the European Space Programme?</a:t>
            </a:r>
          </a:p>
          <a:p>
            <a:pPr lvl="1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1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Galileo (FOC phase in implementation)</a:t>
            </a:r>
          </a:p>
          <a:p>
            <a:pPr lvl="1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GMES (Initial Operations soon to start)</a:t>
            </a:r>
          </a:p>
          <a:p>
            <a:pPr lvl="1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Space Exploration (still under debate)</a:t>
            </a:r>
          </a:p>
        </p:txBody>
      </p:sp>
      <p:sp>
        <p:nvSpPr>
          <p:cNvPr id="33" name="CaixaDeTexto 32"/>
          <p:cNvSpPr txBox="1"/>
          <p:nvPr/>
        </p:nvSpPr>
        <p:spPr>
          <a:xfrm>
            <a:off x="3635896" y="5268143"/>
            <a:ext cx="338437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1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Follow-up…</a:t>
            </a:r>
          </a:p>
          <a:p>
            <a:pPr algn="just"/>
            <a:r>
              <a:rPr lang="en-US" sz="11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Session 11F : </a:t>
            </a:r>
            <a:r>
              <a:rPr lang="en-US" sz="11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Que</a:t>
            </a:r>
            <a:r>
              <a:rPr lang="en-US" sz="11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11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estratégia</a:t>
            </a:r>
            <a:r>
              <a:rPr lang="en-US" sz="11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11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científica</a:t>
            </a:r>
            <a:r>
              <a:rPr lang="en-US" sz="11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11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para</a:t>
            </a:r>
            <a:r>
              <a:rPr lang="en-US" sz="11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o </a:t>
            </a:r>
            <a:r>
              <a:rPr lang="en-US" sz="11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Espaço</a:t>
            </a:r>
            <a:endParaRPr lang="en-US" sz="11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US" sz="11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7 July 14h00 – 16h30</a:t>
            </a: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2" cstate="print"/>
          <a:srcRect t="12667" r="86722" b="12667"/>
          <a:stretch>
            <a:fillRect/>
          </a:stretch>
        </p:blipFill>
        <p:spPr bwMode="auto">
          <a:xfrm>
            <a:off x="2411760" y="5277108"/>
            <a:ext cx="125963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Oval 34"/>
          <p:cNvSpPr>
            <a:spLocks noChangeArrowheads="1"/>
          </p:cNvSpPr>
          <p:nvPr/>
        </p:nvSpPr>
        <p:spPr bwMode="auto">
          <a:xfrm>
            <a:off x="6084168" y="4437112"/>
            <a:ext cx="1087219" cy="453008"/>
          </a:xfrm>
          <a:prstGeom prst="ellipse">
            <a:avLst/>
          </a:prstGeom>
          <a:gradFill rotWithShape="1">
            <a:gsLst>
              <a:gs pos="0">
                <a:srgbClr val="3A7CCB"/>
              </a:gs>
              <a:gs pos="20000">
                <a:srgbClr val="3C7BC7"/>
              </a:gs>
              <a:gs pos="100000">
                <a:srgbClr val="2C5D98"/>
              </a:gs>
            </a:gsLst>
            <a:lin ang="5400000"/>
          </a:gradFill>
          <a:ln w="9525">
            <a:solidFill>
              <a:srgbClr val="4A7EBB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000" b="1" smtClean="0">
                <a:latin typeface="Calibri" charset="0"/>
              </a:rPr>
              <a:t>India</a:t>
            </a:r>
            <a:endParaRPr lang="en-US" sz="1000" b="1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CaixaDeTexto 7"/>
          <p:cNvSpPr txBox="1">
            <a:spLocks noChangeArrowheads="1"/>
          </p:cNvSpPr>
          <p:nvPr/>
        </p:nvSpPr>
        <p:spPr bwMode="auto">
          <a:xfrm rot="-5400000">
            <a:off x="8714581" y="4737894"/>
            <a:ext cx="54927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1100">
                <a:solidFill>
                  <a:schemeClr val="bg1"/>
                </a:solidFill>
                <a:latin typeface="Calibri" charset="0"/>
                <a:cs typeface="Calibri" charset="0"/>
              </a:rPr>
              <a:t>© ESA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851920" y="2060848"/>
            <a:ext cx="1143000" cy="1143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076056" y="3356992"/>
            <a:ext cx="1143000" cy="1143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863890" y="3357000"/>
            <a:ext cx="1143000" cy="1143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649444" y="2071108"/>
            <a:ext cx="1143000" cy="1143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2649444" y="3356992"/>
            <a:ext cx="1143000" cy="1143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1434998" y="3356992"/>
            <a:ext cx="1143000" cy="1143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6516216" y="2060848"/>
            <a:ext cx="1143000" cy="1143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1403648" y="2060848"/>
            <a:ext cx="1143000" cy="1143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5148064" y="2060848"/>
            <a:ext cx="1143000" cy="1143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CaixaDeTexto 15"/>
          <p:cNvSpPr txBox="1"/>
          <p:nvPr/>
        </p:nvSpPr>
        <p:spPr>
          <a:xfrm>
            <a:off x="6516216" y="3789040"/>
            <a:ext cx="1152128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sx="106000" sy="106000" algn="tl" rotWithShape="0">
                    <a:srgbClr val="000000"/>
                  </a:outerShdw>
                </a:effectLst>
                <a:latin typeface="Calibri" pitchFamily="34" charset="0"/>
                <a:cs typeface="Calibri" pitchFamily="34" charset="0"/>
              </a:rPr>
              <a:t>Obrigado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ângulo 5"/>
          <p:cNvSpPr/>
          <p:nvPr/>
        </p:nvSpPr>
        <p:spPr>
          <a:xfrm>
            <a:off x="0" y="785794"/>
            <a:ext cx="9144000" cy="528641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sp>
        <p:nvSpPr>
          <p:cNvPr id="15366" name="Marcador de Posição do Número do Diapositivo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300192" y="6311602"/>
            <a:ext cx="714375" cy="2857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pt-PT" sz="1000" b="0" dirty="0" smtClean="0">
                <a:latin typeface="Calibri" charset="0"/>
                <a:cs typeface="Calibri" charset="0"/>
              </a:rPr>
              <a:t>Slide # </a:t>
            </a:r>
            <a:fld id="{F609DE94-3F08-4A5A-A1B7-4417687634A3}" type="slidenum">
              <a:rPr lang="pt-PT" sz="1000" b="0" smtClean="0">
                <a:latin typeface="Calibri" charset="0"/>
                <a:cs typeface="Calibri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pt-PT" sz="1000" b="0" dirty="0" smtClean="0">
              <a:latin typeface="Calibri" charset="0"/>
              <a:cs typeface="Calibri" charset="0"/>
            </a:endParaRPr>
          </a:p>
        </p:txBody>
      </p:sp>
      <p:sp>
        <p:nvSpPr>
          <p:cNvPr id="15367" name="CaixaDeTexto 8"/>
          <p:cNvSpPr txBox="1">
            <a:spLocks noChangeArrowheads="1"/>
          </p:cNvSpPr>
          <p:nvPr/>
        </p:nvSpPr>
        <p:spPr bwMode="auto">
          <a:xfrm>
            <a:off x="2643188" y="2428875"/>
            <a:ext cx="3643312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pt-PT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cs typeface="Calibri" charset="0"/>
              </a:rPr>
              <a:t>1. </a:t>
            </a:r>
            <a:r>
              <a:rPr lang="pt-PT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cs typeface="Calibri" charset="0"/>
              </a:rPr>
              <a:t>The</a:t>
            </a:r>
            <a:r>
              <a:rPr lang="pt-PT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cs typeface="Calibri" charset="0"/>
              </a:rPr>
              <a:t> </a:t>
            </a:r>
            <a:r>
              <a:rPr lang="pt-PT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cs typeface="Calibri" charset="0"/>
              </a:rPr>
              <a:t>European</a:t>
            </a:r>
            <a:r>
              <a:rPr lang="pt-PT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cs typeface="Calibri" charset="0"/>
              </a:rPr>
              <a:t> </a:t>
            </a:r>
            <a:r>
              <a:rPr lang="pt-PT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cs typeface="Calibri" charset="0"/>
              </a:rPr>
              <a:t>Space</a:t>
            </a:r>
            <a:r>
              <a:rPr lang="pt-PT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cs typeface="Calibri" charset="0"/>
              </a:rPr>
              <a:t> </a:t>
            </a:r>
            <a:r>
              <a:rPr lang="pt-PT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cs typeface="Calibri" charset="0"/>
              </a:rPr>
              <a:t>Agency</a:t>
            </a:r>
            <a:endParaRPr lang="pt-PT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cs typeface="Calibri" charset="0"/>
            </a:endParaRPr>
          </a:p>
          <a:p>
            <a:pPr marL="342900" indent="-342900"/>
            <a:endParaRPr lang="pt-PT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cs typeface="Calibri" charset="0"/>
            </a:endParaRPr>
          </a:p>
          <a:p>
            <a:pPr marL="342900" indent="-342900"/>
            <a:r>
              <a:rPr lang="pt-PT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cs typeface="Calibri" charset="0"/>
              </a:rPr>
              <a:t>2. </a:t>
            </a:r>
            <a:r>
              <a:rPr lang="pt-PT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cs typeface="Calibri" charset="0"/>
              </a:rPr>
              <a:t>Impact</a:t>
            </a:r>
            <a:r>
              <a:rPr lang="pt-PT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cs typeface="Calibri" charset="0"/>
              </a:rPr>
              <a:t> </a:t>
            </a:r>
            <a:r>
              <a:rPr lang="pt-PT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cs typeface="Calibri" charset="0"/>
              </a:rPr>
              <a:t>in</a:t>
            </a:r>
            <a:r>
              <a:rPr lang="pt-PT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cs typeface="Calibri" charset="0"/>
              </a:rPr>
              <a:t> Portugal</a:t>
            </a:r>
            <a:endParaRPr lang="pt-PT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cs typeface="Calibri" charset="0"/>
            </a:endParaRPr>
          </a:p>
          <a:p>
            <a:pPr marL="342900" indent="-342900"/>
            <a:endParaRPr lang="pt-PT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cs typeface="Calibri" charset="0"/>
            </a:endParaRPr>
          </a:p>
          <a:p>
            <a:pPr marL="342900" indent="-342900"/>
            <a:r>
              <a:rPr lang="pt-PT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cs typeface="Calibri" charset="0"/>
              </a:rPr>
              <a:t>3. </a:t>
            </a:r>
            <a:r>
              <a:rPr lang="pt-PT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cs typeface="Calibri" charset="0"/>
              </a:rPr>
              <a:t>Future</a:t>
            </a:r>
            <a:endParaRPr lang="pt-PT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cs typeface="Calibri" charset="0"/>
            </a:endParaRPr>
          </a:p>
        </p:txBody>
      </p:sp>
      <p:sp>
        <p:nvSpPr>
          <p:cNvPr id="7" name="CaixaDeTexto 5"/>
          <p:cNvSpPr txBox="1">
            <a:spLocks noChangeArrowheads="1"/>
          </p:cNvSpPr>
          <p:nvPr/>
        </p:nvSpPr>
        <p:spPr bwMode="auto">
          <a:xfrm>
            <a:off x="2195736" y="188640"/>
            <a:ext cx="414052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2400" dirty="0" smtClean="0">
                <a:latin typeface="Calibri" charset="0"/>
              </a:rPr>
              <a:t>0. </a:t>
            </a:r>
            <a:r>
              <a:rPr lang="pt-PT" sz="2400" dirty="0" err="1" smtClean="0">
                <a:latin typeface="Calibri" charset="0"/>
              </a:rPr>
              <a:t>Contents</a:t>
            </a:r>
            <a:endParaRPr lang="pt-PT" sz="2400" dirty="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0" y="764704"/>
            <a:ext cx="9144000" cy="528641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 dirty="0"/>
          </a:p>
        </p:txBody>
      </p:sp>
      <p:sp>
        <p:nvSpPr>
          <p:cNvPr id="7" name="CaixaDeTexto 5"/>
          <p:cNvSpPr txBox="1">
            <a:spLocks noChangeArrowheads="1"/>
          </p:cNvSpPr>
          <p:nvPr/>
        </p:nvSpPr>
        <p:spPr bwMode="auto">
          <a:xfrm>
            <a:off x="1835696" y="158726"/>
            <a:ext cx="4824536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2400" dirty="0">
                <a:latin typeface="Calibri" charset="0"/>
              </a:rPr>
              <a:t>1. </a:t>
            </a:r>
            <a:r>
              <a:rPr lang="pt-PT" sz="2400" dirty="0" err="1">
                <a:latin typeface="Calibri" charset="0"/>
              </a:rPr>
              <a:t>The</a:t>
            </a:r>
            <a:r>
              <a:rPr lang="pt-PT" sz="2400" dirty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European</a:t>
            </a:r>
            <a:r>
              <a:rPr lang="pt-PT" sz="2400" dirty="0" smtClean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Space</a:t>
            </a:r>
            <a:r>
              <a:rPr lang="pt-PT" sz="2400" dirty="0" smtClean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Agency</a:t>
            </a:r>
            <a:r>
              <a:rPr lang="pt-PT" sz="2400" dirty="0" smtClean="0">
                <a:latin typeface="Calibri" charset="0"/>
              </a:rPr>
              <a:t> </a:t>
            </a:r>
            <a:endParaRPr lang="pt-PT" sz="2400" dirty="0">
              <a:latin typeface="Calibri" charset="0"/>
            </a:endParaRPr>
          </a:p>
        </p:txBody>
      </p:sp>
      <p:sp>
        <p:nvSpPr>
          <p:cNvPr id="8" name="Marcador de Posição do Número do Diapositivo 4"/>
          <p:cNvSpPr txBox="1">
            <a:spLocks/>
          </p:cNvSpPr>
          <p:nvPr/>
        </p:nvSpPr>
        <p:spPr bwMode="auto">
          <a:xfrm>
            <a:off x="6300192" y="6311602"/>
            <a:ext cx="714375" cy="2857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n-ea"/>
                <a:cs typeface="Calibri" charset="0"/>
              </a:rPr>
              <a:t>Slide # </a:t>
            </a:r>
            <a:fld id="{F609DE94-3F08-4A5A-A1B7-4417687634A3}" type="slidenum">
              <a:rPr kumimoji="0" lang="pt-PT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n-ea"/>
                <a:cs typeface="Calibri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pt-PT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charset="0"/>
              <a:ea typeface="+mn-ea"/>
              <a:cs typeface="Calibri" charset="0"/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179512" y="1052737"/>
            <a:ext cx="446449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ESA’s</a:t>
            </a:r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purpose</a:t>
            </a:r>
            <a:endParaRPr lang="pt-PT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algn="just"/>
            <a:endParaRPr lang="en-US" sz="12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solidFill>
                  <a:schemeClr val="bg1"/>
                </a:solidFill>
                <a:latin typeface="+mn-lt"/>
                <a:cs typeface="Calibri" pitchFamily="34" charset="0"/>
              </a:rPr>
              <a:t>“To provide for and promote, for exclusively peaceful purposes, cooperation among European states in space research and technology and their space applications.” </a:t>
            </a:r>
            <a:r>
              <a:rPr lang="en-US" sz="9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(Article 2 of ESA convention)</a:t>
            </a:r>
            <a:endParaRPr lang="pt-PT" sz="12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endParaRPr lang="pt-PT" sz="12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121" name="Picture 1" descr="D:\Work\ESA\Eventos\Ciencia 2010\es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196752"/>
            <a:ext cx="4077230" cy="4213344"/>
          </a:xfrm>
          <a:prstGeom prst="rect">
            <a:avLst/>
          </a:prstGeom>
          <a:noFill/>
        </p:spPr>
      </p:pic>
      <p:sp>
        <p:nvSpPr>
          <p:cNvPr id="12" name="CaixaDeTexto 11"/>
          <p:cNvSpPr txBox="1"/>
          <p:nvPr/>
        </p:nvSpPr>
        <p:spPr>
          <a:xfrm>
            <a:off x="251520" y="2996952"/>
            <a:ext cx="44644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Over 30 years of experience (established in 1975)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18 Member States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Five establishments, about 2000 staff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3.7 billion euro budget (2010)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Over 60 satellites designed, tested and operated in flight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17 scientific satellites in operation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Five types of launcher developed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Over 190 launches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0" y="764704"/>
            <a:ext cx="9144000" cy="528641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 dirty="0"/>
          </a:p>
        </p:txBody>
      </p:sp>
      <p:sp>
        <p:nvSpPr>
          <p:cNvPr id="7" name="CaixaDeTexto 5"/>
          <p:cNvSpPr txBox="1">
            <a:spLocks noChangeArrowheads="1"/>
          </p:cNvSpPr>
          <p:nvPr/>
        </p:nvSpPr>
        <p:spPr bwMode="auto">
          <a:xfrm>
            <a:off x="1835696" y="158726"/>
            <a:ext cx="4824536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2400" dirty="0">
                <a:latin typeface="Calibri" charset="0"/>
              </a:rPr>
              <a:t>1. </a:t>
            </a:r>
            <a:r>
              <a:rPr lang="pt-PT" sz="2400" dirty="0" err="1">
                <a:latin typeface="Calibri" charset="0"/>
              </a:rPr>
              <a:t>The</a:t>
            </a:r>
            <a:r>
              <a:rPr lang="pt-PT" sz="2400" dirty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European</a:t>
            </a:r>
            <a:r>
              <a:rPr lang="pt-PT" sz="2400" dirty="0" smtClean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Space</a:t>
            </a:r>
            <a:r>
              <a:rPr lang="pt-PT" sz="2400" dirty="0" smtClean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Agency</a:t>
            </a:r>
            <a:r>
              <a:rPr lang="pt-PT" sz="2400" dirty="0" smtClean="0">
                <a:latin typeface="Calibri" charset="0"/>
              </a:rPr>
              <a:t> </a:t>
            </a:r>
            <a:endParaRPr lang="pt-PT" sz="2400" dirty="0">
              <a:latin typeface="Calibri" charset="0"/>
            </a:endParaRPr>
          </a:p>
        </p:txBody>
      </p:sp>
      <p:sp>
        <p:nvSpPr>
          <p:cNvPr id="8" name="Marcador de Posição do Número do Diapositivo 4"/>
          <p:cNvSpPr txBox="1">
            <a:spLocks/>
          </p:cNvSpPr>
          <p:nvPr/>
        </p:nvSpPr>
        <p:spPr bwMode="auto">
          <a:xfrm>
            <a:off x="6300192" y="6311602"/>
            <a:ext cx="714375" cy="2857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05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n-ea"/>
                <a:cs typeface="Calibri" charset="0"/>
              </a:rPr>
              <a:t>Slide # </a:t>
            </a:r>
            <a:fld id="{F609DE94-3F08-4A5A-A1B7-4417687634A3}" type="slidenum">
              <a:rPr kumimoji="0" lang="pt-PT" sz="105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n-ea"/>
                <a:cs typeface="Calibri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pt-PT" sz="105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charset="0"/>
              <a:ea typeface="+mn-ea"/>
              <a:cs typeface="Calibri" charset="0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179512" y="980728"/>
            <a:ext cx="44644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ESA’s</a:t>
            </a:r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locations</a:t>
            </a:r>
            <a:endParaRPr lang="pt-PT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2530" name="Picture 2" descr="D:\Work\ESA\Eventos\Ciencia 2010\esa-place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340768"/>
            <a:ext cx="7293789" cy="4309118"/>
          </a:xfrm>
          <a:prstGeom prst="rect">
            <a:avLst/>
          </a:prstGeom>
          <a:noFill/>
        </p:spPr>
      </p:pic>
      <p:sp>
        <p:nvSpPr>
          <p:cNvPr id="10" name="Rectângulo 9"/>
          <p:cNvSpPr/>
          <p:nvPr/>
        </p:nvSpPr>
        <p:spPr>
          <a:xfrm>
            <a:off x="2987824" y="4293096"/>
            <a:ext cx="936104" cy="36004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0" y="785794"/>
            <a:ext cx="9144000" cy="528641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sp>
        <p:nvSpPr>
          <p:cNvPr id="8" name="Marcador de Posição do Número do Diapositivo 4"/>
          <p:cNvSpPr txBox="1">
            <a:spLocks/>
          </p:cNvSpPr>
          <p:nvPr/>
        </p:nvSpPr>
        <p:spPr bwMode="auto">
          <a:xfrm>
            <a:off x="6300192" y="6311602"/>
            <a:ext cx="714375" cy="2857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n-ea"/>
                <a:cs typeface="Calibri" charset="0"/>
              </a:rPr>
              <a:t>Slide # </a:t>
            </a:r>
            <a:fld id="{F609DE94-3F08-4A5A-A1B7-4417687634A3}" type="slidenum">
              <a:rPr kumimoji="0" lang="pt-PT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n-ea"/>
                <a:cs typeface="Calibri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pt-PT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charset="0"/>
              <a:ea typeface="+mn-ea"/>
              <a:cs typeface="Calibri" charset="0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5793315" y="2783748"/>
            <a:ext cx="4924799" cy="131875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CaixaDeTexto 8"/>
          <p:cNvSpPr txBox="1"/>
          <p:nvPr/>
        </p:nvSpPr>
        <p:spPr>
          <a:xfrm>
            <a:off x="179512" y="908720"/>
            <a:ext cx="7272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ESA is one of the few space agencies in the world to combine responsibility in nearly all areas of space activity. </a:t>
            </a:r>
            <a:endParaRPr lang="pt-PT" sz="12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251520" y="1412776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Space science</a:t>
            </a:r>
          </a:p>
          <a:p>
            <a:pPr algn="just"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Human spaceflight</a:t>
            </a:r>
          </a:p>
          <a:p>
            <a:pPr algn="just"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Exploration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5292080" y="1412776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Telecommunications</a:t>
            </a:r>
          </a:p>
          <a:p>
            <a:pPr algn="just"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Technology</a:t>
            </a:r>
          </a:p>
          <a:p>
            <a:pPr algn="just"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Operations 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2843808" y="1412776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Earth observation</a:t>
            </a:r>
          </a:p>
          <a:p>
            <a:pPr algn="just"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Launchers</a:t>
            </a:r>
          </a:p>
          <a:p>
            <a:pPr algn="just"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Navigation</a:t>
            </a:r>
          </a:p>
        </p:txBody>
      </p:sp>
      <p:sp>
        <p:nvSpPr>
          <p:cNvPr id="13" name="CaixaDeTexto 12"/>
          <p:cNvSpPr txBox="1"/>
          <p:nvPr/>
        </p:nvSpPr>
        <p:spPr>
          <a:xfrm>
            <a:off x="251520" y="2636912"/>
            <a:ext cx="3240360" cy="267765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12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All Member States participate (on a GNP basis) in activities related to space science and a common set of programmes (Mandatory programmes). </a:t>
            </a:r>
          </a:p>
          <a:p>
            <a:pPr algn="just"/>
            <a:endParaRPr lang="en-US" sz="12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2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Mandatory</a:t>
            </a:r>
          </a:p>
          <a:p>
            <a:pPr algn="just"/>
            <a:endParaRPr lang="en-US" sz="12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General Budget: </a:t>
            </a:r>
            <a:r>
              <a:rPr lang="en-US" sz="1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Future studies, technological research</a:t>
            </a: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sz="1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education</a:t>
            </a: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, common investments (facilities, laboratories, basic infrastructure) </a:t>
            </a:r>
          </a:p>
          <a:p>
            <a:pPr algn="just"/>
            <a:endParaRPr lang="en-US" sz="12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US" sz="1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Science</a:t>
            </a: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: Solar System science, astronomy and fundamental physics</a:t>
            </a:r>
          </a:p>
          <a:p>
            <a:pPr algn="just"/>
            <a:endParaRPr lang="en-US" sz="12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3995936" y="2636912"/>
            <a:ext cx="3240360" cy="26776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12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In addition, Member States choose their level of participation in Optional programmes.</a:t>
            </a:r>
          </a:p>
          <a:p>
            <a:pPr algn="just"/>
            <a:endParaRPr lang="en-US" sz="1200" b="1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sz="1200" b="1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2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Optional</a:t>
            </a:r>
          </a:p>
          <a:p>
            <a:pPr algn="just"/>
            <a:endParaRPr lang="en-US" sz="12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1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Human Spaceflight </a:t>
            </a:r>
          </a:p>
          <a:p>
            <a:pPr algn="just">
              <a:buFont typeface="Arial" pitchFamily="34" charset="0"/>
              <a:buChar char="•"/>
            </a:pPr>
            <a:r>
              <a:rPr lang="en-US" sz="1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Telecommunications &amp; Integrated Applications</a:t>
            </a:r>
          </a:p>
          <a:p>
            <a:pPr algn="just">
              <a:buFont typeface="Arial" pitchFamily="34" charset="0"/>
              <a:buChar char="•"/>
            </a:pPr>
            <a:r>
              <a:rPr lang="en-US" sz="1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Earth Observation </a:t>
            </a:r>
          </a:p>
          <a:p>
            <a:pPr algn="just">
              <a:buFont typeface="Arial" pitchFamily="34" charset="0"/>
              <a:buChar char="•"/>
            </a:pPr>
            <a:r>
              <a:rPr lang="en-US" sz="1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Launchers</a:t>
            </a:r>
          </a:p>
          <a:p>
            <a:pPr algn="just">
              <a:buFont typeface="Arial" pitchFamily="34" charset="0"/>
              <a:buChar char="•"/>
            </a:pPr>
            <a:r>
              <a:rPr lang="en-US" sz="1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Navigation</a:t>
            </a:r>
          </a:p>
          <a:p>
            <a:pPr algn="just">
              <a:buFont typeface="Arial" pitchFamily="34" charset="0"/>
              <a:buChar char="•"/>
            </a:pPr>
            <a:r>
              <a:rPr lang="en-US" sz="1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Robotic Exploration</a:t>
            </a:r>
          </a:p>
          <a:p>
            <a:pPr algn="just">
              <a:buFont typeface="Arial" pitchFamily="34" charset="0"/>
              <a:buChar char="•"/>
            </a:pPr>
            <a:r>
              <a:rPr lang="en-US" sz="1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Space Situational Awareness</a:t>
            </a:r>
          </a:p>
          <a:p>
            <a:pPr algn="just"/>
            <a:endParaRPr lang="en-US" sz="12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2987824" y="2204864"/>
            <a:ext cx="18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ESA </a:t>
            </a:r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Programmes</a:t>
            </a:r>
            <a:endParaRPr lang="pt-PT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CaixaDeTexto 5"/>
          <p:cNvSpPr txBox="1">
            <a:spLocks noChangeArrowheads="1"/>
          </p:cNvSpPr>
          <p:nvPr/>
        </p:nvSpPr>
        <p:spPr bwMode="auto">
          <a:xfrm>
            <a:off x="1835696" y="158726"/>
            <a:ext cx="4824536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2400" dirty="0">
                <a:latin typeface="Calibri" charset="0"/>
              </a:rPr>
              <a:t>1. </a:t>
            </a:r>
            <a:r>
              <a:rPr lang="pt-PT" sz="2400" dirty="0" err="1">
                <a:latin typeface="Calibri" charset="0"/>
              </a:rPr>
              <a:t>The</a:t>
            </a:r>
            <a:r>
              <a:rPr lang="pt-PT" sz="2400" dirty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European</a:t>
            </a:r>
            <a:r>
              <a:rPr lang="pt-PT" sz="2400" dirty="0" smtClean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Space</a:t>
            </a:r>
            <a:r>
              <a:rPr lang="pt-PT" sz="2400" dirty="0" smtClean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Agency</a:t>
            </a:r>
            <a:r>
              <a:rPr lang="pt-PT" sz="2400" dirty="0" smtClean="0">
                <a:latin typeface="Calibri" charset="0"/>
              </a:rPr>
              <a:t> </a:t>
            </a:r>
            <a:endParaRPr lang="pt-PT" sz="2400" dirty="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0" y="785794"/>
            <a:ext cx="9144000" cy="528641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sp>
        <p:nvSpPr>
          <p:cNvPr id="8" name="Marcador de Posição do Número do Diapositivo 4"/>
          <p:cNvSpPr txBox="1">
            <a:spLocks/>
          </p:cNvSpPr>
          <p:nvPr/>
        </p:nvSpPr>
        <p:spPr bwMode="auto">
          <a:xfrm>
            <a:off x="6300192" y="6311602"/>
            <a:ext cx="714375" cy="2857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n-ea"/>
                <a:cs typeface="Calibri" charset="0"/>
              </a:rPr>
              <a:t>Slide # </a:t>
            </a:r>
            <a:fld id="{F609DE94-3F08-4A5A-A1B7-4417687634A3}" type="slidenum">
              <a:rPr kumimoji="0" lang="pt-PT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n-ea"/>
                <a:cs typeface="Calibri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pt-PT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charset="0"/>
              <a:ea typeface="+mn-ea"/>
              <a:cs typeface="Calibri" charset="0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793315" y="2783748"/>
            <a:ext cx="4924799" cy="131875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CaixaDeTexto 14"/>
          <p:cNvSpPr txBox="1"/>
          <p:nvPr/>
        </p:nvSpPr>
        <p:spPr>
          <a:xfrm>
            <a:off x="179512" y="980728"/>
            <a:ext cx="38164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ESA </a:t>
            </a:r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Programmes</a:t>
            </a:r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subscribed</a:t>
            </a:r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by</a:t>
            </a:r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Portugal</a:t>
            </a:r>
          </a:p>
        </p:txBody>
      </p:sp>
      <p:sp>
        <p:nvSpPr>
          <p:cNvPr id="18" name="CaixaDeTexto 5"/>
          <p:cNvSpPr txBox="1">
            <a:spLocks noChangeArrowheads="1"/>
          </p:cNvSpPr>
          <p:nvPr/>
        </p:nvSpPr>
        <p:spPr bwMode="auto">
          <a:xfrm>
            <a:off x="1835696" y="158726"/>
            <a:ext cx="4824536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2400" dirty="0">
                <a:latin typeface="Calibri" charset="0"/>
              </a:rPr>
              <a:t>1. </a:t>
            </a:r>
            <a:r>
              <a:rPr lang="pt-PT" sz="2400" dirty="0" err="1">
                <a:latin typeface="Calibri" charset="0"/>
              </a:rPr>
              <a:t>The</a:t>
            </a:r>
            <a:r>
              <a:rPr lang="pt-PT" sz="2400" dirty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European</a:t>
            </a:r>
            <a:r>
              <a:rPr lang="pt-PT" sz="2400" dirty="0" smtClean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Space</a:t>
            </a:r>
            <a:r>
              <a:rPr lang="pt-PT" sz="2400" dirty="0" smtClean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Agency</a:t>
            </a:r>
            <a:r>
              <a:rPr lang="pt-PT" sz="2400" dirty="0" smtClean="0">
                <a:latin typeface="Calibri" charset="0"/>
              </a:rPr>
              <a:t> </a:t>
            </a:r>
            <a:endParaRPr lang="pt-PT" sz="2400" dirty="0">
              <a:latin typeface="Calibri" charset="0"/>
            </a:endParaRPr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1547664" y="2352469"/>
          <a:ext cx="4975162" cy="3578593"/>
        </p:xfrm>
        <a:graphic>
          <a:graphicData uri="http://schemas.openxmlformats.org/presentationml/2006/ole">
            <p:oleObj spid="_x0000_s28674" name="Worksheet" r:id="rId4" imgW="7067488" imgH="4343490" progId="Excel.Sheet.8">
              <p:embed/>
            </p:oleObj>
          </a:graphicData>
        </a:graphic>
      </p:graphicFrame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1589579" y="1376916"/>
            <a:ext cx="4896000" cy="940900"/>
          </a:xfrm>
          <a:prstGeom prst="rect">
            <a:avLst/>
          </a:prstGeom>
          <a:noFill/>
          <a:ln w="19080">
            <a:solidFill>
              <a:srgbClr val="404040"/>
            </a:solidFill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00" b="1" dirty="0">
                <a:solidFill>
                  <a:srgbClr val="3E5D78"/>
                </a:solidFill>
                <a:latin typeface="Arial Narrow" charset="0"/>
              </a:rPr>
              <a:t>ESA’s Mandatory programmes </a:t>
            </a:r>
          </a:p>
          <a:p>
            <a:pPr>
              <a:buFont typeface="Arial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00" dirty="0">
                <a:solidFill>
                  <a:srgbClr val="000000"/>
                </a:solidFill>
                <a:latin typeface="Arial Narrow" charset="0"/>
              </a:rPr>
              <a:t> Science Programme</a:t>
            </a:r>
          </a:p>
          <a:p>
            <a:pPr>
              <a:buFont typeface="Arial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00" dirty="0">
                <a:solidFill>
                  <a:srgbClr val="000000"/>
                </a:solidFill>
                <a:latin typeface="Arial Narrow" charset="0"/>
              </a:rPr>
              <a:t> Technology Programmes, mainly:</a:t>
            </a:r>
          </a:p>
          <a:p>
            <a:pPr lvl="1">
              <a:buFont typeface="Arial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00" dirty="0">
                <a:solidFill>
                  <a:srgbClr val="000000"/>
                </a:solidFill>
                <a:latin typeface="Arial Narrow" charset="0"/>
              </a:rPr>
              <a:t> GSP – General Studies Programme</a:t>
            </a:r>
          </a:p>
          <a:p>
            <a:pPr lvl="1">
              <a:buFont typeface="Arial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00" dirty="0">
                <a:solidFill>
                  <a:srgbClr val="000000"/>
                </a:solidFill>
                <a:latin typeface="Arial Narrow" charset="0"/>
              </a:rPr>
              <a:t> TRP – Technology Research Programme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0" y="785794"/>
            <a:ext cx="9144000" cy="528641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sp>
        <p:nvSpPr>
          <p:cNvPr id="8" name="Marcador de Posição do Número do Diapositivo 4"/>
          <p:cNvSpPr txBox="1">
            <a:spLocks/>
          </p:cNvSpPr>
          <p:nvPr/>
        </p:nvSpPr>
        <p:spPr bwMode="auto">
          <a:xfrm>
            <a:off x="6300192" y="6311602"/>
            <a:ext cx="714375" cy="2857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n-ea"/>
                <a:cs typeface="Calibri" charset="0"/>
              </a:rPr>
              <a:t>Slide # </a:t>
            </a:r>
            <a:fld id="{F609DE94-3F08-4A5A-A1B7-4417687634A3}" type="slidenum">
              <a:rPr kumimoji="0" lang="pt-P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n-ea"/>
                <a:cs typeface="Calibri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pt-PT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charset="0"/>
              <a:ea typeface="+mn-ea"/>
              <a:cs typeface="Calibri" charset="0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5793315" y="2783748"/>
            <a:ext cx="4924799" cy="131875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CaixaDeTexto 8"/>
          <p:cNvSpPr txBox="1"/>
          <p:nvPr/>
        </p:nvSpPr>
        <p:spPr>
          <a:xfrm>
            <a:off x="179512" y="1340768"/>
            <a:ext cx="7272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ESA is responsible for R&amp;D of space projects. On completion of qualification, they are handed to outside entities for production and exploitation. Most of these entities emanated from ESA.</a:t>
            </a:r>
            <a:endParaRPr lang="pt-PT" sz="12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179512" y="908720"/>
            <a:ext cx="3384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ESA’s catalyst role</a:t>
            </a:r>
          </a:p>
        </p:txBody>
      </p:sp>
      <p:sp>
        <p:nvSpPr>
          <p:cNvPr id="18" name="CaixaDeTexto 5"/>
          <p:cNvSpPr txBox="1">
            <a:spLocks noChangeArrowheads="1"/>
          </p:cNvSpPr>
          <p:nvPr/>
        </p:nvSpPr>
        <p:spPr bwMode="auto">
          <a:xfrm>
            <a:off x="1835696" y="158726"/>
            <a:ext cx="4824536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2400" dirty="0">
                <a:latin typeface="Calibri" charset="0"/>
              </a:rPr>
              <a:t>1. </a:t>
            </a:r>
            <a:r>
              <a:rPr lang="pt-PT" sz="2400" dirty="0" err="1">
                <a:latin typeface="Calibri" charset="0"/>
              </a:rPr>
              <a:t>The</a:t>
            </a:r>
            <a:r>
              <a:rPr lang="pt-PT" sz="2400" dirty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European</a:t>
            </a:r>
            <a:r>
              <a:rPr lang="pt-PT" sz="2400" dirty="0" smtClean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Space</a:t>
            </a:r>
            <a:r>
              <a:rPr lang="pt-PT" sz="2400" dirty="0" smtClean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Agency</a:t>
            </a:r>
            <a:r>
              <a:rPr lang="pt-PT" sz="2400" dirty="0" smtClean="0">
                <a:latin typeface="Calibri" charset="0"/>
              </a:rPr>
              <a:t> </a:t>
            </a:r>
            <a:endParaRPr lang="pt-PT" sz="2400" dirty="0">
              <a:latin typeface="Calibri" charset="0"/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251520" y="1988840"/>
            <a:ext cx="7272808" cy="1351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Meteorology: </a:t>
            </a:r>
            <a:r>
              <a:rPr lang="en-US" sz="1400" b="1" dirty="0" err="1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Eumetsat</a:t>
            </a:r>
            <a:endParaRPr lang="en-US" sz="1400" b="1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Navigation: </a:t>
            </a:r>
            <a:r>
              <a:rPr lang="en-US" sz="1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Galileo (with EU)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Launch services: </a:t>
            </a:r>
            <a:r>
              <a:rPr lang="en-US" sz="1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Arianespace</a:t>
            </a:r>
          </a:p>
          <a:p>
            <a:pPr algn="just">
              <a:lnSpc>
                <a:spcPct val="150000"/>
              </a:lnSpc>
            </a:pPr>
            <a:r>
              <a:rPr lang="en-US" sz="1400" dirty="0" err="1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Telecomms</a:t>
            </a:r>
            <a:r>
              <a:rPr lang="en-US" sz="140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: </a:t>
            </a:r>
            <a:r>
              <a:rPr lang="en-US" sz="1400" b="1" dirty="0" err="1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Eutelsat</a:t>
            </a:r>
            <a:r>
              <a:rPr lang="en-US" sz="1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140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and </a:t>
            </a:r>
            <a:r>
              <a:rPr lang="en-US" sz="1400" b="1" dirty="0" err="1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Inmarsat</a:t>
            </a:r>
            <a:endParaRPr lang="pt-PT" sz="12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880163"/>
            <a:ext cx="3960440" cy="2268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CaixaDeTexto 16"/>
          <p:cNvSpPr txBox="1"/>
          <p:nvPr/>
        </p:nvSpPr>
        <p:spPr>
          <a:xfrm>
            <a:off x="179512" y="4005064"/>
            <a:ext cx="3384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What ESA is not…</a:t>
            </a:r>
          </a:p>
        </p:txBody>
      </p:sp>
      <p:sp>
        <p:nvSpPr>
          <p:cNvPr id="19" name="CaixaDeTexto 18"/>
          <p:cNvSpPr txBox="1"/>
          <p:nvPr/>
        </p:nvSpPr>
        <p:spPr>
          <a:xfrm>
            <a:off x="179512" y="4365104"/>
            <a:ext cx="7272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ESA is not a Space Laboratory</a:t>
            </a:r>
          </a:p>
          <a:p>
            <a:pPr algn="just"/>
            <a:endParaRPr lang="en-US" sz="12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Although ESA hosts its own technical facilities and employs hundreds of engineers, as a Space Agency its primary role is to implement (manage and operate) European Space Programmes. </a:t>
            </a:r>
            <a:r>
              <a:rPr lang="en-US" sz="1200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Space projects are contracted to its member states’ industrial and scientific actors following competitive bidding actions.</a:t>
            </a:r>
            <a:endParaRPr lang="pt-PT" sz="1100" u="sng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0" y="785794"/>
            <a:ext cx="9144000" cy="528641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sp>
        <p:nvSpPr>
          <p:cNvPr id="8" name="Marcador de Posição do Número do Diapositivo 4"/>
          <p:cNvSpPr txBox="1">
            <a:spLocks/>
          </p:cNvSpPr>
          <p:nvPr/>
        </p:nvSpPr>
        <p:spPr bwMode="auto">
          <a:xfrm>
            <a:off x="6300192" y="6311602"/>
            <a:ext cx="714375" cy="2857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n-ea"/>
                <a:cs typeface="Calibri" charset="0"/>
              </a:rPr>
              <a:t>Slide # </a:t>
            </a:r>
            <a:fld id="{F609DE94-3F08-4A5A-A1B7-4417687634A3}" type="slidenum">
              <a:rPr kumimoji="0" lang="pt-PT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n-ea"/>
                <a:cs typeface="Calibri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pt-PT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charset="0"/>
              <a:ea typeface="+mn-ea"/>
              <a:cs typeface="Calibri" charset="0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107504" y="908720"/>
            <a:ext cx="18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ESA </a:t>
            </a:r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Budget</a:t>
            </a:r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(2010)</a:t>
            </a:r>
          </a:p>
        </p:txBody>
      </p:sp>
      <p:pic>
        <p:nvPicPr>
          <p:cNvPr id="23554" name="Picture 2" descr="D:\Work\ESA\Eventos\Ciencia 2010\esa-budge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005" y="1743293"/>
            <a:ext cx="5593123" cy="3341891"/>
          </a:xfrm>
          <a:prstGeom prst="rect">
            <a:avLst/>
          </a:prstGeom>
          <a:noFill/>
        </p:spPr>
      </p:pic>
      <p:sp>
        <p:nvSpPr>
          <p:cNvPr id="9" name="CaixaDeTexto 5"/>
          <p:cNvSpPr txBox="1">
            <a:spLocks noChangeArrowheads="1"/>
          </p:cNvSpPr>
          <p:nvPr/>
        </p:nvSpPr>
        <p:spPr bwMode="auto">
          <a:xfrm>
            <a:off x="1835696" y="158726"/>
            <a:ext cx="4824536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2400" dirty="0">
                <a:latin typeface="Calibri" charset="0"/>
              </a:rPr>
              <a:t>1. </a:t>
            </a:r>
            <a:r>
              <a:rPr lang="pt-PT" sz="2400" dirty="0" err="1">
                <a:latin typeface="Calibri" charset="0"/>
              </a:rPr>
              <a:t>The</a:t>
            </a:r>
            <a:r>
              <a:rPr lang="pt-PT" sz="2400" dirty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European</a:t>
            </a:r>
            <a:r>
              <a:rPr lang="pt-PT" sz="2400" dirty="0" smtClean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Space</a:t>
            </a:r>
            <a:r>
              <a:rPr lang="pt-PT" sz="2400" dirty="0" smtClean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Agency</a:t>
            </a:r>
            <a:r>
              <a:rPr lang="pt-PT" sz="2400" dirty="0" smtClean="0">
                <a:latin typeface="Calibri" charset="0"/>
              </a:rPr>
              <a:t> </a:t>
            </a:r>
            <a:endParaRPr lang="pt-PT" sz="2400" dirty="0">
              <a:latin typeface="Calibri" charset="0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179512" y="1268760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~ 3700 M€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844824"/>
            <a:ext cx="323138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ixaDeTexto 11"/>
          <p:cNvSpPr txBox="1"/>
          <p:nvPr/>
        </p:nvSpPr>
        <p:spPr>
          <a:xfrm>
            <a:off x="5868144" y="908720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ESA </a:t>
            </a:r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Budget</a:t>
            </a:r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(</a:t>
            </a:r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in</a:t>
            </a:r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2006) </a:t>
            </a:r>
          </a:p>
          <a:p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the</a:t>
            </a:r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global </a:t>
            </a:r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picture</a:t>
            </a:r>
            <a:endParaRPr lang="pt-PT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0" y="785794"/>
            <a:ext cx="9144000" cy="528641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sp>
        <p:nvSpPr>
          <p:cNvPr id="8" name="Marcador de Posição do Número do Diapositivo 4"/>
          <p:cNvSpPr txBox="1">
            <a:spLocks/>
          </p:cNvSpPr>
          <p:nvPr/>
        </p:nvSpPr>
        <p:spPr bwMode="auto">
          <a:xfrm>
            <a:off x="6300192" y="6311602"/>
            <a:ext cx="714375" cy="2857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n-ea"/>
                <a:cs typeface="Calibri" charset="0"/>
              </a:rPr>
              <a:t>Slide # </a:t>
            </a:r>
            <a:fld id="{F609DE94-3F08-4A5A-A1B7-4417687634A3}" type="slidenum">
              <a:rPr kumimoji="0" lang="pt-PT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n-ea"/>
                <a:cs typeface="Calibri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pt-PT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charset="0"/>
              <a:ea typeface="+mn-ea"/>
              <a:cs typeface="Calibri" charset="0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107504" y="908720"/>
            <a:ext cx="2448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Staff </a:t>
            </a:r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by</a:t>
            </a:r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nationality</a:t>
            </a:r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in</a:t>
            </a:r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2009</a:t>
            </a:r>
          </a:p>
        </p:txBody>
      </p:sp>
      <p:sp>
        <p:nvSpPr>
          <p:cNvPr id="9" name="CaixaDeTexto 5"/>
          <p:cNvSpPr txBox="1">
            <a:spLocks noChangeArrowheads="1"/>
          </p:cNvSpPr>
          <p:nvPr/>
        </p:nvSpPr>
        <p:spPr bwMode="auto">
          <a:xfrm>
            <a:off x="1835696" y="158726"/>
            <a:ext cx="4824536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2400" dirty="0">
                <a:latin typeface="Calibri" charset="0"/>
              </a:rPr>
              <a:t>1. </a:t>
            </a:r>
            <a:r>
              <a:rPr lang="pt-PT" sz="2400" dirty="0" err="1">
                <a:latin typeface="Calibri" charset="0"/>
              </a:rPr>
              <a:t>The</a:t>
            </a:r>
            <a:r>
              <a:rPr lang="pt-PT" sz="2400" dirty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European</a:t>
            </a:r>
            <a:r>
              <a:rPr lang="pt-PT" sz="2400" dirty="0" smtClean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Space</a:t>
            </a:r>
            <a:r>
              <a:rPr lang="pt-PT" sz="2400" dirty="0" smtClean="0">
                <a:latin typeface="Calibri" charset="0"/>
              </a:rPr>
              <a:t> </a:t>
            </a:r>
            <a:r>
              <a:rPr lang="pt-PT" sz="2400" dirty="0" err="1" smtClean="0">
                <a:latin typeface="Calibri" charset="0"/>
              </a:rPr>
              <a:t>Agency</a:t>
            </a:r>
            <a:r>
              <a:rPr lang="pt-PT" sz="2400" dirty="0" smtClean="0">
                <a:latin typeface="Calibri" charset="0"/>
              </a:rPr>
              <a:t> </a:t>
            </a:r>
            <a:endParaRPr lang="pt-PT" sz="2400" dirty="0">
              <a:latin typeface="Calibri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340768"/>
            <a:ext cx="6977781" cy="4263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ângulo 10"/>
          <p:cNvSpPr/>
          <p:nvPr/>
        </p:nvSpPr>
        <p:spPr>
          <a:xfrm>
            <a:off x="1115616" y="4093548"/>
            <a:ext cx="2376264" cy="21602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CaixaDeTexto 11"/>
          <p:cNvSpPr txBox="1"/>
          <p:nvPr/>
        </p:nvSpPr>
        <p:spPr>
          <a:xfrm>
            <a:off x="3707904" y="5085184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Portugal:  ~ 1% </a:t>
            </a:r>
            <a:endParaRPr lang="pt-PT" sz="1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Conexão em ângulos rectos 13"/>
          <p:cNvCxnSpPr>
            <a:stCxn id="11" idx="3"/>
            <a:endCxn id="12" idx="1"/>
          </p:cNvCxnSpPr>
          <p:nvPr/>
        </p:nvCxnSpPr>
        <p:spPr>
          <a:xfrm>
            <a:off x="3491880" y="4201560"/>
            <a:ext cx="216024" cy="1037513"/>
          </a:xfrm>
          <a:prstGeom prst="bentConnector3">
            <a:avLst>
              <a:gd name="adj1" fmla="val 50000"/>
            </a:avLst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értice">
  <a:themeElements>
    <a:clrScheme name="Origem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Vértice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6238</TotalTime>
  <Words>960</Words>
  <Application>Microsoft Office PowerPoint</Application>
  <PresentationFormat>Apresentação no Ecrã (4:3)</PresentationFormat>
  <Paragraphs>178</Paragraphs>
  <Slides>16</Slides>
  <Notes>4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dos diapositivos</vt:lpstr>
      </vt:variant>
      <vt:variant>
        <vt:i4>16</vt:i4>
      </vt:variant>
    </vt:vector>
  </HeadingPairs>
  <TitlesOfParts>
    <vt:vector size="18" baseType="lpstr">
      <vt:lpstr>Vértice</vt:lpstr>
      <vt:lpstr>Worksheet</vt:lpstr>
      <vt:lpstr>Diapositivo 1</vt:lpstr>
      <vt:lpstr>Diapositivo 2</vt:lpstr>
      <vt:lpstr>Diapositivo 3</vt:lpstr>
      <vt:lpstr>Diapositivo 4</vt:lpstr>
      <vt:lpstr>Diapositivo 5</vt:lpstr>
      <vt:lpstr>Diapositivo 6</vt:lpstr>
      <vt:lpstr>Diapositivo 7</vt:lpstr>
      <vt:lpstr>Diapositivo 8</vt:lpstr>
      <vt:lpstr>Diapositivo 9</vt:lpstr>
      <vt:lpstr>Diapositivo 10</vt:lpstr>
      <vt:lpstr>Diapositivo 11</vt:lpstr>
      <vt:lpstr>Diapositivo 12</vt:lpstr>
      <vt:lpstr>Diapositivo 13</vt:lpstr>
      <vt:lpstr>Diapositivo 14</vt:lpstr>
      <vt:lpstr>Diapositivo 15</vt:lpstr>
      <vt:lpstr>Diapositivo 16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mario</dc:creator>
  <cp:lastModifiedBy>mario</cp:lastModifiedBy>
  <cp:revision>292</cp:revision>
  <dcterms:created xsi:type="dcterms:W3CDTF">2009-06-16T09:00:08Z</dcterms:created>
  <dcterms:modified xsi:type="dcterms:W3CDTF">2010-07-04T16:47:05Z</dcterms:modified>
</cp:coreProperties>
</file>