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handoutMasterIdLst>
    <p:handoutMasterId r:id="rId25"/>
  </p:handoutMasterIdLst>
  <p:sldIdLst>
    <p:sldId id="257" r:id="rId2"/>
    <p:sldId id="317" r:id="rId3"/>
    <p:sldId id="318" r:id="rId4"/>
    <p:sldId id="333" r:id="rId5"/>
    <p:sldId id="322" r:id="rId6"/>
    <p:sldId id="351" r:id="rId7"/>
    <p:sldId id="352" r:id="rId8"/>
    <p:sldId id="349" r:id="rId9"/>
    <p:sldId id="268" r:id="rId10"/>
    <p:sldId id="270" r:id="rId11"/>
    <p:sldId id="271" r:id="rId12"/>
    <p:sldId id="354" r:id="rId13"/>
    <p:sldId id="353" r:id="rId14"/>
    <p:sldId id="355" r:id="rId15"/>
    <p:sldId id="356" r:id="rId16"/>
    <p:sldId id="357" r:id="rId17"/>
    <p:sldId id="358" r:id="rId18"/>
    <p:sldId id="359" r:id="rId19"/>
    <p:sldId id="360" r:id="rId20"/>
    <p:sldId id="338" r:id="rId21"/>
    <p:sldId id="339" r:id="rId22"/>
    <p:sldId id="361" r:id="rId23"/>
  </p:sldIdLst>
  <p:sldSz cx="9144000" cy="6858000" type="screen4x3"/>
  <p:notesSz cx="6735763" cy="98663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8CB58FA-AE30-4155-830E-53F8654E7642}" type="datetimeFigureOut">
              <a:rPr lang="pt-PT"/>
              <a:pPr>
                <a:defRPr/>
              </a:pPr>
              <a:t>04-07-2010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35A9025-478F-4AC9-B302-9099C055360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34E39C-27DD-4E51-9397-9B289C254689}" type="datetimeFigureOut">
              <a:rPr lang="pt-PT"/>
              <a:pPr>
                <a:defRPr/>
              </a:pPr>
              <a:t>04-07-2010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pt-P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424CD20-A45E-4886-AFCF-860453F6F94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03/15/2007</a:t>
            </a:r>
          </a:p>
        </p:txBody>
      </p:sp>
      <p:sp>
        <p:nvSpPr>
          <p:cNvPr id="450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BC5A81-75D6-4127-A094-00E94A1F250C}" type="slidenum">
              <a:rPr lang="en-US">
                <a:latin typeface="Arial" pitchFamily="34" charset="0"/>
                <a:cs typeface="Arial" pitchFamily="34" charset="0"/>
              </a:rPr>
              <a:pPr/>
              <a:t>8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0113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6938" y="4687888"/>
            <a:ext cx="4941887" cy="44402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5062" name="Rectangle 7"/>
          <p:cNvSpPr txBox="1">
            <a:spLocks noGrp="1" noChangeArrowheads="1"/>
          </p:cNvSpPr>
          <p:nvPr/>
        </p:nvSpPr>
        <p:spPr bwMode="auto">
          <a:xfrm>
            <a:off x="4565650" y="9369425"/>
            <a:ext cx="19478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1" tIns="46046" rIns="92091" bIns="46046" anchor="b"/>
          <a:lstStyle/>
          <a:p>
            <a:pPr algn="r" defTabSz="922338"/>
            <a:fld id="{D8958A38-2B2D-4973-A3EF-D38E8763B6C7}" type="slidenum">
              <a:rPr lang="en-US" sz="800">
                <a:ea typeface="Arial Unicode MS" pitchFamily="34" charset="-128"/>
                <a:cs typeface="Arial Unicode MS" pitchFamily="34" charset="-128"/>
              </a:rPr>
              <a:pPr algn="r" defTabSz="922338"/>
              <a:t>8</a:t>
            </a:fld>
            <a:endParaRPr lang="en-US" sz="800"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E565CB-816A-42C0-9C03-3A05BE7C13B0}" type="slidenum">
              <a:rPr lang="pt-PT" smtClean="0"/>
              <a:pPr/>
              <a:t>15</a:t>
            </a:fld>
            <a:endParaRPr lang="pt-PT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04875" y="739775"/>
            <a:ext cx="4929188" cy="3698875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6" y="4686618"/>
            <a:ext cx="5389551" cy="4439289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260350"/>
            <a:ext cx="2058988" cy="5865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9325" cy="5865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chemeClr val="accent2">
                <a:lumMod val="50000"/>
              </a:schemeClr>
            </a:gs>
            <a:gs pos="100000">
              <a:schemeClr val="accent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3000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30000"/>
        </a:spcBef>
        <a:spcAft>
          <a:spcPct val="30000"/>
        </a:spcAft>
        <a:buChar char="–"/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30000"/>
        </a:spcBef>
        <a:spcAft>
          <a:spcPct val="30000"/>
        </a:spcAft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30000"/>
        </a:spcBef>
        <a:spcAft>
          <a:spcPct val="3000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30000"/>
        </a:spcBef>
        <a:spcAft>
          <a:spcPct val="3000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30000"/>
        </a:spcBef>
        <a:spcAft>
          <a:spcPct val="3000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30000"/>
        </a:spcBef>
        <a:spcAft>
          <a:spcPct val="3000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30000"/>
        </a:spcBef>
        <a:spcAft>
          <a:spcPct val="3000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30000"/>
        </a:spcBef>
        <a:spcAft>
          <a:spcPct val="3000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685800" y="500063"/>
            <a:ext cx="77724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800" b="1" dirty="0" err="1" smtClean="0">
                <a:solidFill>
                  <a:srgbClr val="FFC000"/>
                </a:solidFill>
              </a:rPr>
              <a:t>Cancer</a:t>
            </a:r>
            <a:r>
              <a:rPr lang="pt-PT" sz="4800" b="1" dirty="0" smtClean="0">
                <a:solidFill>
                  <a:srgbClr val="FFC000"/>
                </a:solidFill>
              </a:rPr>
              <a:t> </a:t>
            </a:r>
            <a:r>
              <a:rPr lang="pt-PT" sz="4800" b="1" dirty="0" err="1" smtClean="0">
                <a:solidFill>
                  <a:srgbClr val="FFC000"/>
                </a:solidFill>
              </a:rPr>
              <a:t>targeted</a:t>
            </a:r>
            <a:r>
              <a:rPr lang="pt-PT" sz="4800" b="1" dirty="0" smtClean="0">
                <a:solidFill>
                  <a:srgbClr val="FFC000"/>
                </a:solidFill>
              </a:rPr>
              <a:t> </a:t>
            </a:r>
            <a:r>
              <a:rPr lang="pt-PT" sz="4800" b="1" dirty="0" err="1" smtClean="0">
                <a:solidFill>
                  <a:srgbClr val="FFC000"/>
                </a:solidFill>
              </a:rPr>
              <a:t>therapy</a:t>
            </a:r>
            <a:r>
              <a:rPr lang="pt-PT" sz="4800" b="1" dirty="0" smtClean="0">
                <a:solidFill>
                  <a:srgbClr val="FFC000"/>
                </a:solidFill>
              </a:rPr>
              <a:t> </a:t>
            </a:r>
            <a:endParaRPr lang="pt-PT" sz="4800" b="1" dirty="0">
              <a:solidFill>
                <a:srgbClr val="FFC000"/>
              </a:solidFill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 bwMode="auto">
          <a:xfrm>
            <a:off x="184150" y="4497388"/>
            <a:ext cx="38877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spcAft>
                <a:spcPct val="30000"/>
              </a:spcAft>
              <a:defRPr/>
            </a:pPr>
            <a:r>
              <a:rPr lang="pt-PT" sz="1600" b="1" kern="0" dirty="0">
                <a:latin typeface="+mn-lt"/>
                <a:cs typeface="+mn-cs"/>
              </a:rPr>
              <a:t>José Carlos Machado</a:t>
            </a:r>
          </a:p>
        </p:txBody>
      </p:sp>
      <p:grpSp>
        <p:nvGrpSpPr>
          <p:cNvPr id="2052" name="Group 10"/>
          <p:cNvGrpSpPr>
            <a:grpSpLocks/>
          </p:cNvGrpSpPr>
          <p:nvPr/>
        </p:nvGrpSpPr>
        <p:grpSpPr bwMode="auto">
          <a:xfrm>
            <a:off x="-12700" y="4770438"/>
            <a:ext cx="9169400" cy="2095500"/>
            <a:chOff x="-12700" y="4771156"/>
            <a:chExt cx="9169400" cy="2095500"/>
          </a:xfrm>
        </p:grpSpPr>
        <p:pic>
          <p:nvPicPr>
            <p:cNvPr id="205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4771156"/>
              <a:ext cx="9169400" cy="209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4" name="Picture 41" descr="menu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92950" y="6446838"/>
              <a:ext cx="1839913" cy="268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2254696" y="1600200"/>
            <a:ext cx="2286000" cy="495300"/>
            <a:chOff x="1968" y="1968"/>
            <a:chExt cx="3168" cy="528"/>
          </a:xfrm>
        </p:grpSpPr>
        <p:grpSp>
          <p:nvGrpSpPr>
            <p:cNvPr id="20701" name="Group 3"/>
            <p:cNvGrpSpPr>
              <a:grpSpLocks/>
            </p:cNvGrpSpPr>
            <p:nvPr/>
          </p:nvGrpSpPr>
          <p:grpSpPr bwMode="auto">
            <a:xfrm>
              <a:off x="1968" y="1968"/>
              <a:ext cx="1584" cy="240"/>
              <a:chOff x="1968" y="1968"/>
              <a:chExt cx="1584" cy="240"/>
            </a:xfrm>
          </p:grpSpPr>
          <p:grpSp>
            <p:nvGrpSpPr>
              <p:cNvPr id="20837" name="Group 4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878" name="Oval 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79" name="Line 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80" name="Line 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38" name="Group 8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875" name="Oval 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76" name="Line 1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77" name="Line 1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39" name="Group 12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872" name="Oval 1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73" name="Line 1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74" name="Line 1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0" name="Group 16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869" name="Oval 1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70" name="Line 1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71" name="Line 1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1" name="Group 20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866" name="Oval 2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67" name="Line 2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68" name="Line 2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2" name="Group 24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863" name="Oval 2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64" name="Line 2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65" name="Line 2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3" name="Group 28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860" name="Oval 2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61" name="Line 3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62" name="Line 3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4" name="Group 32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857" name="Oval 3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58" name="Line 3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59" name="Line 3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5" name="Group 36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854" name="Oval 3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55" name="Line 3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56" name="Line 3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6" name="Group 40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851" name="Oval 4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52" name="Line 4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53" name="Line 4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47" name="Group 44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848" name="Oval 4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49" name="Line 4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50" name="Line 4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702" name="Group 48"/>
            <p:cNvGrpSpPr>
              <a:grpSpLocks/>
            </p:cNvGrpSpPr>
            <p:nvPr/>
          </p:nvGrpSpPr>
          <p:grpSpPr bwMode="auto">
            <a:xfrm>
              <a:off x="3552" y="1968"/>
              <a:ext cx="1584" cy="240"/>
              <a:chOff x="1968" y="1968"/>
              <a:chExt cx="1584" cy="240"/>
            </a:xfrm>
          </p:grpSpPr>
          <p:grpSp>
            <p:nvGrpSpPr>
              <p:cNvPr id="20793" name="Group 49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834" name="Oval 5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35" name="Line 5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36" name="Line 5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4" name="Group 53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831" name="Oval 5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32" name="Line 5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33" name="Line 5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5" name="Group 57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828" name="Oval 5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29" name="Line 5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30" name="Line 6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6" name="Group 61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825" name="Oval 6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26" name="Line 6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27" name="Line 6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7" name="Group 65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822" name="Oval 6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23" name="Line 6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24" name="Line 6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8" name="Group 69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819" name="Oval 7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20" name="Line 7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21" name="Line 7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99" name="Group 73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816" name="Oval 7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17" name="Line 7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18" name="Line 7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00" name="Group 77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813" name="Oval 7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14" name="Line 7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15" name="Line 8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01" name="Group 81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810" name="Oval 8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11" name="Line 8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12" name="Line 8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02" name="Group 85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807" name="Oval 8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08" name="Line 8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09" name="Line 8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803" name="Group 89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804" name="Oval 9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805" name="Line 9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806" name="Line 9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703" name="Group 93"/>
            <p:cNvGrpSpPr>
              <a:grpSpLocks/>
            </p:cNvGrpSpPr>
            <p:nvPr/>
          </p:nvGrpSpPr>
          <p:grpSpPr bwMode="auto">
            <a:xfrm rot="10800000">
              <a:off x="3552" y="2256"/>
              <a:ext cx="1584" cy="240"/>
              <a:chOff x="1968" y="1968"/>
              <a:chExt cx="1584" cy="240"/>
            </a:xfrm>
          </p:grpSpPr>
          <p:grpSp>
            <p:nvGrpSpPr>
              <p:cNvPr id="20749" name="Group 94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790" name="Oval 9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91" name="Line 9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92" name="Line 9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0" name="Group 98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787" name="Oval 9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88" name="Line 10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89" name="Line 10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1" name="Group 102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784" name="Oval 10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85" name="Line 10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86" name="Line 10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2" name="Group 106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781" name="Oval 10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82" name="Line 10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83" name="Line 10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3" name="Group 110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778" name="Oval 11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79" name="Line 11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80" name="Line 11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4" name="Group 114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775" name="Oval 11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76" name="Line 11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77" name="Line 11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5" name="Group 118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772" name="Oval 11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73" name="Line 12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74" name="Line 12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6" name="Group 122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769" name="Oval 12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70" name="Line 12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71" name="Line 12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7" name="Group 126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766" name="Oval 12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67" name="Line 12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68" name="Line 12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8" name="Group 130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763" name="Oval 13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64" name="Line 13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65" name="Line 13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59" name="Group 134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760" name="Oval 13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61" name="Line 13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62" name="Line 13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704" name="Group 138"/>
            <p:cNvGrpSpPr>
              <a:grpSpLocks/>
            </p:cNvGrpSpPr>
            <p:nvPr/>
          </p:nvGrpSpPr>
          <p:grpSpPr bwMode="auto">
            <a:xfrm rot="10800000">
              <a:off x="1968" y="2256"/>
              <a:ext cx="1584" cy="240"/>
              <a:chOff x="1968" y="1968"/>
              <a:chExt cx="1584" cy="240"/>
            </a:xfrm>
          </p:grpSpPr>
          <p:grpSp>
            <p:nvGrpSpPr>
              <p:cNvPr id="20705" name="Group 139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746" name="Oval 14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47" name="Line 14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48" name="Line 14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06" name="Group 143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743" name="Oval 14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44" name="Line 14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45" name="Line 14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07" name="Group 147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740" name="Oval 14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41" name="Line 14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42" name="Line 15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08" name="Group 151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737" name="Oval 15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38" name="Line 15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39" name="Line 15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09" name="Group 155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734" name="Oval 15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35" name="Line 15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36" name="Line 15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0" name="Group 159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731" name="Oval 16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32" name="Line 16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33" name="Line 16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1" name="Group 163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728" name="Oval 16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29" name="Line 16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30" name="Line 16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2" name="Group 167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725" name="Oval 16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26" name="Line 16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27" name="Line 17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3" name="Group 171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722" name="Oval 17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23" name="Line 17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24" name="Line 17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4" name="Group 175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719" name="Oval 17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20" name="Line 17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21" name="Line 17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715" name="Group 179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716" name="Oval 18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717" name="Line 18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718" name="Line 18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</p:grpSp>
      <p:grpSp>
        <p:nvGrpSpPr>
          <p:cNvPr id="12564" name="Group 183"/>
          <p:cNvGrpSpPr>
            <a:grpSpLocks/>
          </p:cNvGrpSpPr>
          <p:nvPr/>
        </p:nvGrpSpPr>
        <p:grpSpPr bwMode="auto">
          <a:xfrm>
            <a:off x="2788096" y="838200"/>
            <a:ext cx="1066800" cy="2362200"/>
            <a:chOff x="1344" y="528"/>
            <a:chExt cx="672" cy="1488"/>
          </a:xfrm>
        </p:grpSpPr>
        <p:grpSp>
          <p:nvGrpSpPr>
            <p:cNvPr id="20694" name="Group 184"/>
            <p:cNvGrpSpPr>
              <a:grpSpLocks/>
            </p:cNvGrpSpPr>
            <p:nvPr/>
          </p:nvGrpSpPr>
          <p:grpSpPr bwMode="auto">
            <a:xfrm>
              <a:off x="1344" y="528"/>
              <a:ext cx="581" cy="1488"/>
              <a:chOff x="2208" y="336"/>
              <a:chExt cx="816" cy="2400"/>
            </a:xfrm>
          </p:grpSpPr>
          <p:grpSp>
            <p:nvGrpSpPr>
              <p:cNvPr id="20696" name="Group 185"/>
              <p:cNvGrpSpPr>
                <a:grpSpLocks/>
              </p:cNvGrpSpPr>
              <p:nvPr/>
            </p:nvGrpSpPr>
            <p:grpSpPr bwMode="auto">
              <a:xfrm>
                <a:off x="2208" y="336"/>
                <a:ext cx="816" cy="2400"/>
                <a:chOff x="2208" y="336"/>
                <a:chExt cx="816" cy="2400"/>
              </a:xfrm>
            </p:grpSpPr>
            <p:sp>
              <p:nvSpPr>
                <p:cNvPr id="20698" name="Rectangle 186"/>
                <p:cNvSpPr>
                  <a:spLocks noChangeArrowheads="1"/>
                </p:cNvSpPr>
                <p:nvPr/>
              </p:nvSpPr>
              <p:spPr bwMode="auto">
                <a:xfrm>
                  <a:off x="2496" y="864"/>
                  <a:ext cx="240" cy="1008"/>
                </a:xfrm>
                <a:prstGeom prst="rect">
                  <a:avLst/>
                </a:prstGeom>
                <a:gradFill rotWithShape="1">
                  <a:gsLst>
                    <a:gs pos="0">
                      <a:srgbClr val="005E76"/>
                    </a:gs>
                    <a:gs pos="50000">
                      <a:srgbClr val="00CCFF"/>
                    </a:gs>
                    <a:gs pos="100000">
                      <a:srgbClr val="005E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96123" name="AutoShape 187"/>
                <p:cNvSpPr>
                  <a:spLocks noChangeArrowheads="1"/>
                </p:cNvSpPr>
                <p:nvPr/>
              </p:nvSpPr>
              <p:spPr bwMode="auto">
                <a:xfrm rot="10800000">
                  <a:off x="2400" y="336"/>
                  <a:ext cx="431" cy="576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46275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pt-PT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0700" name="AutoShape 188"/>
                <p:cNvSpPr>
                  <a:spLocks noChangeArrowheads="1"/>
                </p:cNvSpPr>
                <p:nvPr/>
              </p:nvSpPr>
              <p:spPr bwMode="auto">
                <a:xfrm rot="10800000">
                  <a:off x="2208" y="1872"/>
                  <a:ext cx="816" cy="86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6002F"/>
                    </a:gs>
                    <a:gs pos="50000">
                      <a:srgbClr val="FF0066"/>
                    </a:gs>
                    <a:gs pos="100000">
                      <a:srgbClr val="76002F"/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</p:grpSp>
          <p:sp>
            <p:nvSpPr>
              <p:cNvPr id="20697" name="Oval 189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240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</p:grpSp>
        <p:sp>
          <p:nvSpPr>
            <p:cNvPr id="20695" name="Text Box 190"/>
            <p:cNvSpPr txBox="1">
              <a:spLocks noChangeArrowheads="1"/>
            </p:cNvSpPr>
            <p:nvPr/>
          </p:nvSpPr>
          <p:spPr bwMode="auto">
            <a:xfrm>
              <a:off x="1578" y="1685"/>
              <a:ext cx="43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TK</a:t>
              </a:r>
            </a:p>
          </p:txBody>
        </p:sp>
      </p:grpSp>
      <p:sp>
        <p:nvSpPr>
          <p:cNvPr id="20484" name="Text Box 191"/>
          <p:cNvSpPr txBox="1">
            <a:spLocks noChangeArrowheads="1"/>
          </p:cNvSpPr>
          <p:nvPr/>
        </p:nvSpPr>
        <p:spPr bwMode="auto">
          <a:xfrm>
            <a:off x="1447800" y="76200"/>
            <a:ext cx="67056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FFC000"/>
                </a:solidFill>
                <a:latin typeface="Lucida Casual"/>
              </a:rPr>
              <a:t>EGFR Function in Normal Cell</a:t>
            </a:r>
          </a:p>
        </p:txBody>
      </p:sp>
      <p:grpSp>
        <p:nvGrpSpPr>
          <p:cNvPr id="20485" name="Group 192"/>
          <p:cNvGrpSpPr>
            <a:grpSpLocks/>
          </p:cNvGrpSpPr>
          <p:nvPr/>
        </p:nvGrpSpPr>
        <p:grpSpPr bwMode="auto">
          <a:xfrm>
            <a:off x="4540696" y="1600200"/>
            <a:ext cx="2286000" cy="495300"/>
            <a:chOff x="1968" y="1968"/>
            <a:chExt cx="3168" cy="528"/>
          </a:xfrm>
        </p:grpSpPr>
        <p:grpSp>
          <p:nvGrpSpPr>
            <p:cNvPr id="20514" name="Group 193"/>
            <p:cNvGrpSpPr>
              <a:grpSpLocks/>
            </p:cNvGrpSpPr>
            <p:nvPr/>
          </p:nvGrpSpPr>
          <p:grpSpPr bwMode="auto">
            <a:xfrm>
              <a:off x="1968" y="1968"/>
              <a:ext cx="1584" cy="240"/>
              <a:chOff x="1968" y="1968"/>
              <a:chExt cx="1584" cy="240"/>
            </a:xfrm>
          </p:grpSpPr>
          <p:grpSp>
            <p:nvGrpSpPr>
              <p:cNvPr id="20650" name="Group 194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691" name="Oval 19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92" name="Line 19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93" name="Line 19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1" name="Group 198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688" name="Oval 19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89" name="Line 20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90" name="Line 20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2" name="Group 202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685" name="Oval 20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86" name="Line 20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87" name="Line 20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3" name="Group 206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682" name="Oval 20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83" name="Line 20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84" name="Line 20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4" name="Group 210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679" name="Oval 21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80" name="Line 21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81" name="Line 21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5" name="Group 214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676" name="Oval 21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77" name="Line 21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78" name="Line 21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6" name="Group 218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673" name="Oval 21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74" name="Line 22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75" name="Line 22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7" name="Group 222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670" name="Oval 22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71" name="Line 22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72" name="Line 22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8" name="Group 226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667" name="Oval 22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68" name="Line 22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69" name="Line 22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59" name="Group 230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664" name="Oval 23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65" name="Line 23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66" name="Line 23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60" name="Group 234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661" name="Oval 23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62" name="Line 23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63" name="Line 23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515" name="Group 238"/>
            <p:cNvGrpSpPr>
              <a:grpSpLocks/>
            </p:cNvGrpSpPr>
            <p:nvPr/>
          </p:nvGrpSpPr>
          <p:grpSpPr bwMode="auto">
            <a:xfrm>
              <a:off x="3552" y="1968"/>
              <a:ext cx="1584" cy="240"/>
              <a:chOff x="1968" y="1968"/>
              <a:chExt cx="1584" cy="240"/>
            </a:xfrm>
          </p:grpSpPr>
          <p:grpSp>
            <p:nvGrpSpPr>
              <p:cNvPr id="20606" name="Group 239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647" name="Oval 24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48" name="Line 24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49" name="Line 24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07" name="Group 243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644" name="Oval 24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45" name="Line 24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46" name="Line 24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08" name="Group 247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641" name="Oval 24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42" name="Line 24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43" name="Line 25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09" name="Group 251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638" name="Oval 25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39" name="Line 25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40" name="Line 25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0" name="Group 255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635" name="Oval 25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36" name="Line 25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37" name="Line 25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1" name="Group 259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632" name="Oval 26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33" name="Line 26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34" name="Line 26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2" name="Group 263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629" name="Oval 26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30" name="Line 26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31" name="Line 26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3" name="Group 267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626" name="Oval 26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27" name="Line 26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28" name="Line 27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4" name="Group 271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623" name="Oval 27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24" name="Line 27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25" name="Line 27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5" name="Group 275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620" name="Oval 27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21" name="Line 27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22" name="Line 27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616" name="Group 279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617" name="Oval 28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18" name="Line 28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19" name="Line 28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516" name="Group 283"/>
            <p:cNvGrpSpPr>
              <a:grpSpLocks/>
            </p:cNvGrpSpPr>
            <p:nvPr/>
          </p:nvGrpSpPr>
          <p:grpSpPr bwMode="auto">
            <a:xfrm rot="10800000">
              <a:off x="3552" y="2256"/>
              <a:ext cx="1584" cy="240"/>
              <a:chOff x="1968" y="1968"/>
              <a:chExt cx="1584" cy="240"/>
            </a:xfrm>
          </p:grpSpPr>
          <p:grpSp>
            <p:nvGrpSpPr>
              <p:cNvPr id="20562" name="Group 284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603" name="Oval 28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04" name="Line 28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05" name="Line 28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3" name="Group 288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600" name="Oval 28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601" name="Line 29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602" name="Line 29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4" name="Group 292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597" name="Oval 29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98" name="Line 29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99" name="Line 29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5" name="Group 296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594" name="Oval 29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95" name="Line 29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96" name="Line 29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6" name="Group 300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591" name="Oval 30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92" name="Line 30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93" name="Line 30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7" name="Group 304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588" name="Oval 30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89" name="Line 30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90" name="Line 30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8" name="Group 308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585" name="Oval 30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86" name="Line 31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87" name="Line 31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69" name="Group 312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582" name="Oval 31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83" name="Line 31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84" name="Line 31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70" name="Group 316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579" name="Oval 31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80" name="Line 31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81" name="Line 31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71" name="Group 320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576" name="Oval 32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77" name="Line 32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78" name="Line 32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72" name="Group 324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573" name="Oval 32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74" name="Line 32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75" name="Line 32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0517" name="Group 328"/>
            <p:cNvGrpSpPr>
              <a:grpSpLocks/>
            </p:cNvGrpSpPr>
            <p:nvPr/>
          </p:nvGrpSpPr>
          <p:grpSpPr bwMode="auto">
            <a:xfrm rot="10800000">
              <a:off x="1968" y="2256"/>
              <a:ext cx="1584" cy="240"/>
              <a:chOff x="1968" y="1968"/>
              <a:chExt cx="1584" cy="240"/>
            </a:xfrm>
          </p:grpSpPr>
          <p:grpSp>
            <p:nvGrpSpPr>
              <p:cNvPr id="20518" name="Group 329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0559" name="Oval 33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60" name="Line 33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61" name="Line 33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19" name="Group 333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0556" name="Oval 33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57" name="Line 33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58" name="Line 33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0" name="Group 337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0553" name="Oval 33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54" name="Line 33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55" name="Line 34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1" name="Group 341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0550" name="Oval 34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51" name="Line 34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52" name="Line 34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2" name="Group 345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0547" name="Oval 34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48" name="Line 34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49" name="Line 34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3" name="Group 349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0544" name="Oval 35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45" name="Line 35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46" name="Line 35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4" name="Group 353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0541" name="Oval 354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42" name="Line 355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43" name="Line 356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5" name="Group 357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0538" name="Oval 358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39" name="Line 359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40" name="Line 360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6" name="Group 361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0535" name="Oval 362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36" name="Line 363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37" name="Line 364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7" name="Group 365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0532" name="Oval 366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33" name="Line 367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34" name="Line 368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0528" name="Group 369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0529" name="Oval 370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0530" name="Line 371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0531" name="Line 372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</p:grpSp>
      <p:grpSp>
        <p:nvGrpSpPr>
          <p:cNvPr id="296107" name="Group 373"/>
          <p:cNvGrpSpPr>
            <a:grpSpLocks/>
          </p:cNvGrpSpPr>
          <p:nvPr/>
        </p:nvGrpSpPr>
        <p:grpSpPr bwMode="auto">
          <a:xfrm>
            <a:off x="5218559" y="838200"/>
            <a:ext cx="922337" cy="2362200"/>
            <a:chOff x="2784" y="528"/>
            <a:chExt cx="581" cy="1488"/>
          </a:xfrm>
        </p:grpSpPr>
        <p:sp>
          <p:nvSpPr>
            <p:cNvPr id="20509" name="Rectangle 374"/>
            <p:cNvSpPr>
              <a:spLocks noChangeArrowheads="1"/>
            </p:cNvSpPr>
            <p:nvPr/>
          </p:nvSpPr>
          <p:spPr bwMode="auto">
            <a:xfrm>
              <a:off x="2989" y="855"/>
              <a:ext cx="171" cy="625"/>
            </a:xfrm>
            <a:prstGeom prst="rect">
              <a:avLst/>
            </a:prstGeom>
            <a:gradFill rotWithShape="1">
              <a:gsLst>
                <a:gs pos="0">
                  <a:srgbClr val="005E76"/>
                </a:gs>
                <a:gs pos="50000">
                  <a:srgbClr val="00CCFF"/>
                </a:gs>
                <a:gs pos="100000">
                  <a:srgbClr val="005E76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96311" name="AutoShape 375"/>
            <p:cNvSpPr>
              <a:spLocks noChangeArrowheads="1"/>
            </p:cNvSpPr>
            <p:nvPr/>
          </p:nvSpPr>
          <p:spPr bwMode="auto">
            <a:xfrm rot="10800000">
              <a:off x="2921" y="528"/>
              <a:ext cx="307" cy="35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PT">
                <a:latin typeface="Arial" charset="0"/>
                <a:cs typeface="Arial" charset="0"/>
              </a:endParaRPr>
            </a:p>
          </p:txBody>
        </p:sp>
        <p:sp>
          <p:nvSpPr>
            <p:cNvPr id="20511" name="AutoShape 376"/>
            <p:cNvSpPr>
              <a:spLocks noChangeArrowheads="1"/>
            </p:cNvSpPr>
            <p:nvPr/>
          </p:nvSpPr>
          <p:spPr bwMode="auto">
            <a:xfrm rot="10800000">
              <a:off x="2784" y="1480"/>
              <a:ext cx="581" cy="5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8 w 21600"/>
                <a:gd name="T13" fmla="*/ 4513 h 21600"/>
                <a:gd name="T14" fmla="*/ 17102 w 21600"/>
                <a:gd name="T15" fmla="*/ 1708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76002F"/>
                </a:gs>
                <a:gs pos="50000">
                  <a:srgbClr val="FF0066"/>
                </a:gs>
                <a:gs pos="100000">
                  <a:srgbClr val="76002F"/>
                </a:gs>
              </a:gsLst>
              <a:lin ang="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512" name="Oval 377"/>
            <p:cNvSpPr>
              <a:spLocks noChangeArrowheads="1"/>
            </p:cNvSpPr>
            <p:nvPr/>
          </p:nvSpPr>
          <p:spPr bwMode="auto">
            <a:xfrm>
              <a:off x="3168" y="1659"/>
              <a:ext cx="171" cy="17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513" name="Text Box 378"/>
            <p:cNvSpPr txBox="1">
              <a:spLocks noChangeArrowheads="1"/>
            </p:cNvSpPr>
            <p:nvPr/>
          </p:nvSpPr>
          <p:spPr bwMode="auto">
            <a:xfrm>
              <a:off x="2832" y="1685"/>
              <a:ext cx="48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TK</a:t>
              </a:r>
            </a:p>
          </p:txBody>
        </p:sp>
      </p:grpSp>
      <p:grpSp>
        <p:nvGrpSpPr>
          <p:cNvPr id="296108" name="Group 379"/>
          <p:cNvGrpSpPr>
            <a:grpSpLocks/>
          </p:cNvGrpSpPr>
          <p:nvPr/>
        </p:nvGrpSpPr>
        <p:grpSpPr bwMode="auto">
          <a:xfrm>
            <a:off x="1797496" y="2590800"/>
            <a:ext cx="609600" cy="350838"/>
            <a:chOff x="672" y="1632"/>
            <a:chExt cx="528" cy="288"/>
          </a:xfrm>
        </p:grpSpPr>
        <p:sp>
          <p:nvSpPr>
            <p:cNvPr id="20507" name="Oval 380"/>
            <p:cNvSpPr>
              <a:spLocks noChangeArrowheads="1"/>
            </p:cNvSpPr>
            <p:nvPr/>
          </p:nvSpPr>
          <p:spPr bwMode="auto">
            <a:xfrm>
              <a:off x="672" y="1632"/>
              <a:ext cx="480" cy="2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508" name="Text Box 381"/>
            <p:cNvSpPr txBox="1">
              <a:spLocks noChangeArrowheads="1"/>
            </p:cNvSpPr>
            <p:nvPr/>
          </p:nvSpPr>
          <p:spPr bwMode="auto">
            <a:xfrm>
              <a:off x="672" y="1632"/>
              <a:ext cx="528" cy="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itchFamily="2" charset="2"/>
                <a:buNone/>
              </a:pPr>
              <a:r>
                <a:rPr lang="en-US" sz="1600"/>
                <a:t>ATP</a:t>
              </a:r>
            </a:p>
          </p:txBody>
        </p:sp>
      </p:grpSp>
      <p:grpSp>
        <p:nvGrpSpPr>
          <p:cNvPr id="296109" name="Group 382"/>
          <p:cNvGrpSpPr>
            <a:grpSpLocks/>
          </p:cNvGrpSpPr>
          <p:nvPr/>
        </p:nvGrpSpPr>
        <p:grpSpPr bwMode="auto">
          <a:xfrm>
            <a:off x="6445696" y="2590800"/>
            <a:ext cx="609600" cy="350838"/>
            <a:chOff x="672" y="1632"/>
            <a:chExt cx="528" cy="288"/>
          </a:xfrm>
        </p:grpSpPr>
        <p:sp>
          <p:nvSpPr>
            <p:cNvPr id="20505" name="Oval 383"/>
            <p:cNvSpPr>
              <a:spLocks noChangeArrowheads="1"/>
            </p:cNvSpPr>
            <p:nvPr/>
          </p:nvSpPr>
          <p:spPr bwMode="auto">
            <a:xfrm>
              <a:off x="672" y="1632"/>
              <a:ext cx="480" cy="2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506" name="Text Box 384"/>
            <p:cNvSpPr txBox="1">
              <a:spLocks noChangeArrowheads="1"/>
            </p:cNvSpPr>
            <p:nvPr/>
          </p:nvSpPr>
          <p:spPr bwMode="auto">
            <a:xfrm>
              <a:off x="672" y="1632"/>
              <a:ext cx="528" cy="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itchFamily="2" charset="2"/>
                <a:buNone/>
              </a:pPr>
              <a:r>
                <a:rPr lang="en-US" sz="1600"/>
                <a:t>ATP</a:t>
              </a:r>
            </a:p>
          </p:txBody>
        </p:sp>
      </p:grpSp>
      <p:sp>
        <p:nvSpPr>
          <p:cNvPr id="296321" name="Oval 385"/>
          <p:cNvSpPr>
            <a:spLocks noChangeArrowheads="1"/>
          </p:cNvSpPr>
          <p:nvPr/>
        </p:nvSpPr>
        <p:spPr bwMode="auto">
          <a:xfrm>
            <a:off x="2178496" y="762000"/>
            <a:ext cx="3048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96322" name="Oval 386"/>
          <p:cNvSpPr>
            <a:spLocks noChangeArrowheads="1"/>
          </p:cNvSpPr>
          <p:nvPr/>
        </p:nvSpPr>
        <p:spPr bwMode="auto">
          <a:xfrm>
            <a:off x="6521896" y="762000"/>
            <a:ext cx="3048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0491" name="Oval 387"/>
          <p:cNvSpPr>
            <a:spLocks noChangeArrowheads="1"/>
          </p:cNvSpPr>
          <p:nvPr/>
        </p:nvSpPr>
        <p:spPr bwMode="auto">
          <a:xfrm>
            <a:off x="3169096" y="4495800"/>
            <a:ext cx="2971800" cy="16002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96324" name="Text Box 388"/>
          <p:cNvSpPr txBox="1">
            <a:spLocks noChangeArrowheads="1"/>
          </p:cNvSpPr>
          <p:nvPr/>
        </p:nvSpPr>
        <p:spPr bwMode="auto">
          <a:xfrm>
            <a:off x="901080" y="5638800"/>
            <a:ext cx="25908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dirty="0">
                <a:solidFill>
                  <a:srgbClr val="FFFF00"/>
                </a:solidFill>
              </a:rPr>
              <a:t>Cell Proliferation</a:t>
            </a:r>
          </a:p>
        </p:txBody>
      </p:sp>
      <p:sp>
        <p:nvSpPr>
          <p:cNvPr id="296325" name="Text Box 389"/>
          <p:cNvSpPr txBox="1">
            <a:spLocks noChangeArrowheads="1"/>
          </p:cNvSpPr>
          <p:nvPr/>
        </p:nvSpPr>
        <p:spPr bwMode="auto">
          <a:xfrm>
            <a:off x="6902896" y="5562600"/>
            <a:ext cx="21336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>
                <a:solidFill>
                  <a:srgbClr val="FFFF00"/>
                </a:solidFill>
              </a:rPr>
              <a:t>Antiapoptosis</a:t>
            </a:r>
          </a:p>
        </p:txBody>
      </p:sp>
      <p:sp>
        <p:nvSpPr>
          <p:cNvPr id="296326" name="Text Box 390"/>
          <p:cNvSpPr txBox="1">
            <a:spLocks noChangeArrowheads="1"/>
          </p:cNvSpPr>
          <p:nvPr/>
        </p:nvSpPr>
        <p:spPr bwMode="auto">
          <a:xfrm>
            <a:off x="3778696" y="6400800"/>
            <a:ext cx="2362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FF00"/>
                </a:solidFill>
              </a:rPr>
              <a:t>Angiogenesis</a:t>
            </a:r>
          </a:p>
        </p:txBody>
      </p:sp>
      <p:sp>
        <p:nvSpPr>
          <p:cNvPr id="296327" name="Oval 391"/>
          <p:cNvSpPr>
            <a:spLocks noChangeArrowheads="1"/>
          </p:cNvSpPr>
          <p:nvPr/>
        </p:nvSpPr>
        <p:spPr bwMode="auto">
          <a:xfrm>
            <a:off x="5531296" y="914400"/>
            <a:ext cx="3048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96328" name="Oval 392"/>
          <p:cNvSpPr>
            <a:spLocks noChangeArrowheads="1"/>
          </p:cNvSpPr>
          <p:nvPr/>
        </p:nvSpPr>
        <p:spPr bwMode="auto">
          <a:xfrm>
            <a:off x="3092896" y="914400"/>
            <a:ext cx="3048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96329" name="Text Box 393"/>
          <p:cNvSpPr txBox="1">
            <a:spLocks noChangeArrowheads="1"/>
          </p:cNvSpPr>
          <p:nvPr/>
        </p:nvSpPr>
        <p:spPr bwMode="auto">
          <a:xfrm>
            <a:off x="3245296" y="4784725"/>
            <a:ext cx="297180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</a:rPr>
              <a:t>Gene Transcription</a:t>
            </a:r>
          </a:p>
          <a:p>
            <a:pPr marL="342900" indent="-342900" algn="ctr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</a:rPr>
              <a:t>Cell Cycle Progression</a:t>
            </a:r>
          </a:p>
        </p:txBody>
      </p:sp>
      <p:sp>
        <p:nvSpPr>
          <p:cNvPr id="296330" name="Line 394"/>
          <p:cNvSpPr>
            <a:spLocks noChangeShapeType="1"/>
          </p:cNvSpPr>
          <p:nvPr/>
        </p:nvSpPr>
        <p:spPr bwMode="auto">
          <a:xfrm flipH="1">
            <a:off x="2483296" y="5334000"/>
            <a:ext cx="609600" cy="30480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296331" name="Line 395"/>
          <p:cNvSpPr>
            <a:spLocks noChangeShapeType="1"/>
          </p:cNvSpPr>
          <p:nvPr/>
        </p:nvSpPr>
        <p:spPr bwMode="auto">
          <a:xfrm>
            <a:off x="4540696" y="6172200"/>
            <a:ext cx="0" cy="30480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PT"/>
          </a:p>
        </p:txBody>
      </p:sp>
      <p:sp>
        <p:nvSpPr>
          <p:cNvPr id="296332" name="Line 396"/>
          <p:cNvSpPr>
            <a:spLocks noChangeShapeType="1"/>
          </p:cNvSpPr>
          <p:nvPr/>
        </p:nvSpPr>
        <p:spPr bwMode="auto">
          <a:xfrm>
            <a:off x="6217096" y="5257800"/>
            <a:ext cx="762000" cy="38100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296110" name="Group 397"/>
          <p:cNvGrpSpPr>
            <a:grpSpLocks/>
          </p:cNvGrpSpPr>
          <p:nvPr/>
        </p:nvGrpSpPr>
        <p:grpSpPr bwMode="auto">
          <a:xfrm>
            <a:off x="4235896" y="3276600"/>
            <a:ext cx="609600" cy="1066800"/>
            <a:chOff x="2400" y="2064"/>
            <a:chExt cx="384" cy="672"/>
          </a:xfrm>
        </p:grpSpPr>
        <p:sp>
          <p:nvSpPr>
            <p:cNvPr id="20502" name="Line 398"/>
            <p:cNvSpPr>
              <a:spLocks noChangeShapeType="1"/>
            </p:cNvSpPr>
            <p:nvPr/>
          </p:nvSpPr>
          <p:spPr bwMode="auto">
            <a:xfrm>
              <a:off x="2592" y="2064"/>
              <a:ext cx="0" cy="672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0503" name="Oval 399"/>
            <p:cNvSpPr>
              <a:spLocks noChangeArrowheads="1"/>
            </p:cNvSpPr>
            <p:nvPr/>
          </p:nvSpPr>
          <p:spPr bwMode="auto">
            <a:xfrm>
              <a:off x="2430" y="2256"/>
              <a:ext cx="245" cy="246"/>
            </a:xfrm>
            <a:prstGeom prst="ellipse">
              <a:avLst/>
            </a:prstGeom>
            <a:solidFill>
              <a:srgbClr val="CC99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504" name="Text Box 400"/>
            <p:cNvSpPr txBox="1">
              <a:spLocks noChangeArrowheads="1"/>
            </p:cNvSpPr>
            <p:nvPr/>
          </p:nvSpPr>
          <p:spPr bwMode="auto">
            <a:xfrm>
              <a:off x="2400" y="2150"/>
              <a:ext cx="384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itchFamily="2" charset="2"/>
                <a:buNone/>
              </a:pPr>
              <a:r>
                <a:rPr lang="en-US" sz="4000"/>
                <a:t>+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55556E-6 L 0.1 0.02222 " pathEditMode="relative" ptsTypes="AA">
                                      <p:cBhvr>
                                        <p:cTn id="6" dur="2000" fill="hold"/>
                                        <p:tgtEl>
                                          <p:spTgt spid="296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55556E-6 L -0.10833 0.02222 " pathEditMode="relative" ptsTypes="AA">
                                      <p:cBhvr>
                                        <p:cTn id="8" dur="2000" fill="hold"/>
                                        <p:tgtEl>
                                          <p:spTgt spid="296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77778E-6 L 0.10833 7.77778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12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77778E-6 L -0.11666 7.77778E-6 " pathEditMode="relative" ptsTypes="AA">
                                      <p:cBhvr>
                                        <p:cTn id="13" dur="2000" fill="hold"/>
                                        <p:tgtEl>
                                          <p:spTgt spid="296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96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6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10834 -0.0055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96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" y="-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-1.11111E-6 L -0.11667 -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96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0.2 -0.003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96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2 0.0078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6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9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9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9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9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9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321" grpId="0" animBg="1"/>
      <p:bldP spid="296321" grpId="1" animBg="1"/>
      <p:bldP spid="296322" grpId="0" animBg="1"/>
      <p:bldP spid="296322" grpId="1" animBg="1"/>
      <p:bldP spid="296324" grpId="0"/>
      <p:bldP spid="296325" grpId="0"/>
      <p:bldP spid="296326" grpId="0"/>
      <p:bldP spid="296327" grpId="0" animBg="1"/>
      <p:bldP spid="296327" grpId="1" animBg="1"/>
      <p:bldP spid="296328" grpId="0" animBg="1"/>
      <p:bldP spid="296328" grpId="1" animBg="1"/>
      <p:bldP spid="296329" grpId="0"/>
      <p:bldP spid="296330" grpId="0" animBg="1"/>
      <p:bldP spid="296331" grpId="0" animBg="1"/>
      <p:bldP spid="2963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1447800" y="2455863"/>
            <a:ext cx="685800" cy="2039937"/>
            <a:chOff x="1104" y="912"/>
            <a:chExt cx="480" cy="2561"/>
          </a:xfrm>
        </p:grpSpPr>
        <p:grpSp>
          <p:nvGrpSpPr>
            <p:cNvPr id="21912" name="Group 3"/>
            <p:cNvGrpSpPr>
              <a:grpSpLocks/>
            </p:cNvGrpSpPr>
            <p:nvPr/>
          </p:nvGrpSpPr>
          <p:grpSpPr bwMode="auto">
            <a:xfrm>
              <a:off x="1104" y="912"/>
              <a:ext cx="480" cy="2448"/>
              <a:chOff x="2208" y="336"/>
              <a:chExt cx="816" cy="2400"/>
            </a:xfrm>
          </p:grpSpPr>
          <p:grpSp>
            <p:nvGrpSpPr>
              <p:cNvPr id="21914" name="Group 4"/>
              <p:cNvGrpSpPr>
                <a:grpSpLocks/>
              </p:cNvGrpSpPr>
              <p:nvPr/>
            </p:nvGrpSpPr>
            <p:grpSpPr bwMode="auto">
              <a:xfrm>
                <a:off x="2208" y="336"/>
                <a:ext cx="816" cy="2400"/>
                <a:chOff x="2208" y="336"/>
                <a:chExt cx="816" cy="2400"/>
              </a:xfrm>
            </p:grpSpPr>
            <p:sp>
              <p:nvSpPr>
                <p:cNvPr id="21916" name="Rectangle 5"/>
                <p:cNvSpPr>
                  <a:spLocks noChangeArrowheads="1"/>
                </p:cNvSpPr>
                <p:nvPr/>
              </p:nvSpPr>
              <p:spPr bwMode="auto">
                <a:xfrm>
                  <a:off x="2496" y="864"/>
                  <a:ext cx="240" cy="1008"/>
                </a:xfrm>
                <a:prstGeom prst="rect">
                  <a:avLst/>
                </a:prstGeom>
                <a:gradFill rotWithShape="1">
                  <a:gsLst>
                    <a:gs pos="0">
                      <a:srgbClr val="005E76"/>
                    </a:gs>
                    <a:gs pos="50000">
                      <a:srgbClr val="00CCFF"/>
                    </a:gs>
                    <a:gs pos="100000">
                      <a:srgbClr val="005E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96966" name="AutoShape 6"/>
                <p:cNvSpPr>
                  <a:spLocks noChangeArrowheads="1"/>
                </p:cNvSpPr>
                <p:nvPr/>
              </p:nvSpPr>
              <p:spPr bwMode="auto">
                <a:xfrm rot="10800000">
                  <a:off x="2401" y="336"/>
                  <a:ext cx="431" cy="576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46275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pt-PT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1918" name="AutoShape 7"/>
                <p:cNvSpPr>
                  <a:spLocks noChangeArrowheads="1"/>
                </p:cNvSpPr>
                <p:nvPr/>
              </p:nvSpPr>
              <p:spPr bwMode="auto">
                <a:xfrm rot="10800000">
                  <a:off x="2208" y="1872"/>
                  <a:ext cx="816" cy="86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6002F"/>
                    </a:gs>
                    <a:gs pos="50000">
                      <a:srgbClr val="FF0066"/>
                    </a:gs>
                    <a:gs pos="100000">
                      <a:srgbClr val="76002F"/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</p:grpSp>
          <p:sp>
            <p:nvSpPr>
              <p:cNvPr id="21915" name="Oval 8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240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</p:grpSp>
        <p:sp>
          <p:nvSpPr>
            <p:cNvPr id="21913" name="Text Box 9"/>
            <p:cNvSpPr txBox="1">
              <a:spLocks noChangeArrowheads="1"/>
            </p:cNvSpPr>
            <p:nvPr/>
          </p:nvSpPr>
          <p:spPr bwMode="auto">
            <a:xfrm>
              <a:off x="1152" y="2975"/>
              <a:ext cx="432" cy="4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TK</a:t>
              </a:r>
            </a:p>
          </p:txBody>
        </p:sp>
      </p:grpSp>
      <p:grpSp>
        <p:nvGrpSpPr>
          <p:cNvPr id="21507" name="Group 10"/>
          <p:cNvGrpSpPr>
            <a:grpSpLocks/>
          </p:cNvGrpSpPr>
          <p:nvPr/>
        </p:nvGrpSpPr>
        <p:grpSpPr bwMode="auto">
          <a:xfrm>
            <a:off x="533400" y="3048000"/>
            <a:ext cx="8388350" cy="457200"/>
            <a:chOff x="476" y="1680"/>
            <a:chExt cx="5284" cy="384"/>
          </a:xfrm>
        </p:grpSpPr>
        <p:grpSp>
          <p:nvGrpSpPr>
            <p:cNvPr id="21598" name="Group 11"/>
            <p:cNvGrpSpPr>
              <a:grpSpLocks/>
            </p:cNvGrpSpPr>
            <p:nvPr/>
          </p:nvGrpSpPr>
          <p:grpSpPr bwMode="auto">
            <a:xfrm>
              <a:off x="1333" y="1680"/>
              <a:ext cx="143" cy="175"/>
              <a:chOff x="2016" y="2064"/>
              <a:chExt cx="144" cy="240"/>
            </a:xfrm>
          </p:grpSpPr>
          <p:sp>
            <p:nvSpPr>
              <p:cNvPr id="21909" name="Oval 12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910" name="Line 13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911" name="Line 14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599" name="Group 15"/>
            <p:cNvGrpSpPr>
              <a:grpSpLocks/>
            </p:cNvGrpSpPr>
            <p:nvPr/>
          </p:nvGrpSpPr>
          <p:grpSpPr bwMode="auto">
            <a:xfrm>
              <a:off x="1048" y="1680"/>
              <a:ext cx="142" cy="175"/>
              <a:chOff x="2016" y="2064"/>
              <a:chExt cx="144" cy="240"/>
            </a:xfrm>
          </p:grpSpPr>
          <p:sp>
            <p:nvSpPr>
              <p:cNvPr id="21906" name="Oval 16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907" name="Line 17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908" name="Line 18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0" name="Group 19"/>
            <p:cNvGrpSpPr>
              <a:grpSpLocks/>
            </p:cNvGrpSpPr>
            <p:nvPr/>
          </p:nvGrpSpPr>
          <p:grpSpPr bwMode="auto">
            <a:xfrm>
              <a:off x="762" y="1680"/>
              <a:ext cx="143" cy="175"/>
              <a:chOff x="2016" y="2064"/>
              <a:chExt cx="144" cy="240"/>
            </a:xfrm>
          </p:grpSpPr>
          <p:sp>
            <p:nvSpPr>
              <p:cNvPr id="21903" name="Oval 20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904" name="Line 21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905" name="Line 22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1" name="Group 23"/>
            <p:cNvGrpSpPr>
              <a:grpSpLocks/>
            </p:cNvGrpSpPr>
            <p:nvPr/>
          </p:nvGrpSpPr>
          <p:grpSpPr bwMode="auto">
            <a:xfrm>
              <a:off x="476" y="1680"/>
              <a:ext cx="143" cy="175"/>
              <a:chOff x="2016" y="2064"/>
              <a:chExt cx="144" cy="240"/>
            </a:xfrm>
          </p:grpSpPr>
          <p:sp>
            <p:nvSpPr>
              <p:cNvPr id="21900" name="Oval 24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901" name="Line 25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902" name="Line 2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2" name="Group 27"/>
            <p:cNvGrpSpPr>
              <a:grpSpLocks/>
            </p:cNvGrpSpPr>
            <p:nvPr/>
          </p:nvGrpSpPr>
          <p:grpSpPr bwMode="auto">
            <a:xfrm>
              <a:off x="619" y="1680"/>
              <a:ext cx="143" cy="175"/>
              <a:chOff x="2016" y="2064"/>
              <a:chExt cx="144" cy="240"/>
            </a:xfrm>
          </p:grpSpPr>
          <p:sp>
            <p:nvSpPr>
              <p:cNvPr id="21897" name="Oval 28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98" name="Line 29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99" name="Line 3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3" name="Group 31"/>
            <p:cNvGrpSpPr>
              <a:grpSpLocks/>
            </p:cNvGrpSpPr>
            <p:nvPr/>
          </p:nvGrpSpPr>
          <p:grpSpPr bwMode="auto">
            <a:xfrm>
              <a:off x="1190" y="1680"/>
              <a:ext cx="143" cy="175"/>
              <a:chOff x="2016" y="2064"/>
              <a:chExt cx="144" cy="240"/>
            </a:xfrm>
          </p:grpSpPr>
          <p:sp>
            <p:nvSpPr>
              <p:cNvPr id="21894" name="Oval 32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95" name="Line 33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96" name="Line 34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4" name="Group 35"/>
            <p:cNvGrpSpPr>
              <a:grpSpLocks/>
            </p:cNvGrpSpPr>
            <p:nvPr/>
          </p:nvGrpSpPr>
          <p:grpSpPr bwMode="auto">
            <a:xfrm>
              <a:off x="905" y="1680"/>
              <a:ext cx="143" cy="175"/>
              <a:chOff x="2016" y="2064"/>
              <a:chExt cx="144" cy="240"/>
            </a:xfrm>
          </p:grpSpPr>
          <p:sp>
            <p:nvSpPr>
              <p:cNvPr id="21891" name="Oval 36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92" name="Line 37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93" name="Line 38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5" name="Group 39"/>
            <p:cNvGrpSpPr>
              <a:grpSpLocks/>
            </p:cNvGrpSpPr>
            <p:nvPr/>
          </p:nvGrpSpPr>
          <p:grpSpPr bwMode="auto">
            <a:xfrm>
              <a:off x="2476" y="1680"/>
              <a:ext cx="142" cy="175"/>
              <a:chOff x="2016" y="2064"/>
              <a:chExt cx="144" cy="240"/>
            </a:xfrm>
          </p:grpSpPr>
          <p:sp>
            <p:nvSpPr>
              <p:cNvPr id="21888" name="Oval 40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89" name="Line 41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90" name="Line 42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6" name="Group 43"/>
            <p:cNvGrpSpPr>
              <a:grpSpLocks/>
            </p:cNvGrpSpPr>
            <p:nvPr/>
          </p:nvGrpSpPr>
          <p:grpSpPr bwMode="auto">
            <a:xfrm>
              <a:off x="2333" y="1680"/>
              <a:ext cx="143" cy="175"/>
              <a:chOff x="2016" y="2064"/>
              <a:chExt cx="144" cy="240"/>
            </a:xfrm>
          </p:grpSpPr>
          <p:sp>
            <p:nvSpPr>
              <p:cNvPr id="21885" name="Oval 44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86" name="Line 45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87" name="Line 4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7" name="Group 47"/>
            <p:cNvGrpSpPr>
              <a:grpSpLocks/>
            </p:cNvGrpSpPr>
            <p:nvPr/>
          </p:nvGrpSpPr>
          <p:grpSpPr bwMode="auto">
            <a:xfrm>
              <a:off x="2190" y="1680"/>
              <a:ext cx="143" cy="175"/>
              <a:chOff x="2016" y="2064"/>
              <a:chExt cx="144" cy="240"/>
            </a:xfrm>
          </p:grpSpPr>
          <p:sp>
            <p:nvSpPr>
              <p:cNvPr id="21882" name="Oval 48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83" name="Line 49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84" name="Line 5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8" name="Group 51"/>
            <p:cNvGrpSpPr>
              <a:grpSpLocks/>
            </p:cNvGrpSpPr>
            <p:nvPr/>
          </p:nvGrpSpPr>
          <p:grpSpPr bwMode="auto">
            <a:xfrm>
              <a:off x="1476" y="1680"/>
              <a:ext cx="143" cy="175"/>
              <a:chOff x="2016" y="2064"/>
              <a:chExt cx="144" cy="240"/>
            </a:xfrm>
          </p:grpSpPr>
          <p:sp>
            <p:nvSpPr>
              <p:cNvPr id="21879" name="Oval 52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80" name="Line 53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81" name="Line 54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09" name="Group 55"/>
            <p:cNvGrpSpPr>
              <a:grpSpLocks/>
            </p:cNvGrpSpPr>
            <p:nvPr/>
          </p:nvGrpSpPr>
          <p:grpSpPr bwMode="auto">
            <a:xfrm>
              <a:off x="1619" y="1680"/>
              <a:ext cx="143" cy="175"/>
              <a:chOff x="2016" y="2064"/>
              <a:chExt cx="144" cy="240"/>
            </a:xfrm>
          </p:grpSpPr>
          <p:sp>
            <p:nvSpPr>
              <p:cNvPr id="21876" name="Oval 56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77" name="Line 57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78" name="Line 58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0" name="Group 59"/>
            <p:cNvGrpSpPr>
              <a:grpSpLocks/>
            </p:cNvGrpSpPr>
            <p:nvPr/>
          </p:nvGrpSpPr>
          <p:grpSpPr bwMode="auto">
            <a:xfrm>
              <a:off x="1762" y="1680"/>
              <a:ext cx="142" cy="175"/>
              <a:chOff x="2016" y="2064"/>
              <a:chExt cx="144" cy="240"/>
            </a:xfrm>
          </p:grpSpPr>
          <p:sp>
            <p:nvSpPr>
              <p:cNvPr id="21873" name="Oval 60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74" name="Line 61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75" name="Line 62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1" name="Group 63"/>
            <p:cNvGrpSpPr>
              <a:grpSpLocks/>
            </p:cNvGrpSpPr>
            <p:nvPr/>
          </p:nvGrpSpPr>
          <p:grpSpPr bwMode="auto">
            <a:xfrm>
              <a:off x="1904" y="1680"/>
              <a:ext cx="143" cy="175"/>
              <a:chOff x="2016" y="2064"/>
              <a:chExt cx="144" cy="240"/>
            </a:xfrm>
          </p:grpSpPr>
          <p:sp>
            <p:nvSpPr>
              <p:cNvPr id="21870" name="Oval 64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71" name="Line 65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72" name="Line 6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2" name="Group 67"/>
            <p:cNvGrpSpPr>
              <a:grpSpLocks/>
            </p:cNvGrpSpPr>
            <p:nvPr/>
          </p:nvGrpSpPr>
          <p:grpSpPr bwMode="auto">
            <a:xfrm>
              <a:off x="2047" y="1680"/>
              <a:ext cx="143" cy="175"/>
              <a:chOff x="2016" y="2064"/>
              <a:chExt cx="144" cy="240"/>
            </a:xfrm>
          </p:grpSpPr>
          <p:sp>
            <p:nvSpPr>
              <p:cNvPr id="21867" name="Oval 68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68" name="Line 69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69" name="Line 7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3" name="Group 71"/>
            <p:cNvGrpSpPr>
              <a:grpSpLocks/>
            </p:cNvGrpSpPr>
            <p:nvPr/>
          </p:nvGrpSpPr>
          <p:grpSpPr bwMode="auto">
            <a:xfrm rot="10800000">
              <a:off x="1048" y="1889"/>
              <a:ext cx="1570" cy="175"/>
              <a:chOff x="1968" y="1968"/>
              <a:chExt cx="1584" cy="240"/>
            </a:xfrm>
          </p:grpSpPr>
          <p:grpSp>
            <p:nvGrpSpPr>
              <p:cNvPr id="21823" name="Group 72"/>
              <p:cNvGrpSpPr>
                <a:grpSpLocks/>
              </p:cNvGrpSpPr>
              <p:nvPr/>
            </p:nvGrpSpPr>
            <p:grpSpPr bwMode="auto">
              <a:xfrm>
                <a:off x="1968" y="1968"/>
                <a:ext cx="144" cy="240"/>
                <a:chOff x="2016" y="2064"/>
                <a:chExt cx="144" cy="240"/>
              </a:xfrm>
            </p:grpSpPr>
            <p:sp>
              <p:nvSpPr>
                <p:cNvPr id="21864" name="Oval 7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65" name="Line 7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66" name="Line 7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4" name="Group 76"/>
              <p:cNvGrpSpPr>
                <a:grpSpLocks/>
              </p:cNvGrpSpPr>
              <p:nvPr/>
            </p:nvGrpSpPr>
            <p:grpSpPr bwMode="auto">
              <a:xfrm>
                <a:off x="2256" y="1968"/>
                <a:ext cx="144" cy="240"/>
                <a:chOff x="2016" y="2064"/>
                <a:chExt cx="144" cy="240"/>
              </a:xfrm>
            </p:grpSpPr>
            <p:sp>
              <p:nvSpPr>
                <p:cNvPr id="21861" name="Oval 7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62" name="Line 7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63" name="Line 7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5" name="Group 80"/>
              <p:cNvGrpSpPr>
                <a:grpSpLocks/>
              </p:cNvGrpSpPr>
              <p:nvPr/>
            </p:nvGrpSpPr>
            <p:grpSpPr bwMode="auto">
              <a:xfrm>
                <a:off x="2112" y="1968"/>
                <a:ext cx="144" cy="240"/>
                <a:chOff x="2016" y="2064"/>
                <a:chExt cx="144" cy="240"/>
              </a:xfrm>
            </p:grpSpPr>
            <p:sp>
              <p:nvSpPr>
                <p:cNvPr id="21858" name="Oval 8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59" name="Line 8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60" name="Line 8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6" name="Group 84"/>
              <p:cNvGrpSpPr>
                <a:grpSpLocks/>
              </p:cNvGrpSpPr>
              <p:nvPr/>
            </p:nvGrpSpPr>
            <p:grpSpPr bwMode="auto">
              <a:xfrm>
                <a:off x="3408" y="1968"/>
                <a:ext cx="144" cy="240"/>
                <a:chOff x="2016" y="2064"/>
                <a:chExt cx="144" cy="240"/>
              </a:xfrm>
            </p:grpSpPr>
            <p:sp>
              <p:nvSpPr>
                <p:cNvPr id="21855" name="Oval 8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56" name="Line 8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57" name="Line 8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7" name="Group 88"/>
              <p:cNvGrpSpPr>
                <a:grpSpLocks/>
              </p:cNvGrpSpPr>
              <p:nvPr/>
            </p:nvGrpSpPr>
            <p:grpSpPr bwMode="auto">
              <a:xfrm>
                <a:off x="3264" y="1968"/>
                <a:ext cx="144" cy="240"/>
                <a:chOff x="2016" y="2064"/>
                <a:chExt cx="144" cy="240"/>
              </a:xfrm>
            </p:grpSpPr>
            <p:sp>
              <p:nvSpPr>
                <p:cNvPr id="21852" name="Oval 8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53" name="Line 9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54" name="Line 9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8" name="Group 92"/>
              <p:cNvGrpSpPr>
                <a:grpSpLocks/>
              </p:cNvGrpSpPr>
              <p:nvPr/>
            </p:nvGrpSpPr>
            <p:grpSpPr bwMode="auto">
              <a:xfrm>
                <a:off x="3120" y="1968"/>
                <a:ext cx="144" cy="240"/>
                <a:chOff x="2016" y="2064"/>
                <a:chExt cx="144" cy="240"/>
              </a:xfrm>
            </p:grpSpPr>
            <p:sp>
              <p:nvSpPr>
                <p:cNvPr id="21849" name="Oval 9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50" name="Line 9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51" name="Line 9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29" name="Group 96"/>
              <p:cNvGrpSpPr>
                <a:grpSpLocks/>
              </p:cNvGrpSpPr>
              <p:nvPr/>
            </p:nvGrpSpPr>
            <p:grpSpPr bwMode="auto">
              <a:xfrm>
                <a:off x="2400" y="1968"/>
                <a:ext cx="144" cy="240"/>
                <a:chOff x="2016" y="2064"/>
                <a:chExt cx="144" cy="240"/>
              </a:xfrm>
            </p:grpSpPr>
            <p:sp>
              <p:nvSpPr>
                <p:cNvPr id="21846" name="Oval 97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47" name="Line 98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48" name="Line 99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30" name="Group 100"/>
              <p:cNvGrpSpPr>
                <a:grpSpLocks/>
              </p:cNvGrpSpPr>
              <p:nvPr/>
            </p:nvGrpSpPr>
            <p:grpSpPr bwMode="auto">
              <a:xfrm>
                <a:off x="2544" y="1968"/>
                <a:ext cx="144" cy="240"/>
                <a:chOff x="2016" y="2064"/>
                <a:chExt cx="144" cy="240"/>
              </a:xfrm>
            </p:grpSpPr>
            <p:sp>
              <p:nvSpPr>
                <p:cNvPr id="21843" name="Oval 101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44" name="Line 102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45" name="Line 103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31" name="Group 104"/>
              <p:cNvGrpSpPr>
                <a:grpSpLocks/>
              </p:cNvGrpSpPr>
              <p:nvPr/>
            </p:nvGrpSpPr>
            <p:grpSpPr bwMode="auto">
              <a:xfrm>
                <a:off x="2688" y="1968"/>
                <a:ext cx="144" cy="240"/>
                <a:chOff x="2016" y="2064"/>
                <a:chExt cx="144" cy="240"/>
              </a:xfrm>
            </p:grpSpPr>
            <p:sp>
              <p:nvSpPr>
                <p:cNvPr id="21840" name="Oval 105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41" name="Line 106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42" name="Line 107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32" name="Group 108"/>
              <p:cNvGrpSpPr>
                <a:grpSpLocks/>
              </p:cNvGrpSpPr>
              <p:nvPr/>
            </p:nvGrpSpPr>
            <p:grpSpPr bwMode="auto">
              <a:xfrm>
                <a:off x="2832" y="1968"/>
                <a:ext cx="144" cy="240"/>
                <a:chOff x="2016" y="2064"/>
                <a:chExt cx="144" cy="240"/>
              </a:xfrm>
            </p:grpSpPr>
            <p:sp>
              <p:nvSpPr>
                <p:cNvPr id="21837" name="Oval 109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38" name="Line 110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39" name="Line 111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grpSp>
            <p:nvGrpSpPr>
              <p:cNvPr id="21833" name="Group 112"/>
              <p:cNvGrpSpPr>
                <a:grpSpLocks/>
              </p:cNvGrpSpPr>
              <p:nvPr/>
            </p:nvGrpSpPr>
            <p:grpSpPr bwMode="auto">
              <a:xfrm>
                <a:off x="2976" y="1968"/>
                <a:ext cx="144" cy="240"/>
                <a:chOff x="2016" y="2064"/>
                <a:chExt cx="144" cy="240"/>
              </a:xfrm>
            </p:grpSpPr>
            <p:sp>
              <p:nvSpPr>
                <p:cNvPr id="21834" name="Oval 113"/>
                <p:cNvSpPr>
                  <a:spLocks noChangeArrowheads="1"/>
                </p:cNvSpPr>
                <p:nvPr/>
              </p:nvSpPr>
              <p:spPr bwMode="auto">
                <a:xfrm>
                  <a:off x="2016" y="2064"/>
                  <a:ext cx="144" cy="144"/>
                </a:xfrm>
                <a:prstGeom prst="ellipse">
                  <a:avLst/>
                </a:prstGeom>
                <a:solidFill>
                  <a:srgbClr val="FFFF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1835" name="Line 114"/>
                <p:cNvSpPr>
                  <a:spLocks noChangeShapeType="1"/>
                </p:cNvSpPr>
                <p:nvPr/>
              </p:nvSpPr>
              <p:spPr bwMode="auto">
                <a:xfrm>
                  <a:off x="2064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21836" name="Line 115"/>
                <p:cNvSpPr>
                  <a:spLocks noChangeShapeType="1"/>
                </p:cNvSpPr>
                <p:nvPr/>
              </p:nvSpPr>
              <p:spPr bwMode="auto">
                <a:xfrm>
                  <a:off x="2112" y="216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</p:grpSp>
        <p:grpSp>
          <p:nvGrpSpPr>
            <p:cNvPr id="21614" name="Group 116"/>
            <p:cNvGrpSpPr>
              <a:grpSpLocks/>
            </p:cNvGrpSpPr>
            <p:nvPr/>
          </p:nvGrpSpPr>
          <p:grpSpPr bwMode="auto">
            <a:xfrm rot="10800000">
              <a:off x="1333" y="1889"/>
              <a:ext cx="143" cy="175"/>
              <a:chOff x="2016" y="2064"/>
              <a:chExt cx="144" cy="240"/>
            </a:xfrm>
          </p:grpSpPr>
          <p:sp>
            <p:nvSpPr>
              <p:cNvPr id="21820" name="Oval 117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21" name="Line 118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22" name="Line 119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5" name="Group 120"/>
            <p:cNvGrpSpPr>
              <a:grpSpLocks/>
            </p:cNvGrpSpPr>
            <p:nvPr/>
          </p:nvGrpSpPr>
          <p:grpSpPr bwMode="auto">
            <a:xfrm rot="10800000">
              <a:off x="1048" y="1889"/>
              <a:ext cx="142" cy="175"/>
              <a:chOff x="2016" y="2064"/>
              <a:chExt cx="144" cy="240"/>
            </a:xfrm>
          </p:grpSpPr>
          <p:sp>
            <p:nvSpPr>
              <p:cNvPr id="21817" name="Oval 121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18" name="Line 122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19" name="Line 123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6" name="Group 124"/>
            <p:cNvGrpSpPr>
              <a:grpSpLocks/>
            </p:cNvGrpSpPr>
            <p:nvPr/>
          </p:nvGrpSpPr>
          <p:grpSpPr bwMode="auto">
            <a:xfrm rot="10800000">
              <a:off x="1190" y="1889"/>
              <a:ext cx="143" cy="175"/>
              <a:chOff x="2016" y="2064"/>
              <a:chExt cx="144" cy="240"/>
            </a:xfrm>
          </p:grpSpPr>
          <p:sp>
            <p:nvSpPr>
              <p:cNvPr id="21814" name="Oval 125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15" name="Line 126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16" name="Line 127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7" name="Group 128"/>
            <p:cNvGrpSpPr>
              <a:grpSpLocks/>
            </p:cNvGrpSpPr>
            <p:nvPr/>
          </p:nvGrpSpPr>
          <p:grpSpPr bwMode="auto">
            <a:xfrm rot="10800000">
              <a:off x="905" y="1889"/>
              <a:ext cx="143" cy="175"/>
              <a:chOff x="2016" y="2064"/>
              <a:chExt cx="144" cy="240"/>
            </a:xfrm>
          </p:grpSpPr>
          <p:sp>
            <p:nvSpPr>
              <p:cNvPr id="21811" name="Oval 129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12" name="Line 130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13" name="Line 131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8" name="Group 132"/>
            <p:cNvGrpSpPr>
              <a:grpSpLocks/>
            </p:cNvGrpSpPr>
            <p:nvPr/>
          </p:nvGrpSpPr>
          <p:grpSpPr bwMode="auto">
            <a:xfrm rot="10800000">
              <a:off x="762" y="1889"/>
              <a:ext cx="143" cy="175"/>
              <a:chOff x="2016" y="2064"/>
              <a:chExt cx="144" cy="240"/>
            </a:xfrm>
          </p:grpSpPr>
          <p:sp>
            <p:nvSpPr>
              <p:cNvPr id="21808" name="Oval 133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09" name="Line 134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10" name="Line 135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19" name="Group 136"/>
            <p:cNvGrpSpPr>
              <a:grpSpLocks/>
            </p:cNvGrpSpPr>
            <p:nvPr/>
          </p:nvGrpSpPr>
          <p:grpSpPr bwMode="auto">
            <a:xfrm rot="10800000">
              <a:off x="619" y="1889"/>
              <a:ext cx="143" cy="175"/>
              <a:chOff x="2016" y="2064"/>
              <a:chExt cx="144" cy="240"/>
            </a:xfrm>
          </p:grpSpPr>
          <p:sp>
            <p:nvSpPr>
              <p:cNvPr id="21805" name="Oval 137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06" name="Line 138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07" name="Line 139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20" name="Group 140"/>
            <p:cNvGrpSpPr>
              <a:grpSpLocks/>
            </p:cNvGrpSpPr>
            <p:nvPr/>
          </p:nvGrpSpPr>
          <p:grpSpPr bwMode="auto">
            <a:xfrm rot="10800000">
              <a:off x="476" y="1889"/>
              <a:ext cx="143" cy="175"/>
              <a:chOff x="2016" y="2064"/>
              <a:chExt cx="144" cy="240"/>
            </a:xfrm>
          </p:grpSpPr>
          <p:sp>
            <p:nvSpPr>
              <p:cNvPr id="21802" name="Oval 141"/>
              <p:cNvSpPr>
                <a:spLocks noChangeArrowheads="1"/>
              </p:cNvSpPr>
              <p:nvPr/>
            </p:nvSpPr>
            <p:spPr bwMode="auto">
              <a:xfrm>
                <a:off x="2016" y="2064"/>
                <a:ext cx="144" cy="144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1803" name="Line 142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804" name="Line 143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621" name="Group 144"/>
            <p:cNvGrpSpPr>
              <a:grpSpLocks/>
            </p:cNvGrpSpPr>
            <p:nvPr/>
          </p:nvGrpSpPr>
          <p:grpSpPr bwMode="auto">
            <a:xfrm>
              <a:off x="2618" y="1680"/>
              <a:ext cx="3142" cy="384"/>
              <a:chOff x="1968" y="1968"/>
              <a:chExt cx="3168" cy="528"/>
            </a:xfrm>
          </p:grpSpPr>
          <p:grpSp>
            <p:nvGrpSpPr>
              <p:cNvPr id="21622" name="Group 145"/>
              <p:cNvGrpSpPr>
                <a:grpSpLocks/>
              </p:cNvGrpSpPr>
              <p:nvPr/>
            </p:nvGrpSpPr>
            <p:grpSpPr bwMode="auto">
              <a:xfrm>
                <a:off x="1968" y="1968"/>
                <a:ext cx="1584" cy="240"/>
                <a:chOff x="1968" y="1968"/>
                <a:chExt cx="1584" cy="240"/>
              </a:xfrm>
            </p:grpSpPr>
            <p:grpSp>
              <p:nvGrpSpPr>
                <p:cNvPr id="21758" name="Group 146"/>
                <p:cNvGrpSpPr>
                  <a:grpSpLocks/>
                </p:cNvGrpSpPr>
                <p:nvPr/>
              </p:nvGrpSpPr>
              <p:grpSpPr bwMode="auto">
                <a:xfrm>
                  <a:off x="196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99" name="Oval 14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800" name="Line 14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801" name="Line 14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59" name="Group 150"/>
                <p:cNvGrpSpPr>
                  <a:grpSpLocks/>
                </p:cNvGrpSpPr>
                <p:nvPr/>
              </p:nvGrpSpPr>
              <p:grpSpPr bwMode="auto">
                <a:xfrm>
                  <a:off x="225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96" name="Oval 151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97" name="Line 152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98" name="Line 153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0" name="Group 154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93" name="Oval 15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94" name="Line 15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95" name="Line 15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1" name="Group 158"/>
                <p:cNvGrpSpPr>
                  <a:grpSpLocks/>
                </p:cNvGrpSpPr>
                <p:nvPr/>
              </p:nvGrpSpPr>
              <p:grpSpPr bwMode="auto">
                <a:xfrm>
                  <a:off x="340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90" name="Oval 15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91" name="Line 160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92" name="Line 161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2" name="Group 162"/>
                <p:cNvGrpSpPr>
                  <a:grpSpLocks/>
                </p:cNvGrpSpPr>
                <p:nvPr/>
              </p:nvGrpSpPr>
              <p:grpSpPr bwMode="auto">
                <a:xfrm>
                  <a:off x="326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87" name="Oval 16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88" name="Line 164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89" name="Line 165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3" name="Group 166"/>
                <p:cNvGrpSpPr>
                  <a:grpSpLocks/>
                </p:cNvGrpSpPr>
                <p:nvPr/>
              </p:nvGrpSpPr>
              <p:grpSpPr bwMode="auto">
                <a:xfrm>
                  <a:off x="312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84" name="Oval 16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85" name="Line 16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86" name="Line 16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4" name="Group 170"/>
                <p:cNvGrpSpPr>
                  <a:grpSpLocks/>
                </p:cNvGrpSpPr>
                <p:nvPr/>
              </p:nvGrpSpPr>
              <p:grpSpPr bwMode="auto">
                <a:xfrm>
                  <a:off x="240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81" name="Oval 171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82" name="Line 172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83" name="Line 173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5" name="Group 174"/>
                <p:cNvGrpSpPr>
                  <a:grpSpLocks/>
                </p:cNvGrpSpPr>
                <p:nvPr/>
              </p:nvGrpSpPr>
              <p:grpSpPr bwMode="auto">
                <a:xfrm>
                  <a:off x="254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78" name="Oval 17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79" name="Line 17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80" name="Line 17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6" name="Group 178"/>
                <p:cNvGrpSpPr>
                  <a:grpSpLocks/>
                </p:cNvGrpSpPr>
                <p:nvPr/>
              </p:nvGrpSpPr>
              <p:grpSpPr bwMode="auto">
                <a:xfrm>
                  <a:off x="268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75" name="Oval 17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76" name="Line 180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77" name="Line 181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7" name="Group 182"/>
                <p:cNvGrpSpPr>
                  <a:grpSpLocks/>
                </p:cNvGrpSpPr>
                <p:nvPr/>
              </p:nvGrpSpPr>
              <p:grpSpPr bwMode="auto">
                <a:xfrm>
                  <a:off x="283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72" name="Oval 18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73" name="Line 184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74" name="Line 185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68" name="Group 186"/>
                <p:cNvGrpSpPr>
                  <a:grpSpLocks/>
                </p:cNvGrpSpPr>
                <p:nvPr/>
              </p:nvGrpSpPr>
              <p:grpSpPr bwMode="auto">
                <a:xfrm>
                  <a:off x="297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69" name="Oval 18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70" name="Line 18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71" name="Line 18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</p:grpSp>
          <p:grpSp>
            <p:nvGrpSpPr>
              <p:cNvPr id="21623" name="Group 190"/>
              <p:cNvGrpSpPr>
                <a:grpSpLocks/>
              </p:cNvGrpSpPr>
              <p:nvPr/>
            </p:nvGrpSpPr>
            <p:grpSpPr bwMode="auto">
              <a:xfrm>
                <a:off x="3552" y="1968"/>
                <a:ext cx="1584" cy="240"/>
                <a:chOff x="1968" y="1968"/>
                <a:chExt cx="1584" cy="240"/>
              </a:xfrm>
            </p:grpSpPr>
            <p:grpSp>
              <p:nvGrpSpPr>
                <p:cNvPr id="21714" name="Group 191"/>
                <p:cNvGrpSpPr>
                  <a:grpSpLocks/>
                </p:cNvGrpSpPr>
                <p:nvPr/>
              </p:nvGrpSpPr>
              <p:grpSpPr bwMode="auto">
                <a:xfrm>
                  <a:off x="196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55" name="Oval 19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56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57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15" name="Group 195"/>
                <p:cNvGrpSpPr>
                  <a:grpSpLocks/>
                </p:cNvGrpSpPr>
                <p:nvPr/>
              </p:nvGrpSpPr>
              <p:grpSpPr bwMode="auto">
                <a:xfrm>
                  <a:off x="225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52" name="Oval 19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53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54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16" name="Group 199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49" name="Oval 200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50" name="Line 20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51" name="Line 20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17" name="Group 203"/>
                <p:cNvGrpSpPr>
                  <a:grpSpLocks/>
                </p:cNvGrpSpPr>
                <p:nvPr/>
              </p:nvGrpSpPr>
              <p:grpSpPr bwMode="auto">
                <a:xfrm>
                  <a:off x="340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46" name="Oval 204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47" name="Line 20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48" name="Line 20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18" name="Group 207"/>
                <p:cNvGrpSpPr>
                  <a:grpSpLocks/>
                </p:cNvGrpSpPr>
                <p:nvPr/>
              </p:nvGrpSpPr>
              <p:grpSpPr bwMode="auto">
                <a:xfrm>
                  <a:off x="326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43" name="Oval 20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44" name="Line 20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45" name="Line 21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19" name="Group 211"/>
                <p:cNvGrpSpPr>
                  <a:grpSpLocks/>
                </p:cNvGrpSpPr>
                <p:nvPr/>
              </p:nvGrpSpPr>
              <p:grpSpPr bwMode="auto">
                <a:xfrm>
                  <a:off x="312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40" name="Oval 21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41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42" name="Line 21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20" name="Group 215"/>
                <p:cNvGrpSpPr>
                  <a:grpSpLocks/>
                </p:cNvGrpSpPr>
                <p:nvPr/>
              </p:nvGrpSpPr>
              <p:grpSpPr bwMode="auto">
                <a:xfrm>
                  <a:off x="240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37" name="Oval 21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38" name="Line 217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39" name="Line 21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21" name="Group 219"/>
                <p:cNvGrpSpPr>
                  <a:grpSpLocks/>
                </p:cNvGrpSpPr>
                <p:nvPr/>
              </p:nvGrpSpPr>
              <p:grpSpPr bwMode="auto">
                <a:xfrm>
                  <a:off x="254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34" name="Oval 220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35" name="Line 22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36" name="Line 22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22" name="Group 223"/>
                <p:cNvGrpSpPr>
                  <a:grpSpLocks/>
                </p:cNvGrpSpPr>
                <p:nvPr/>
              </p:nvGrpSpPr>
              <p:grpSpPr bwMode="auto">
                <a:xfrm>
                  <a:off x="268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31" name="Oval 224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32" name="Line 22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33" name="Line 22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23" name="Group 227"/>
                <p:cNvGrpSpPr>
                  <a:grpSpLocks/>
                </p:cNvGrpSpPr>
                <p:nvPr/>
              </p:nvGrpSpPr>
              <p:grpSpPr bwMode="auto">
                <a:xfrm>
                  <a:off x="283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28" name="Oval 22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29" name="Line 22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30" name="Line 23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724" name="Group 231"/>
                <p:cNvGrpSpPr>
                  <a:grpSpLocks/>
                </p:cNvGrpSpPr>
                <p:nvPr/>
              </p:nvGrpSpPr>
              <p:grpSpPr bwMode="auto">
                <a:xfrm>
                  <a:off x="297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25" name="Oval 23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26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27" name="Line 23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</p:grpSp>
          <p:grpSp>
            <p:nvGrpSpPr>
              <p:cNvPr id="21624" name="Group 235"/>
              <p:cNvGrpSpPr>
                <a:grpSpLocks/>
              </p:cNvGrpSpPr>
              <p:nvPr/>
            </p:nvGrpSpPr>
            <p:grpSpPr bwMode="auto">
              <a:xfrm rot="10800000">
                <a:off x="3552" y="2256"/>
                <a:ext cx="1584" cy="240"/>
                <a:chOff x="1968" y="1968"/>
                <a:chExt cx="1584" cy="240"/>
              </a:xfrm>
            </p:grpSpPr>
            <p:grpSp>
              <p:nvGrpSpPr>
                <p:cNvPr id="21670" name="Group 236"/>
                <p:cNvGrpSpPr>
                  <a:grpSpLocks/>
                </p:cNvGrpSpPr>
                <p:nvPr/>
              </p:nvGrpSpPr>
              <p:grpSpPr bwMode="auto">
                <a:xfrm>
                  <a:off x="196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11" name="Oval 23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1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13" name="Line 23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1" name="Group 240"/>
                <p:cNvGrpSpPr>
                  <a:grpSpLocks/>
                </p:cNvGrpSpPr>
                <p:nvPr/>
              </p:nvGrpSpPr>
              <p:grpSpPr bwMode="auto">
                <a:xfrm>
                  <a:off x="225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08" name="Oval 241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09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10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2" name="Group 244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05" name="Oval 24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06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07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3" name="Group 248"/>
                <p:cNvGrpSpPr>
                  <a:grpSpLocks/>
                </p:cNvGrpSpPr>
                <p:nvPr/>
              </p:nvGrpSpPr>
              <p:grpSpPr bwMode="auto">
                <a:xfrm>
                  <a:off x="340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702" name="Oval 24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03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04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4" name="Group 252"/>
                <p:cNvGrpSpPr>
                  <a:grpSpLocks/>
                </p:cNvGrpSpPr>
                <p:nvPr/>
              </p:nvGrpSpPr>
              <p:grpSpPr bwMode="auto">
                <a:xfrm>
                  <a:off x="326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99" name="Oval 25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700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701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5" name="Group 256"/>
                <p:cNvGrpSpPr>
                  <a:grpSpLocks/>
                </p:cNvGrpSpPr>
                <p:nvPr/>
              </p:nvGrpSpPr>
              <p:grpSpPr bwMode="auto">
                <a:xfrm>
                  <a:off x="312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96" name="Oval 25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97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98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6" name="Group 260"/>
                <p:cNvGrpSpPr>
                  <a:grpSpLocks/>
                </p:cNvGrpSpPr>
                <p:nvPr/>
              </p:nvGrpSpPr>
              <p:grpSpPr bwMode="auto">
                <a:xfrm>
                  <a:off x="240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93" name="Oval 261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94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95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7" name="Group 264"/>
                <p:cNvGrpSpPr>
                  <a:grpSpLocks/>
                </p:cNvGrpSpPr>
                <p:nvPr/>
              </p:nvGrpSpPr>
              <p:grpSpPr bwMode="auto">
                <a:xfrm>
                  <a:off x="254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90" name="Oval 26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91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92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8" name="Group 268"/>
                <p:cNvGrpSpPr>
                  <a:grpSpLocks/>
                </p:cNvGrpSpPr>
                <p:nvPr/>
              </p:nvGrpSpPr>
              <p:grpSpPr bwMode="auto">
                <a:xfrm>
                  <a:off x="268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87" name="Oval 26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88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89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79" name="Group 272"/>
                <p:cNvGrpSpPr>
                  <a:grpSpLocks/>
                </p:cNvGrpSpPr>
                <p:nvPr/>
              </p:nvGrpSpPr>
              <p:grpSpPr bwMode="auto">
                <a:xfrm>
                  <a:off x="283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84" name="Oval 27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85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86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80" name="Group 276"/>
                <p:cNvGrpSpPr>
                  <a:grpSpLocks/>
                </p:cNvGrpSpPr>
                <p:nvPr/>
              </p:nvGrpSpPr>
              <p:grpSpPr bwMode="auto">
                <a:xfrm>
                  <a:off x="297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81" name="Oval 27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8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8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</p:grpSp>
          <p:grpSp>
            <p:nvGrpSpPr>
              <p:cNvPr id="21625" name="Group 280"/>
              <p:cNvGrpSpPr>
                <a:grpSpLocks/>
              </p:cNvGrpSpPr>
              <p:nvPr/>
            </p:nvGrpSpPr>
            <p:grpSpPr bwMode="auto">
              <a:xfrm rot="10800000">
                <a:off x="1968" y="2256"/>
                <a:ext cx="1584" cy="240"/>
                <a:chOff x="1968" y="1968"/>
                <a:chExt cx="1584" cy="240"/>
              </a:xfrm>
            </p:grpSpPr>
            <p:grpSp>
              <p:nvGrpSpPr>
                <p:cNvPr id="21626" name="Group 281"/>
                <p:cNvGrpSpPr>
                  <a:grpSpLocks/>
                </p:cNvGrpSpPr>
                <p:nvPr/>
              </p:nvGrpSpPr>
              <p:grpSpPr bwMode="auto">
                <a:xfrm>
                  <a:off x="196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67" name="Oval 28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68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69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27" name="Group 285"/>
                <p:cNvGrpSpPr>
                  <a:grpSpLocks/>
                </p:cNvGrpSpPr>
                <p:nvPr/>
              </p:nvGrpSpPr>
              <p:grpSpPr bwMode="auto">
                <a:xfrm>
                  <a:off x="225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64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65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66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28" name="Group 289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61" name="Oval 290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62" name="Line 29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63" name="Line 29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29" name="Group 293"/>
                <p:cNvGrpSpPr>
                  <a:grpSpLocks/>
                </p:cNvGrpSpPr>
                <p:nvPr/>
              </p:nvGrpSpPr>
              <p:grpSpPr bwMode="auto">
                <a:xfrm>
                  <a:off x="340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5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59" name="Line 29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60" name="Line 29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0" name="Group 297"/>
                <p:cNvGrpSpPr>
                  <a:grpSpLocks/>
                </p:cNvGrpSpPr>
                <p:nvPr/>
              </p:nvGrpSpPr>
              <p:grpSpPr bwMode="auto">
                <a:xfrm>
                  <a:off x="326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55" name="Oval 29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56" name="Line 29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57" name="Line 30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1" name="Group 301"/>
                <p:cNvGrpSpPr>
                  <a:grpSpLocks/>
                </p:cNvGrpSpPr>
                <p:nvPr/>
              </p:nvGrpSpPr>
              <p:grpSpPr bwMode="auto">
                <a:xfrm>
                  <a:off x="312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52" name="Oval 30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53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54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2" name="Group 305"/>
                <p:cNvGrpSpPr>
                  <a:grpSpLocks/>
                </p:cNvGrpSpPr>
                <p:nvPr/>
              </p:nvGrpSpPr>
              <p:grpSpPr bwMode="auto">
                <a:xfrm>
                  <a:off x="2400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49" name="Oval 30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50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51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3" name="Group 309"/>
                <p:cNvGrpSpPr>
                  <a:grpSpLocks/>
                </p:cNvGrpSpPr>
                <p:nvPr/>
              </p:nvGrpSpPr>
              <p:grpSpPr bwMode="auto">
                <a:xfrm>
                  <a:off x="2544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46" name="Oval 310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47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48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4" name="Group 313"/>
                <p:cNvGrpSpPr>
                  <a:grpSpLocks/>
                </p:cNvGrpSpPr>
                <p:nvPr/>
              </p:nvGrpSpPr>
              <p:grpSpPr bwMode="auto">
                <a:xfrm>
                  <a:off x="2688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43" name="Oval 314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44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45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5" name="Group 317"/>
                <p:cNvGrpSpPr>
                  <a:grpSpLocks/>
                </p:cNvGrpSpPr>
                <p:nvPr/>
              </p:nvGrpSpPr>
              <p:grpSpPr bwMode="auto">
                <a:xfrm>
                  <a:off x="2832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40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41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42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  <p:grpSp>
              <p:nvGrpSpPr>
                <p:cNvPr id="21636" name="Group 321"/>
                <p:cNvGrpSpPr>
                  <a:grpSpLocks/>
                </p:cNvGrpSpPr>
                <p:nvPr/>
              </p:nvGrpSpPr>
              <p:grpSpPr bwMode="auto">
                <a:xfrm>
                  <a:off x="2976" y="1968"/>
                  <a:ext cx="144" cy="240"/>
                  <a:chOff x="2016" y="2064"/>
                  <a:chExt cx="144" cy="240"/>
                </a:xfrm>
              </p:grpSpPr>
              <p:sp>
                <p:nvSpPr>
                  <p:cNvPr id="21637" name="Oval 322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064"/>
                    <a:ext cx="144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t-PT"/>
                  </a:p>
                </p:txBody>
              </p:sp>
              <p:sp>
                <p:nvSpPr>
                  <p:cNvPr id="21638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  <p:sp>
                <p:nvSpPr>
                  <p:cNvPr id="21639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16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FF99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t-PT"/>
                  </a:p>
                </p:txBody>
              </p:sp>
            </p:grpSp>
          </p:grpSp>
        </p:grpSp>
      </p:grpSp>
      <p:grpSp>
        <p:nvGrpSpPr>
          <p:cNvPr id="21508" name="Group 325"/>
          <p:cNvGrpSpPr>
            <a:grpSpLocks/>
          </p:cNvGrpSpPr>
          <p:nvPr/>
        </p:nvGrpSpPr>
        <p:grpSpPr bwMode="auto">
          <a:xfrm>
            <a:off x="3124200" y="2471738"/>
            <a:ext cx="685800" cy="2039937"/>
            <a:chOff x="1104" y="912"/>
            <a:chExt cx="480" cy="2561"/>
          </a:xfrm>
        </p:grpSpPr>
        <p:grpSp>
          <p:nvGrpSpPr>
            <p:cNvPr id="21591" name="Group 326"/>
            <p:cNvGrpSpPr>
              <a:grpSpLocks/>
            </p:cNvGrpSpPr>
            <p:nvPr/>
          </p:nvGrpSpPr>
          <p:grpSpPr bwMode="auto">
            <a:xfrm>
              <a:off x="1104" y="912"/>
              <a:ext cx="480" cy="2448"/>
              <a:chOff x="2208" y="336"/>
              <a:chExt cx="816" cy="2400"/>
            </a:xfrm>
          </p:grpSpPr>
          <p:grpSp>
            <p:nvGrpSpPr>
              <p:cNvPr id="21593" name="Group 327"/>
              <p:cNvGrpSpPr>
                <a:grpSpLocks/>
              </p:cNvGrpSpPr>
              <p:nvPr/>
            </p:nvGrpSpPr>
            <p:grpSpPr bwMode="auto">
              <a:xfrm>
                <a:off x="2208" y="336"/>
                <a:ext cx="816" cy="2400"/>
                <a:chOff x="2208" y="336"/>
                <a:chExt cx="816" cy="2400"/>
              </a:xfrm>
            </p:grpSpPr>
            <p:sp>
              <p:nvSpPr>
                <p:cNvPr id="21595" name="Rectangle 328"/>
                <p:cNvSpPr>
                  <a:spLocks noChangeArrowheads="1"/>
                </p:cNvSpPr>
                <p:nvPr/>
              </p:nvSpPr>
              <p:spPr bwMode="auto">
                <a:xfrm>
                  <a:off x="2496" y="864"/>
                  <a:ext cx="240" cy="1008"/>
                </a:xfrm>
                <a:prstGeom prst="rect">
                  <a:avLst/>
                </a:prstGeom>
                <a:gradFill rotWithShape="1">
                  <a:gsLst>
                    <a:gs pos="0">
                      <a:srgbClr val="005E76"/>
                    </a:gs>
                    <a:gs pos="50000">
                      <a:srgbClr val="00CCFF"/>
                    </a:gs>
                    <a:gs pos="100000">
                      <a:srgbClr val="005E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97289" name="AutoShape 329"/>
                <p:cNvSpPr>
                  <a:spLocks noChangeArrowheads="1"/>
                </p:cNvSpPr>
                <p:nvPr/>
              </p:nvSpPr>
              <p:spPr bwMode="auto">
                <a:xfrm rot="10800000">
                  <a:off x="2401" y="336"/>
                  <a:ext cx="431" cy="576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46275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pt-PT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1597" name="AutoShape 330"/>
                <p:cNvSpPr>
                  <a:spLocks noChangeArrowheads="1"/>
                </p:cNvSpPr>
                <p:nvPr/>
              </p:nvSpPr>
              <p:spPr bwMode="auto">
                <a:xfrm rot="10800000">
                  <a:off x="2208" y="1872"/>
                  <a:ext cx="816" cy="86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6002F"/>
                    </a:gs>
                    <a:gs pos="50000">
                      <a:srgbClr val="FF0066"/>
                    </a:gs>
                    <a:gs pos="100000">
                      <a:srgbClr val="76002F"/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</p:grpSp>
          <p:sp>
            <p:nvSpPr>
              <p:cNvPr id="21594" name="Oval 331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240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</p:grpSp>
        <p:sp>
          <p:nvSpPr>
            <p:cNvPr id="21592" name="Text Box 332"/>
            <p:cNvSpPr txBox="1">
              <a:spLocks noChangeArrowheads="1"/>
            </p:cNvSpPr>
            <p:nvPr/>
          </p:nvSpPr>
          <p:spPr bwMode="auto">
            <a:xfrm>
              <a:off x="1152" y="2975"/>
              <a:ext cx="432" cy="4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TK</a:t>
              </a:r>
            </a:p>
          </p:txBody>
        </p:sp>
      </p:grpSp>
      <p:grpSp>
        <p:nvGrpSpPr>
          <p:cNvPr id="21509" name="Group 333"/>
          <p:cNvGrpSpPr>
            <a:grpSpLocks/>
          </p:cNvGrpSpPr>
          <p:nvPr/>
        </p:nvGrpSpPr>
        <p:grpSpPr bwMode="auto">
          <a:xfrm>
            <a:off x="5029200" y="2438400"/>
            <a:ext cx="685800" cy="2039938"/>
            <a:chOff x="1104" y="912"/>
            <a:chExt cx="480" cy="2561"/>
          </a:xfrm>
        </p:grpSpPr>
        <p:grpSp>
          <p:nvGrpSpPr>
            <p:cNvPr id="21584" name="Group 334"/>
            <p:cNvGrpSpPr>
              <a:grpSpLocks/>
            </p:cNvGrpSpPr>
            <p:nvPr/>
          </p:nvGrpSpPr>
          <p:grpSpPr bwMode="auto">
            <a:xfrm>
              <a:off x="1104" y="912"/>
              <a:ext cx="480" cy="2448"/>
              <a:chOff x="2208" y="336"/>
              <a:chExt cx="816" cy="2400"/>
            </a:xfrm>
          </p:grpSpPr>
          <p:grpSp>
            <p:nvGrpSpPr>
              <p:cNvPr id="21586" name="Group 335"/>
              <p:cNvGrpSpPr>
                <a:grpSpLocks/>
              </p:cNvGrpSpPr>
              <p:nvPr/>
            </p:nvGrpSpPr>
            <p:grpSpPr bwMode="auto">
              <a:xfrm>
                <a:off x="2208" y="336"/>
                <a:ext cx="816" cy="2400"/>
                <a:chOff x="2208" y="336"/>
                <a:chExt cx="816" cy="2400"/>
              </a:xfrm>
            </p:grpSpPr>
            <p:sp>
              <p:nvSpPr>
                <p:cNvPr id="21588" name="Rectangle 336"/>
                <p:cNvSpPr>
                  <a:spLocks noChangeArrowheads="1"/>
                </p:cNvSpPr>
                <p:nvPr/>
              </p:nvSpPr>
              <p:spPr bwMode="auto">
                <a:xfrm>
                  <a:off x="2496" y="864"/>
                  <a:ext cx="240" cy="1008"/>
                </a:xfrm>
                <a:prstGeom prst="rect">
                  <a:avLst/>
                </a:prstGeom>
                <a:gradFill rotWithShape="1">
                  <a:gsLst>
                    <a:gs pos="0">
                      <a:srgbClr val="005E76"/>
                    </a:gs>
                    <a:gs pos="50000">
                      <a:srgbClr val="00CCFF"/>
                    </a:gs>
                    <a:gs pos="100000">
                      <a:srgbClr val="005E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97297" name="AutoShape 337"/>
                <p:cNvSpPr>
                  <a:spLocks noChangeArrowheads="1"/>
                </p:cNvSpPr>
                <p:nvPr/>
              </p:nvSpPr>
              <p:spPr bwMode="auto">
                <a:xfrm rot="10800000">
                  <a:off x="2401" y="336"/>
                  <a:ext cx="431" cy="576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46275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pt-PT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1590" name="AutoShape 338"/>
                <p:cNvSpPr>
                  <a:spLocks noChangeArrowheads="1"/>
                </p:cNvSpPr>
                <p:nvPr/>
              </p:nvSpPr>
              <p:spPr bwMode="auto">
                <a:xfrm rot="10800000">
                  <a:off x="2208" y="1872"/>
                  <a:ext cx="816" cy="86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6002F"/>
                    </a:gs>
                    <a:gs pos="50000">
                      <a:srgbClr val="FF0066"/>
                    </a:gs>
                    <a:gs pos="100000">
                      <a:srgbClr val="76002F"/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</p:grpSp>
          <p:sp>
            <p:nvSpPr>
              <p:cNvPr id="21587" name="Oval 339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240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</p:grpSp>
        <p:sp>
          <p:nvSpPr>
            <p:cNvPr id="21585" name="Text Box 340"/>
            <p:cNvSpPr txBox="1">
              <a:spLocks noChangeArrowheads="1"/>
            </p:cNvSpPr>
            <p:nvPr/>
          </p:nvSpPr>
          <p:spPr bwMode="auto">
            <a:xfrm>
              <a:off x="1152" y="2975"/>
              <a:ext cx="432" cy="4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TK</a:t>
              </a:r>
            </a:p>
          </p:txBody>
        </p:sp>
      </p:grpSp>
      <p:grpSp>
        <p:nvGrpSpPr>
          <p:cNvPr id="21510" name="Group 341"/>
          <p:cNvGrpSpPr>
            <a:grpSpLocks/>
          </p:cNvGrpSpPr>
          <p:nvPr/>
        </p:nvGrpSpPr>
        <p:grpSpPr bwMode="auto">
          <a:xfrm>
            <a:off x="6858000" y="2455863"/>
            <a:ext cx="685800" cy="2039937"/>
            <a:chOff x="1104" y="912"/>
            <a:chExt cx="480" cy="2561"/>
          </a:xfrm>
        </p:grpSpPr>
        <p:grpSp>
          <p:nvGrpSpPr>
            <p:cNvPr id="21577" name="Group 342"/>
            <p:cNvGrpSpPr>
              <a:grpSpLocks/>
            </p:cNvGrpSpPr>
            <p:nvPr/>
          </p:nvGrpSpPr>
          <p:grpSpPr bwMode="auto">
            <a:xfrm>
              <a:off x="1104" y="912"/>
              <a:ext cx="480" cy="2448"/>
              <a:chOff x="2208" y="336"/>
              <a:chExt cx="816" cy="2400"/>
            </a:xfrm>
          </p:grpSpPr>
          <p:grpSp>
            <p:nvGrpSpPr>
              <p:cNvPr id="21579" name="Group 343"/>
              <p:cNvGrpSpPr>
                <a:grpSpLocks/>
              </p:cNvGrpSpPr>
              <p:nvPr/>
            </p:nvGrpSpPr>
            <p:grpSpPr bwMode="auto">
              <a:xfrm>
                <a:off x="2208" y="336"/>
                <a:ext cx="816" cy="2400"/>
                <a:chOff x="2208" y="336"/>
                <a:chExt cx="816" cy="2400"/>
              </a:xfrm>
            </p:grpSpPr>
            <p:sp>
              <p:nvSpPr>
                <p:cNvPr id="21581" name="Rectangle 344"/>
                <p:cNvSpPr>
                  <a:spLocks noChangeArrowheads="1"/>
                </p:cNvSpPr>
                <p:nvPr/>
              </p:nvSpPr>
              <p:spPr bwMode="auto">
                <a:xfrm>
                  <a:off x="2496" y="864"/>
                  <a:ext cx="240" cy="1008"/>
                </a:xfrm>
                <a:prstGeom prst="rect">
                  <a:avLst/>
                </a:prstGeom>
                <a:gradFill rotWithShape="1">
                  <a:gsLst>
                    <a:gs pos="0">
                      <a:srgbClr val="005E76"/>
                    </a:gs>
                    <a:gs pos="50000">
                      <a:srgbClr val="00CCFF"/>
                    </a:gs>
                    <a:gs pos="100000">
                      <a:srgbClr val="005E76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  <p:sp>
              <p:nvSpPr>
                <p:cNvPr id="297305" name="AutoShape 345"/>
                <p:cNvSpPr>
                  <a:spLocks noChangeArrowheads="1"/>
                </p:cNvSpPr>
                <p:nvPr/>
              </p:nvSpPr>
              <p:spPr bwMode="auto">
                <a:xfrm rot="10800000">
                  <a:off x="2401" y="336"/>
                  <a:ext cx="431" cy="576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46275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pt-PT"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21583" name="AutoShape 346"/>
                <p:cNvSpPr>
                  <a:spLocks noChangeArrowheads="1"/>
                </p:cNvSpPr>
                <p:nvPr/>
              </p:nvSpPr>
              <p:spPr bwMode="auto">
                <a:xfrm rot="10800000">
                  <a:off x="2208" y="1872"/>
                  <a:ext cx="816" cy="86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6002F"/>
                    </a:gs>
                    <a:gs pos="50000">
                      <a:srgbClr val="FF0066"/>
                    </a:gs>
                    <a:gs pos="100000">
                      <a:srgbClr val="76002F"/>
                    </a:gs>
                  </a:gsLst>
                  <a:lin ang="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pt-PT"/>
                </a:p>
              </p:txBody>
            </p:sp>
          </p:grpSp>
          <p:sp>
            <p:nvSpPr>
              <p:cNvPr id="21580" name="Oval 347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240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</p:grpSp>
        <p:sp>
          <p:nvSpPr>
            <p:cNvPr id="21578" name="Text Box 348"/>
            <p:cNvSpPr txBox="1">
              <a:spLocks noChangeArrowheads="1"/>
            </p:cNvSpPr>
            <p:nvPr/>
          </p:nvSpPr>
          <p:spPr bwMode="auto">
            <a:xfrm>
              <a:off x="1152" y="2975"/>
              <a:ext cx="432" cy="4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TK</a:t>
              </a:r>
            </a:p>
          </p:txBody>
        </p:sp>
      </p:grpSp>
      <p:sp>
        <p:nvSpPr>
          <p:cNvPr id="21511" name="Rectangle 349"/>
          <p:cNvSpPr>
            <a:spLocks noChangeArrowheads="1"/>
          </p:cNvSpPr>
          <p:nvPr/>
        </p:nvSpPr>
        <p:spPr bwMode="auto">
          <a:xfrm>
            <a:off x="533400" y="228600"/>
            <a:ext cx="80772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rgbClr val="FFC000"/>
                </a:solidFill>
              </a:rPr>
              <a:t>Strategies to inhibit EGFR signaling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297310" name="Picture 350" descr="antibody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362200"/>
            <a:ext cx="41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407" name="Group 351"/>
          <p:cNvGrpSpPr>
            <a:grpSpLocks/>
          </p:cNvGrpSpPr>
          <p:nvPr/>
        </p:nvGrpSpPr>
        <p:grpSpPr bwMode="auto">
          <a:xfrm>
            <a:off x="2895600" y="1905000"/>
            <a:ext cx="457200" cy="458788"/>
            <a:chOff x="1392" y="815"/>
            <a:chExt cx="304" cy="385"/>
          </a:xfrm>
        </p:grpSpPr>
        <p:sp>
          <p:nvSpPr>
            <p:cNvPr id="21571" name="Line 352"/>
            <p:cNvSpPr>
              <a:spLocks noChangeShapeType="1"/>
            </p:cNvSpPr>
            <p:nvPr/>
          </p:nvSpPr>
          <p:spPr bwMode="auto">
            <a:xfrm>
              <a:off x="1536" y="816"/>
              <a:ext cx="0" cy="240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1572" name="Line 353"/>
            <p:cNvSpPr>
              <a:spLocks noChangeShapeType="1"/>
            </p:cNvSpPr>
            <p:nvPr/>
          </p:nvSpPr>
          <p:spPr bwMode="auto">
            <a:xfrm flipH="1">
              <a:off x="1392" y="1056"/>
              <a:ext cx="144" cy="144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1573" name="Line 354"/>
            <p:cNvSpPr>
              <a:spLocks noChangeShapeType="1"/>
            </p:cNvSpPr>
            <p:nvPr/>
          </p:nvSpPr>
          <p:spPr bwMode="auto">
            <a:xfrm flipH="1">
              <a:off x="1392" y="1056"/>
              <a:ext cx="96" cy="96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1574" name="Line 355"/>
            <p:cNvSpPr>
              <a:spLocks noChangeShapeType="1"/>
            </p:cNvSpPr>
            <p:nvPr/>
          </p:nvSpPr>
          <p:spPr bwMode="auto">
            <a:xfrm flipH="1">
              <a:off x="1584" y="815"/>
              <a:ext cx="0" cy="240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1575" name="Line 356"/>
            <p:cNvSpPr>
              <a:spLocks noChangeShapeType="1"/>
            </p:cNvSpPr>
            <p:nvPr/>
          </p:nvSpPr>
          <p:spPr bwMode="auto">
            <a:xfrm>
              <a:off x="1584" y="1056"/>
              <a:ext cx="96" cy="144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21576" name="Line 357"/>
            <p:cNvSpPr>
              <a:spLocks noChangeShapeType="1"/>
            </p:cNvSpPr>
            <p:nvPr/>
          </p:nvSpPr>
          <p:spPr bwMode="auto">
            <a:xfrm>
              <a:off x="1632" y="1056"/>
              <a:ext cx="64" cy="96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</p:grpSp>
      <p:grpSp>
        <p:nvGrpSpPr>
          <p:cNvPr id="13440" name="Group 358"/>
          <p:cNvGrpSpPr>
            <a:grpSpLocks/>
          </p:cNvGrpSpPr>
          <p:nvPr/>
        </p:nvGrpSpPr>
        <p:grpSpPr bwMode="auto">
          <a:xfrm>
            <a:off x="990600" y="3810000"/>
            <a:ext cx="304800" cy="304800"/>
            <a:chOff x="1920" y="3552"/>
            <a:chExt cx="288" cy="336"/>
          </a:xfrm>
        </p:grpSpPr>
        <p:sp>
          <p:nvSpPr>
            <p:cNvPr id="21569" name="Oval 359"/>
            <p:cNvSpPr>
              <a:spLocks noChangeArrowheads="1"/>
            </p:cNvSpPr>
            <p:nvPr/>
          </p:nvSpPr>
          <p:spPr bwMode="auto">
            <a:xfrm>
              <a:off x="1968" y="3552"/>
              <a:ext cx="240" cy="288"/>
            </a:xfrm>
            <a:prstGeom prst="ellipse">
              <a:avLst/>
            </a:prstGeom>
            <a:solidFill>
              <a:srgbClr val="00FF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70" name="Rectangle 360"/>
            <p:cNvSpPr>
              <a:spLocks noChangeArrowheads="1"/>
            </p:cNvSpPr>
            <p:nvPr/>
          </p:nvSpPr>
          <p:spPr bwMode="auto">
            <a:xfrm>
              <a:off x="1920" y="3552"/>
              <a:ext cx="96" cy="336"/>
            </a:xfrm>
            <a:prstGeom prst="rect">
              <a:avLst/>
            </a:prstGeom>
            <a:solidFill>
              <a:srgbClr val="00F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21515" name="Oval 361"/>
          <p:cNvSpPr>
            <a:spLocks noChangeArrowheads="1"/>
          </p:cNvSpPr>
          <p:nvPr/>
        </p:nvSpPr>
        <p:spPr bwMode="auto">
          <a:xfrm>
            <a:off x="2895600" y="5867400"/>
            <a:ext cx="3886200" cy="990600"/>
          </a:xfrm>
          <a:prstGeom prst="ellipse">
            <a:avLst/>
          </a:prstGeom>
          <a:solidFill>
            <a:srgbClr val="FFFFCC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1516" name="Oval 362"/>
          <p:cNvSpPr>
            <a:spLocks noChangeArrowheads="1"/>
          </p:cNvSpPr>
          <p:nvPr/>
        </p:nvSpPr>
        <p:spPr bwMode="auto">
          <a:xfrm>
            <a:off x="4953000" y="1981200"/>
            <a:ext cx="2286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pic>
        <p:nvPicPr>
          <p:cNvPr id="21517" name="Picture 363" descr="dnaan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33900" y="5295900"/>
            <a:ext cx="4191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441" name="Group 364"/>
          <p:cNvGrpSpPr>
            <a:grpSpLocks/>
          </p:cNvGrpSpPr>
          <p:nvPr/>
        </p:nvGrpSpPr>
        <p:grpSpPr bwMode="auto">
          <a:xfrm>
            <a:off x="7296150" y="1676400"/>
            <a:ext cx="628650" cy="982663"/>
            <a:chOff x="4512" y="1061"/>
            <a:chExt cx="396" cy="619"/>
          </a:xfrm>
        </p:grpSpPr>
        <p:grpSp>
          <p:nvGrpSpPr>
            <p:cNvPr id="21555" name="Group 365"/>
            <p:cNvGrpSpPr>
              <a:grpSpLocks/>
            </p:cNvGrpSpPr>
            <p:nvPr/>
          </p:nvGrpSpPr>
          <p:grpSpPr bwMode="auto">
            <a:xfrm rot="-7821190">
              <a:off x="4576" y="1095"/>
              <a:ext cx="366" cy="298"/>
              <a:chOff x="1392" y="815"/>
              <a:chExt cx="304" cy="385"/>
            </a:xfrm>
          </p:grpSpPr>
          <p:sp>
            <p:nvSpPr>
              <p:cNvPr id="21563" name="Line 366"/>
              <p:cNvSpPr>
                <a:spLocks noChangeShapeType="1"/>
              </p:cNvSpPr>
              <p:nvPr/>
            </p:nvSpPr>
            <p:spPr bwMode="auto">
              <a:xfrm>
                <a:off x="1536" y="816"/>
                <a:ext cx="0" cy="24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4" name="Line 367"/>
              <p:cNvSpPr>
                <a:spLocks noChangeShapeType="1"/>
              </p:cNvSpPr>
              <p:nvPr/>
            </p:nvSpPr>
            <p:spPr bwMode="auto">
              <a:xfrm flipH="1">
                <a:off x="1392" y="1056"/>
                <a:ext cx="144" cy="14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5" name="Line 368"/>
              <p:cNvSpPr>
                <a:spLocks noChangeShapeType="1"/>
              </p:cNvSpPr>
              <p:nvPr/>
            </p:nvSpPr>
            <p:spPr bwMode="auto">
              <a:xfrm flipH="1">
                <a:off x="1392" y="1056"/>
                <a:ext cx="96" cy="96"/>
              </a:xfrm>
              <a:prstGeom prst="line">
                <a:avLst/>
              </a:prstGeom>
              <a:noFill/>
              <a:ln w="57150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6" name="Line 369"/>
              <p:cNvSpPr>
                <a:spLocks noChangeShapeType="1"/>
              </p:cNvSpPr>
              <p:nvPr/>
            </p:nvSpPr>
            <p:spPr bwMode="auto">
              <a:xfrm flipH="1">
                <a:off x="1584" y="815"/>
                <a:ext cx="0" cy="24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7" name="Line 370"/>
              <p:cNvSpPr>
                <a:spLocks noChangeShapeType="1"/>
              </p:cNvSpPr>
              <p:nvPr/>
            </p:nvSpPr>
            <p:spPr bwMode="auto">
              <a:xfrm>
                <a:off x="1584" y="1056"/>
                <a:ext cx="96" cy="14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8" name="Line 371"/>
              <p:cNvSpPr>
                <a:spLocks noChangeShapeType="1"/>
              </p:cNvSpPr>
              <p:nvPr/>
            </p:nvSpPr>
            <p:spPr bwMode="auto">
              <a:xfrm>
                <a:off x="1632" y="1056"/>
                <a:ext cx="64" cy="96"/>
              </a:xfrm>
              <a:prstGeom prst="line">
                <a:avLst/>
              </a:prstGeom>
              <a:noFill/>
              <a:ln w="57150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grpSp>
          <p:nvGrpSpPr>
            <p:cNvPr id="21556" name="Group 372"/>
            <p:cNvGrpSpPr>
              <a:grpSpLocks/>
            </p:cNvGrpSpPr>
            <p:nvPr/>
          </p:nvGrpSpPr>
          <p:grpSpPr bwMode="auto">
            <a:xfrm>
              <a:off x="4512" y="1344"/>
              <a:ext cx="240" cy="336"/>
              <a:chOff x="1392" y="815"/>
              <a:chExt cx="304" cy="385"/>
            </a:xfrm>
          </p:grpSpPr>
          <p:sp>
            <p:nvSpPr>
              <p:cNvPr id="21557" name="Line 373"/>
              <p:cNvSpPr>
                <a:spLocks noChangeShapeType="1"/>
              </p:cNvSpPr>
              <p:nvPr/>
            </p:nvSpPr>
            <p:spPr bwMode="auto">
              <a:xfrm>
                <a:off x="1536" y="816"/>
                <a:ext cx="0" cy="24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58" name="Line 374"/>
              <p:cNvSpPr>
                <a:spLocks noChangeShapeType="1"/>
              </p:cNvSpPr>
              <p:nvPr/>
            </p:nvSpPr>
            <p:spPr bwMode="auto">
              <a:xfrm flipH="1">
                <a:off x="1392" y="1056"/>
                <a:ext cx="144" cy="14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59" name="Line 375"/>
              <p:cNvSpPr>
                <a:spLocks noChangeShapeType="1"/>
              </p:cNvSpPr>
              <p:nvPr/>
            </p:nvSpPr>
            <p:spPr bwMode="auto">
              <a:xfrm flipH="1">
                <a:off x="1392" y="1056"/>
                <a:ext cx="96" cy="96"/>
              </a:xfrm>
              <a:prstGeom prst="line">
                <a:avLst/>
              </a:prstGeom>
              <a:noFill/>
              <a:ln w="57150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0" name="Line 376"/>
              <p:cNvSpPr>
                <a:spLocks noChangeShapeType="1"/>
              </p:cNvSpPr>
              <p:nvPr/>
            </p:nvSpPr>
            <p:spPr bwMode="auto">
              <a:xfrm flipH="1">
                <a:off x="1584" y="815"/>
                <a:ext cx="0" cy="24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1" name="Line 377"/>
              <p:cNvSpPr>
                <a:spLocks noChangeShapeType="1"/>
              </p:cNvSpPr>
              <p:nvPr/>
            </p:nvSpPr>
            <p:spPr bwMode="auto">
              <a:xfrm>
                <a:off x="1584" y="1056"/>
                <a:ext cx="96" cy="14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21562" name="Line 378"/>
              <p:cNvSpPr>
                <a:spLocks noChangeShapeType="1"/>
              </p:cNvSpPr>
              <p:nvPr/>
            </p:nvSpPr>
            <p:spPr bwMode="auto">
              <a:xfrm>
                <a:off x="1632" y="1056"/>
                <a:ext cx="64" cy="96"/>
              </a:xfrm>
              <a:prstGeom prst="line">
                <a:avLst/>
              </a:prstGeom>
              <a:noFill/>
              <a:ln w="57150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</p:grpSp>
      <p:grpSp>
        <p:nvGrpSpPr>
          <p:cNvPr id="21519" name="Group 379"/>
          <p:cNvGrpSpPr>
            <a:grpSpLocks/>
          </p:cNvGrpSpPr>
          <p:nvPr/>
        </p:nvGrpSpPr>
        <p:grpSpPr bwMode="auto">
          <a:xfrm>
            <a:off x="7696200" y="685800"/>
            <a:ext cx="1176338" cy="1066800"/>
            <a:chOff x="4875" y="528"/>
            <a:chExt cx="741" cy="672"/>
          </a:xfrm>
        </p:grpSpPr>
        <p:sp>
          <p:nvSpPr>
            <p:cNvPr id="21553" name="AutoShape 380"/>
            <p:cNvSpPr>
              <a:spLocks noChangeArrowheads="1"/>
            </p:cNvSpPr>
            <p:nvPr/>
          </p:nvSpPr>
          <p:spPr bwMode="auto">
            <a:xfrm rot="-7531651">
              <a:off x="4869" y="916"/>
              <a:ext cx="228" cy="215"/>
            </a:xfrm>
            <a:prstGeom prst="triangle">
              <a:avLst>
                <a:gd name="adj" fmla="val 50000"/>
              </a:avLst>
            </a:prstGeom>
            <a:solidFill>
              <a:srgbClr val="6600CC"/>
            </a:solidFill>
            <a:ln w="9525" algn="ctr">
              <a:solidFill>
                <a:srgbClr val="FF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54" name="Oval 381" descr="5%"/>
            <p:cNvSpPr>
              <a:spLocks noChangeArrowheads="1"/>
            </p:cNvSpPr>
            <p:nvPr/>
          </p:nvSpPr>
          <p:spPr bwMode="auto">
            <a:xfrm>
              <a:off x="4944" y="528"/>
              <a:ext cx="672" cy="672"/>
            </a:xfrm>
            <a:prstGeom prst="ellipse">
              <a:avLst/>
            </a:prstGeom>
            <a:pattFill prst="pct5">
              <a:fgClr>
                <a:srgbClr val="FF0066"/>
              </a:fgClr>
              <a:bgClr>
                <a:srgbClr val="FFFFFF"/>
              </a:bgClr>
            </a:patt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21520" name="Oval 382"/>
          <p:cNvSpPr>
            <a:spLocks noChangeArrowheads="1"/>
          </p:cNvSpPr>
          <p:nvPr/>
        </p:nvSpPr>
        <p:spPr bwMode="auto">
          <a:xfrm>
            <a:off x="8229600" y="914400"/>
            <a:ext cx="304800" cy="609600"/>
          </a:xfrm>
          <a:prstGeom prst="ellipse">
            <a:avLst/>
          </a:prstGeom>
          <a:solidFill>
            <a:srgbClr val="996633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3478" name="Group 383"/>
          <p:cNvGrpSpPr>
            <a:grpSpLocks/>
          </p:cNvGrpSpPr>
          <p:nvPr/>
        </p:nvGrpSpPr>
        <p:grpSpPr bwMode="auto">
          <a:xfrm>
            <a:off x="1905000" y="4572000"/>
            <a:ext cx="1219200" cy="1371600"/>
            <a:chOff x="1200" y="2880"/>
            <a:chExt cx="768" cy="864"/>
          </a:xfrm>
        </p:grpSpPr>
        <p:sp>
          <p:nvSpPr>
            <p:cNvPr id="21549" name="Line 384"/>
            <p:cNvSpPr>
              <a:spLocks noChangeShapeType="1"/>
            </p:cNvSpPr>
            <p:nvPr/>
          </p:nvSpPr>
          <p:spPr bwMode="auto">
            <a:xfrm>
              <a:off x="1200" y="2880"/>
              <a:ext cx="768" cy="864"/>
            </a:xfrm>
            <a:prstGeom prst="line">
              <a:avLst/>
            </a:prstGeom>
            <a:noFill/>
            <a:ln w="38100">
              <a:solidFill>
                <a:srgbClr val="FFCC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grpSp>
          <p:nvGrpSpPr>
            <p:cNvPr id="21550" name="Group 385"/>
            <p:cNvGrpSpPr>
              <a:grpSpLocks/>
            </p:cNvGrpSpPr>
            <p:nvPr/>
          </p:nvGrpSpPr>
          <p:grpSpPr bwMode="auto">
            <a:xfrm>
              <a:off x="1536" y="3216"/>
              <a:ext cx="288" cy="442"/>
              <a:chOff x="528" y="3360"/>
              <a:chExt cx="336" cy="509"/>
            </a:xfrm>
          </p:grpSpPr>
          <p:sp>
            <p:nvSpPr>
              <p:cNvPr id="21551" name="Oval 386"/>
              <p:cNvSpPr>
                <a:spLocks noChangeArrowheads="1"/>
              </p:cNvSpPr>
              <p:nvPr/>
            </p:nvSpPr>
            <p:spPr bwMode="auto">
              <a:xfrm>
                <a:off x="528" y="3456"/>
                <a:ext cx="336" cy="288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97347" name="Text Box 387"/>
              <p:cNvSpPr txBox="1">
                <a:spLocks noChangeArrowheads="1"/>
              </p:cNvSpPr>
              <p:nvPr/>
            </p:nvSpPr>
            <p:spPr bwMode="auto">
              <a:xfrm>
                <a:off x="576" y="3360"/>
                <a:ext cx="288" cy="5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  <a:buClr>
                    <a:schemeClr val="tx1"/>
                  </a:buClr>
                  <a:buSzPct val="90000"/>
                  <a:buFont typeface="Wingdings" pitchFamily="2" charset="2"/>
                  <a:buNone/>
                  <a:defRPr/>
                </a:pPr>
                <a:r>
                  <a:rPr 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  <a:cs typeface="Arial" charset="0"/>
                  </a:rPr>
                  <a:t>-</a:t>
                </a:r>
              </a:p>
            </p:txBody>
          </p:sp>
        </p:grpSp>
      </p:grpSp>
      <p:grpSp>
        <p:nvGrpSpPr>
          <p:cNvPr id="13480" name="Group 388"/>
          <p:cNvGrpSpPr>
            <a:grpSpLocks/>
          </p:cNvGrpSpPr>
          <p:nvPr/>
        </p:nvGrpSpPr>
        <p:grpSpPr bwMode="auto">
          <a:xfrm>
            <a:off x="3276600" y="4495800"/>
            <a:ext cx="457200" cy="1295400"/>
            <a:chOff x="2064" y="2832"/>
            <a:chExt cx="288" cy="816"/>
          </a:xfrm>
        </p:grpSpPr>
        <p:sp>
          <p:nvSpPr>
            <p:cNvPr id="21545" name="Line 389"/>
            <p:cNvSpPr>
              <a:spLocks noChangeShapeType="1"/>
            </p:cNvSpPr>
            <p:nvPr/>
          </p:nvSpPr>
          <p:spPr bwMode="auto">
            <a:xfrm>
              <a:off x="2208" y="2832"/>
              <a:ext cx="48" cy="816"/>
            </a:xfrm>
            <a:prstGeom prst="line">
              <a:avLst/>
            </a:prstGeom>
            <a:noFill/>
            <a:ln w="38100">
              <a:solidFill>
                <a:srgbClr val="FFCC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grpSp>
          <p:nvGrpSpPr>
            <p:cNvPr id="21546" name="Group 390"/>
            <p:cNvGrpSpPr>
              <a:grpSpLocks/>
            </p:cNvGrpSpPr>
            <p:nvPr/>
          </p:nvGrpSpPr>
          <p:grpSpPr bwMode="auto">
            <a:xfrm>
              <a:off x="2064" y="3024"/>
              <a:ext cx="288" cy="442"/>
              <a:chOff x="528" y="3360"/>
              <a:chExt cx="336" cy="509"/>
            </a:xfrm>
          </p:grpSpPr>
          <p:sp>
            <p:nvSpPr>
              <p:cNvPr id="21547" name="Oval 391"/>
              <p:cNvSpPr>
                <a:spLocks noChangeArrowheads="1"/>
              </p:cNvSpPr>
              <p:nvPr/>
            </p:nvSpPr>
            <p:spPr bwMode="auto">
              <a:xfrm>
                <a:off x="528" y="3456"/>
                <a:ext cx="336" cy="288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97352" name="Text Box 392"/>
              <p:cNvSpPr txBox="1">
                <a:spLocks noChangeArrowheads="1"/>
              </p:cNvSpPr>
              <p:nvPr/>
            </p:nvSpPr>
            <p:spPr bwMode="auto">
              <a:xfrm>
                <a:off x="576" y="3360"/>
                <a:ext cx="288" cy="5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  <a:buClr>
                    <a:schemeClr val="tx1"/>
                  </a:buClr>
                  <a:buSzPct val="90000"/>
                  <a:buFont typeface="Wingdings" pitchFamily="2" charset="2"/>
                  <a:buNone/>
                  <a:defRPr/>
                </a:pPr>
                <a:r>
                  <a:rPr 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  <a:cs typeface="Arial" charset="0"/>
                  </a:rPr>
                  <a:t>-</a:t>
                </a:r>
              </a:p>
            </p:txBody>
          </p:sp>
        </p:grpSp>
      </p:grpSp>
      <p:grpSp>
        <p:nvGrpSpPr>
          <p:cNvPr id="13482" name="Group 393"/>
          <p:cNvGrpSpPr>
            <a:grpSpLocks/>
          </p:cNvGrpSpPr>
          <p:nvPr/>
        </p:nvGrpSpPr>
        <p:grpSpPr bwMode="auto">
          <a:xfrm>
            <a:off x="5105400" y="4419600"/>
            <a:ext cx="457200" cy="1219200"/>
            <a:chOff x="3216" y="2784"/>
            <a:chExt cx="288" cy="768"/>
          </a:xfrm>
        </p:grpSpPr>
        <p:sp>
          <p:nvSpPr>
            <p:cNvPr id="21541" name="Line 394"/>
            <p:cNvSpPr>
              <a:spLocks noChangeShapeType="1"/>
            </p:cNvSpPr>
            <p:nvPr/>
          </p:nvSpPr>
          <p:spPr bwMode="auto">
            <a:xfrm>
              <a:off x="3360" y="2784"/>
              <a:ext cx="0" cy="768"/>
            </a:xfrm>
            <a:prstGeom prst="line">
              <a:avLst/>
            </a:prstGeom>
            <a:noFill/>
            <a:ln w="38100">
              <a:solidFill>
                <a:srgbClr val="FFCC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grpSp>
          <p:nvGrpSpPr>
            <p:cNvPr id="21542" name="Group 395"/>
            <p:cNvGrpSpPr>
              <a:grpSpLocks/>
            </p:cNvGrpSpPr>
            <p:nvPr/>
          </p:nvGrpSpPr>
          <p:grpSpPr bwMode="auto">
            <a:xfrm>
              <a:off x="3216" y="2976"/>
              <a:ext cx="288" cy="442"/>
              <a:chOff x="528" y="3360"/>
              <a:chExt cx="336" cy="509"/>
            </a:xfrm>
          </p:grpSpPr>
          <p:sp>
            <p:nvSpPr>
              <p:cNvPr id="21543" name="Oval 396"/>
              <p:cNvSpPr>
                <a:spLocks noChangeArrowheads="1"/>
              </p:cNvSpPr>
              <p:nvPr/>
            </p:nvSpPr>
            <p:spPr bwMode="auto">
              <a:xfrm>
                <a:off x="528" y="3456"/>
                <a:ext cx="336" cy="288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97357" name="Text Box 397"/>
              <p:cNvSpPr txBox="1">
                <a:spLocks noChangeArrowheads="1"/>
              </p:cNvSpPr>
              <p:nvPr/>
            </p:nvSpPr>
            <p:spPr bwMode="auto">
              <a:xfrm>
                <a:off x="576" y="3360"/>
                <a:ext cx="288" cy="5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  <a:buClr>
                    <a:schemeClr val="tx1"/>
                  </a:buClr>
                  <a:buSzPct val="90000"/>
                  <a:buFont typeface="Wingdings" pitchFamily="2" charset="2"/>
                  <a:buNone/>
                  <a:defRPr/>
                </a:pPr>
                <a:r>
                  <a:rPr 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  <a:cs typeface="Arial" charset="0"/>
                  </a:rPr>
                  <a:t>-</a:t>
                </a:r>
              </a:p>
            </p:txBody>
          </p:sp>
        </p:grpSp>
      </p:grpSp>
      <p:grpSp>
        <p:nvGrpSpPr>
          <p:cNvPr id="13484" name="Group 398"/>
          <p:cNvGrpSpPr>
            <a:grpSpLocks/>
          </p:cNvGrpSpPr>
          <p:nvPr/>
        </p:nvGrpSpPr>
        <p:grpSpPr bwMode="auto">
          <a:xfrm>
            <a:off x="6248400" y="4572000"/>
            <a:ext cx="914400" cy="1219200"/>
            <a:chOff x="3936" y="2880"/>
            <a:chExt cx="576" cy="768"/>
          </a:xfrm>
        </p:grpSpPr>
        <p:sp>
          <p:nvSpPr>
            <p:cNvPr id="21537" name="Line 399"/>
            <p:cNvSpPr>
              <a:spLocks noChangeShapeType="1"/>
            </p:cNvSpPr>
            <p:nvPr/>
          </p:nvSpPr>
          <p:spPr bwMode="auto">
            <a:xfrm flipH="1">
              <a:off x="3936" y="2880"/>
              <a:ext cx="576" cy="768"/>
            </a:xfrm>
            <a:prstGeom prst="line">
              <a:avLst/>
            </a:prstGeom>
            <a:noFill/>
            <a:ln w="38100">
              <a:solidFill>
                <a:srgbClr val="FFCC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grpSp>
          <p:nvGrpSpPr>
            <p:cNvPr id="21538" name="Group 400"/>
            <p:cNvGrpSpPr>
              <a:grpSpLocks/>
            </p:cNvGrpSpPr>
            <p:nvPr/>
          </p:nvGrpSpPr>
          <p:grpSpPr bwMode="auto">
            <a:xfrm>
              <a:off x="4032" y="3120"/>
              <a:ext cx="288" cy="442"/>
              <a:chOff x="528" y="3360"/>
              <a:chExt cx="336" cy="509"/>
            </a:xfrm>
          </p:grpSpPr>
          <p:sp>
            <p:nvSpPr>
              <p:cNvPr id="21539" name="Oval 401"/>
              <p:cNvSpPr>
                <a:spLocks noChangeArrowheads="1"/>
              </p:cNvSpPr>
              <p:nvPr/>
            </p:nvSpPr>
            <p:spPr bwMode="auto">
              <a:xfrm>
                <a:off x="528" y="3456"/>
                <a:ext cx="336" cy="288"/>
              </a:xfrm>
              <a:prstGeom prst="ellipse">
                <a:avLst/>
              </a:prstGeom>
              <a:solidFill>
                <a:srgbClr val="FFFF99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t-PT"/>
              </a:p>
            </p:txBody>
          </p:sp>
          <p:sp>
            <p:nvSpPr>
              <p:cNvPr id="297362" name="Text Box 402"/>
              <p:cNvSpPr txBox="1">
                <a:spLocks noChangeArrowheads="1"/>
              </p:cNvSpPr>
              <p:nvPr/>
            </p:nvSpPr>
            <p:spPr bwMode="auto">
              <a:xfrm>
                <a:off x="576" y="3360"/>
                <a:ext cx="288" cy="5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  <a:buClr>
                    <a:schemeClr val="tx1"/>
                  </a:buClr>
                  <a:buSzPct val="90000"/>
                  <a:buFont typeface="Wingdings" pitchFamily="2" charset="2"/>
                  <a:buNone/>
                  <a:defRPr/>
                </a:pPr>
                <a:r>
                  <a:rPr 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  <a:cs typeface="Arial" charset="0"/>
                  </a:rPr>
                  <a:t>-</a:t>
                </a:r>
              </a:p>
            </p:txBody>
          </p:sp>
        </p:grpSp>
      </p:grpSp>
      <p:sp>
        <p:nvSpPr>
          <p:cNvPr id="297363" name="Rectangle 403"/>
          <p:cNvSpPr>
            <a:spLocks noChangeArrowheads="1"/>
          </p:cNvSpPr>
          <p:nvPr/>
        </p:nvSpPr>
        <p:spPr bwMode="auto">
          <a:xfrm>
            <a:off x="0" y="1295400"/>
            <a:ext cx="226853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1600">
                <a:solidFill>
                  <a:schemeClr val="accent2"/>
                </a:solidFill>
              </a:rPr>
              <a:t>    EGFR tyrosine </a:t>
            </a:r>
            <a:br>
              <a:rPr lang="en-US" sz="1600">
                <a:solidFill>
                  <a:schemeClr val="accent2"/>
                </a:solidFill>
              </a:rPr>
            </a:br>
            <a:r>
              <a:rPr lang="en-US" sz="1600">
                <a:solidFill>
                  <a:schemeClr val="accent2"/>
                </a:solidFill>
              </a:rPr>
              <a:t>kinase inhibitors</a:t>
            </a:r>
          </a:p>
        </p:txBody>
      </p:sp>
      <p:sp>
        <p:nvSpPr>
          <p:cNvPr id="297364" name="Rectangle 404"/>
          <p:cNvSpPr>
            <a:spLocks noChangeArrowheads="1"/>
          </p:cNvSpPr>
          <p:nvPr/>
        </p:nvSpPr>
        <p:spPr bwMode="auto">
          <a:xfrm>
            <a:off x="2325688" y="1544638"/>
            <a:ext cx="17414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1600">
                <a:solidFill>
                  <a:schemeClr val="accent2"/>
                </a:solidFill>
              </a:rPr>
              <a:t>Anti-EGFR mAbs</a:t>
            </a:r>
          </a:p>
        </p:txBody>
      </p:sp>
      <p:sp>
        <p:nvSpPr>
          <p:cNvPr id="297365" name="Rectangle 405"/>
          <p:cNvSpPr>
            <a:spLocks noChangeArrowheads="1"/>
          </p:cNvSpPr>
          <p:nvPr/>
        </p:nvSpPr>
        <p:spPr bwMode="auto">
          <a:xfrm>
            <a:off x="4267200" y="1239838"/>
            <a:ext cx="1198563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1600">
                <a:solidFill>
                  <a:schemeClr val="accent2"/>
                </a:solidFill>
              </a:rPr>
              <a:t>Anti-ligand </a:t>
            </a:r>
            <a:br>
              <a:rPr lang="en-US" sz="1600">
                <a:solidFill>
                  <a:schemeClr val="accent2"/>
                </a:solidFill>
              </a:rPr>
            </a:br>
            <a:r>
              <a:rPr lang="en-US" sz="1600">
                <a:solidFill>
                  <a:schemeClr val="accent2"/>
                </a:solidFill>
              </a:rPr>
              <a:t>mAbs</a:t>
            </a:r>
          </a:p>
        </p:txBody>
      </p:sp>
      <p:sp>
        <p:nvSpPr>
          <p:cNvPr id="297366" name="Rectangle 406"/>
          <p:cNvSpPr>
            <a:spLocks noChangeArrowheads="1"/>
          </p:cNvSpPr>
          <p:nvPr/>
        </p:nvSpPr>
        <p:spPr bwMode="auto">
          <a:xfrm>
            <a:off x="6096000" y="1392238"/>
            <a:ext cx="1039813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1600">
                <a:solidFill>
                  <a:schemeClr val="accent2"/>
                </a:solidFill>
              </a:rPr>
              <a:t>Bispecific</a:t>
            </a:r>
            <a:br>
              <a:rPr lang="en-US" sz="1600">
                <a:solidFill>
                  <a:schemeClr val="accent2"/>
                </a:solidFill>
              </a:rPr>
            </a:br>
            <a:r>
              <a:rPr lang="en-US" sz="1600">
                <a:solidFill>
                  <a:schemeClr val="accent2"/>
                </a:solidFill>
              </a:rPr>
              <a:t>Abs</a:t>
            </a:r>
          </a:p>
        </p:txBody>
      </p:sp>
      <p:sp>
        <p:nvSpPr>
          <p:cNvPr id="297367" name="Oval 407"/>
          <p:cNvSpPr>
            <a:spLocks noChangeArrowheads="1"/>
          </p:cNvSpPr>
          <p:nvPr/>
        </p:nvSpPr>
        <p:spPr bwMode="auto">
          <a:xfrm>
            <a:off x="1676400" y="2590800"/>
            <a:ext cx="228600" cy="2286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1530" name="Text Box 408"/>
          <p:cNvSpPr txBox="1">
            <a:spLocks noChangeArrowheads="1"/>
          </p:cNvSpPr>
          <p:nvPr/>
        </p:nvSpPr>
        <p:spPr bwMode="auto">
          <a:xfrm rot="5400000">
            <a:off x="7780338" y="1287462"/>
            <a:ext cx="2514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chemeClr val="accent2"/>
                </a:solidFill>
              </a:rPr>
              <a:t>Immune effector cell</a:t>
            </a:r>
          </a:p>
        </p:txBody>
      </p:sp>
      <p:grpSp>
        <p:nvGrpSpPr>
          <p:cNvPr id="21531" name="Group 409"/>
          <p:cNvGrpSpPr>
            <a:grpSpLocks/>
          </p:cNvGrpSpPr>
          <p:nvPr/>
        </p:nvGrpSpPr>
        <p:grpSpPr bwMode="auto">
          <a:xfrm>
            <a:off x="609600" y="4191000"/>
            <a:ext cx="533400" cy="381000"/>
            <a:chOff x="672" y="1632"/>
            <a:chExt cx="528" cy="288"/>
          </a:xfrm>
        </p:grpSpPr>
        <p:sp>
          <p:nvSpPr>
            <p:cNvPr id="21535" name="Oval 410"/>
            <p:cNvSpPr>
              <a:spLocks noChangeArrowheads="1"/>
            </p:cNvSpPr>
            <p:nvPr/>
          </p:nvSpPr>
          <p:spPr bwMode="auto">
            <a:xfrm>
              <a:off x="672" y="1632"/>
              <a:ext cx="480" cy="28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36" name="Text Box 411"/>
            <p:cNvSpPr txBox="1">
              <a:spLocks noChangeArrowheads="1"/>
            </p:cNvSpPr>
            <p:nvPr/>
          </p:nvSpPr>
          <p:spPr bwMode="auto">
            <a:xfrm>
              <a:off x="672" y="1632"/>
              <a:ext cx="528" cy="2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itchFamily="2" charset="2"/>
                <a:buNone/>
              </a:pPr>
              <a:r>
                <a:rPr lang="en-US" sz="1400"/>
                <a:t>ATP</a:t>
              </a:r>
            </a:p>
          </p:txBody>
        </p:sp>
      </p:grpSp>
      <p:grpSp>
        <p:nvGrpSpPr>
          <p:cNvPr id="13487" name="Group 412"/>
          <p:cNvGrpSpPr>
            <a:grpSpLocks/>
          </p:cNvGrpSpPr>
          <p:nvPr/>
        </p:nvGrpSpPr>
        <p:grpSpPr bwMode="auto">
          <a:xfrm>
            <a:off x="990600" y="2514600"/>
            <a:ext cx="304800" cy="304800"/>
            <a:chOff x="1920" y="3552"/>
            <a:chExt cx="288" cy="336"/>
          </a:xfrm>
        </p:grpSpPr>
        <p:sp>
          <p:nvSpPr>
            <p:cNvPr id="21533" name="Oval 413"/>
            <p:cNvSpPr>
              <a:spLocks noChangeArrowheads="1"/>
            </p:cNvSpPr>
            <p:nvPr/>
          </p:nvSpPr>
          <p:spPr bwMode="auto">
            <a:xfrm>
              <a:off x="1968" y="3552"/>
              <a:ext cx="240" cy="288"/>
            </a:xfrm>
            <a:prstGeom prst="ellipse">
              <a:avLst/>
            </a:prstGeom>
            <a:solidFill>
              <a:srgbClr val="00FF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34" name="Rectangle 414"/>
            <p:cNvSpPr>
              <a:spLocks noChangeArrowheads="1"/>
            </p:cNvSpPr>
            <p:nvPr/>
          </p:nvSpPr>
          <p:spPr bwMode="auto">
            <a:xfrm>
              <a:off x="1920" y="3552"/>
              <a:ext cx="96" cy="336"/>
            </a:xfrm>
            <a:prstGeom prst="rect">
              <a:avLst/>
            </a:prstGeom>
            <a:solidFill>
              <a:srgbClr val="00F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2.35729E-7 L 0.0 0.1885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-3.07835E-6 L 0.05 0.022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97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27224E-6 L 3.33333E-6 0.05546 " pathEditMode="relative" ptsTypes="AA">
                                      <p:cBhvr>
                                        <p:cTn id="40" dur="2000" fill="hold"/>
                                        <p:tgtEl>
                                          <p:spTgt spid="13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7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7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9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97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1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63" grpId="0"/>
      <p:bldP spid="297364" grpId="0"/>
      <p:bldP spid="297364" grpId="1"/>
      <p:bldP spid="297365" grpId="0"/>
      <p:bldP spid="297365" grpId="1"/>
      <p:bldP spid="297366" grpId="0"/>
      <p:bldP spid="2973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836712"/>
            <a:ext cx="7077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142874" y="6453336"/>
            <a:ext cx="42131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JC Becker et al. </a:t>
            </a:r>
            <a:endParaRPr lang="pt-PT" sz="12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357188"/>
            <a:ext cx="7772400" cy="1371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FFC000"/>
                </a:solidFill>
                <a:cs typeface="Arial" pitchFamily="34" charset="0"/>
              </a:rPr>
              <a:t>30 Yrs’ Research: Effect of Standard Chemotherapy in M</a:t>
            </a:r>
            <a:r>
              <a:rPr lang="en-US" sz="2400" dirty="0" smtClean="0">
                <a:solidFill>
                  <a:srgbClr val="FFC000"/>
                </a:solidFill>
                <a:cs typeface="Arial" pitchFamily="34" charset="0"/>
              </a:rPr>
              <a:t>etastatic NSCLC has </a:t>
            </a:r>
            <a:r>
              <a:rPr lang="en-US" sz="2400" dirty="0" smtClean="0">
                <a:solidFill>
                  <a:srgbClr val="FFC000"/>
                </a:solidFill>
                <a:cs typeface="Arial" pitchFamily="34" charset="0"/>
              </a:rPr>
              <a:t>Reached a Plateau</a:t>
            </a:r>
            <a:r>
              <a:rPr lang="en-US" sz="2000" dirty="0" smtClean="0">
                <a:solidFill>
                  <a:srgbClr val="FFC000"/>
                </a:solidFill>
                <a:cs typeface="Arial" pitchFamily="34" charset="0"/>
              </a:rPr>
              <a:t/>
            </a:r>
            <a:br>
              <a:rPr lang="en-US" sz="2000" dirty="0" smtClean="0">
                <a:solidFill>
                  <a:srgbClr val="FFC000"/>
                </a:solidFill>
                <a:cs typeface="Arial" pitchFamily="34" charset="0"/>
              </a:rPr>
            </a:br>
            <a:endParaRPr lang="en-US" sz="1800" dirty="0" smtClean="0">
              <a:solidFill>
                <a:srgbClr val="FFC000"/>
              </a:solidFill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214563"/>
            <a:ext cx="7172325" cy="3786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429250" y="3571875"/>
            <a:ext cx="2591415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b="1" dirty="0" smtClean="0">
                <a:solidFill>
                  <a:srgbClr val="000000"/>
                </a:solidFill>
              </a:rPr>
              <a:t>Response </a:t>
            </a:r>
            <a:r>
              <a:rPr lang="en-US" sz="1800" b="1" dirty="0">
                <a:solidFill>
                  <a:srgbClr val="000000"/>
                </a:solidFill>
              </a:rPr>
              <a:t>rate – 19%</a:t>
            </a:r>
          </a:p>
          <a:p>
            <a:pPr eaLnBrk="0" hangingPunct="0"/>
            <a:r>
              <a:rPr lang="en-US" sz="1800" b="1" dirty="0">
                <a:solidFill>
                  <a:srgbClr val="000000"/>
                </a:solidFill>
              </a:rPr>
              <a:t>Median TTP – 3.7 </a:t>
            </a:r>
            <a:r>
              <a:rPr lang="en-US" sz="1800" b="1" dirty="0" err="1">
                <a:solidFill>
                  <a:srgbClr val="000000"/>
                </a:solidFill>
              </a:rPr>
              <a:t>mos</a:t>
            </a:r>
            <a:endParaRPr lang="en-US" sz="1800" b="1" dirty="0">
              <a:solidFill>
                <a:srgbClr val="000000"/>
              </a:solidFill>
            </a:endParaRPr>
          </a:p>
          <a:p>
            <a:pPr eaLnBrk="0" hangingPunct="0"/>
            <a:r>
              <a:rPr lang="en-US" sz="1800" b="1" dirty="0">
                <a:solidFill>
                  <a:srgbClr val="000000"/>
                </a:solidFill>
              </a:rPr>
              <a:t>Median OS – 8 </a:t>
            </a:r>
            <a:r>
              <a:rPr lang="en-US" sz="1800" b="1" dirty="0" err="1">
                <a:solidFill>
                  <a:srgbClr val="000000"/>
                </a:solidFill>
              </a:rPr>
              <a:t>mos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3665538" y="6324600"/>
            <a:ext cx="1812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Schiller et al ‘02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85850" y="1549400"/>
            <a:ext cx="6970713" cy="3533775"/>
          </a:xfrm>
          <a:noFill/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976313"/>
          </a:xfrm>
        </p:spPr>
        <p:txBody>
          <a:bodyPr/>
          <a:lstStyle/>
          <a:p>
            <a:r>
              <a:rPr lang="pt-PT" dirty="0" err="1" smtClean="0"/>
              <a:t>Gefitinib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lung</a:t>
            </a:r>
            <a:r>
              <a:rPr lang="pt-PT" dirty="0" smtClean="0"/>
              <a:t> </a:t>
            </a:r>
            <a:r>
              <a:rPr lang="pt-PT" dirty="0" err="1" smtClean="0"/>
              <a:t>cancer</a:t>
            </a:r>
            <a:endParaRPr lang="pt-PT" dirty="0" smtClean="0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276350" y="5445125"/>
            <a:ext cx="6588125" cy="131445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PT" sz="1600" b="1">
                <a:latin typeface="Arial" pitchFamily="34" charset="0"/>
              </a:rPr>
              <a:t>Antes				Depois  </a:t>
            </a:r>
          </a:p>
          <a:p>
            <a:pPr algn="ctr" eaLnBrk="1" hangingPunct="1">
              <a:spcBef>
                <a:spcPct val="50000"/>
              </a:spcBef>
            </a:pPr>
            <a:r>
              <a:rPr lang="pt-PT" sz="1600" b="1">
                <a:latin typeface="Arial" pitchFamily="34" charset="0"/>
              </a:rPr>
              <a:t>28% no Japão e 10% no Europa</a:t>
            </a:r>
          </a:p>
          <a:p>
            <a:pPr algn="ctr" eaLnBrk="1" hangingPunct="1">
              <a:spcBef>
                <a:spcPct val="50000"/>
              </a:spcBef>
            </a:pPr>
            <a:r>
              <a:rPr lang="pt-PT" sz="1600" b="1">
                <a:latin typeface="Arial" pitchFamily="34" charset="0"/>
              </a:rPr>
              <a:t>Ausência de beneficio quando comparado com quimioterapia convencional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042988" y="5056188"/>
            <a:ext cx="30845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pt-PT" sz="1000">
                <a:latin typeface="Arial" pitchFamily="34" charset="0"/>
              </a:rPr>
              <a:t>TY Lynch et al. N Engl J Med. 350:2129-2139,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9"/>
          <p:cNvSpPr txBox="1">
            <a:spLocks noChangeArrowheads="1"/>
          </p:cNvSpPr>
          <p:nvPr/>
        </p:nvSpPr>
        <p:spPr bwMode="auto">
          <a:xfrm>
            <a:off x="827088" y="6237288"/>
            <a:ext cx="26685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pt-PT" sz="1200">
                <a:latin typeface="Arial" pitchFamily="34" charset="0"/>
              </a:rPr>
              <a:t>Tsao et al, NEJM 2005; 353:133-132</a:t>
            </a:r>
          </a:p>
        </p:txBody>
      </p:sp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004888"/>
            <a:ext cx="73437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11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904875"/>
          </a:xfrm>
        </p:spPr>
        <p:txBody>
          <a:bodyPr/>
          <a:lstStyle/>
          <a:p>
            <a:r>
              <a:rPr lang="pt-PT" sz="3200" dirty="0" err="1" smtClean="0">
                <a:solidFill>
                  <a:srgbClr val="FFC000"/>
                </a:solidFill>
              </a:rPr>
              <a:t>Erlotinib</a:t>
            </a:r>
            <a:r>
              <a:rPr lang="pt-PT" sz="3200" dirty="0" smtClean="0">
                <a:solidFill>
                  <a:srgbClr val="FFC000"/>
                </a:solidFill>
              </a:rPr>
              <a:t> – </a:t>
            </a:r>
            <a:r>
              <a:rPr lang="pt-PT" sz="3200" dirty="0" err="1" smtClean="0">
                <a:solidFill>
                  <a:srgbClr val="FFC000"/>
                </a:solidFill>
              </a:rPr>
              <a:t>effect</a:t>
            </a:r>
            <a:r>
              <a:rPr lang="pt-PT" sz="3200" dirty="0" smtClean="0">
                <a:solidFill>
                  <a:srgbClr val="FFC000"/>
                </a:solidFill>
              </a:rPr>
              <a:t> </a:t>
            </a:r>
            <a:r>
              <a:rPr lang="pt-PT" sz="3200" dirty="0" err="1" smtClean="0">
                <a:solidFill>
                  <a:srgbClr val="FFC000"/>
                </a:solidFill>
              </a:rPr>
              <a:t>on</a:t>
            </a:r>
            <a:r>
              <a:rPr lang="pt-PT" sz="3200" dirty="0" smtClean="0">
                <a:solidFill>
                  <a:srgbClr val="FFC000"/>
                </a:solidFill>
              </a:rPr>
              <a:t> </a:t>
            </a:r>
            <a:r>
              <a:rPr lang="pt-PT" sz="3200" dirty="0" err="1" smtClean="0">
                <a:solidFill>
                  <a:srgbClr val="FFC000"/>
                </a:solidFill>
              </a:rPr>
              <a:t>overall</a:t>
            </a:r>
            <a:r>
              <a:rPr lang="pt-PT" sz="3200" dirty="0" smtClean="0">
                <a:solidFill>
                  <a:srgbClr val="FFC000"/>
                </a:solidFill>
              </a:rPr>
              <a:t> </a:t>
            </a:r>
            <a:r>
              <a:rPr lang="pt-PT" sz="3200" dirty="0" err="1" smtClean="0">
                <a:solidFill>
                  <a:srgbClr val="FFC000"/>
                </a:solidFill>
              </a:rPr>
              <a:t>survival</a:t>
            </a:r>
            <a:endParaRPr lang="pt-PT" sz="32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sz="3200" dirty="0" smtClean="0"/>
              <a:t>Response to </a:t>
            </a:r>
            <a:r>
              <a:rPr lang="pt-PT" sz="3200" dirty="0" err="1" smtClean="0"/>
              <a:t>therapy</a:t>
            </a:r>
            <a:r>
              <a:rPr lang="pt-PT" sz="3200" dirty="0" smtClean="0"/>
              <a:t> </a:t>
            </a:r>
            <a:r>
              <a:rPr lang="pt-PT" sz="3200" dirty="0" err="1" smtClean="0"/>
              <a:t>with</a:t>
            </a:r>
            <a:r>
              <a:rPr lang="pt-PT" sz="3200" dirty="0" smtClean="0"/>
              <a:t> </a:t>
            </a:r>
            <a:r>
              <a:rPr lang="pt-PT" sz="3200" dirty="0" err="1" smtClean="0"/>
              <a:t>TKIs</a:t>
            </a:r>
            <a:r>
              <a:rPr lang="pt-PT" sz="3200" dirty="0" smtClean="0"/>
              <a:t> </a:t>
            </a:r>
            <a:r>
              <a:rPr lang="pt-PT" sz="3200" dirty="0" err="1" smtClean="0"/>
              <a:t>depends</a:t>
            </a:r>
            <a:r>
              <a:rPr lang="pt-PT" sz="3200" dirty="0" smtClean="0"/>
              <a:t> </a:t>
            </a:r>
            <a:r>
              <a:rPr lang="pt-PT" sz="3200" dirty="0" err="1" smtClean="0"/>
              <a:t>on</a:t>
            </a:r>
            <a:r>
              <a:rPr lang="pt-PT" sz="3200" dirty="0" smtClean="0"/>
              <a:t> EGFR </a:t>
            </a:r>
            <a:r>
              <a:rPr lang="pt-PT" sz="3200" dirty="0" err="1" smtClean="0"/>
              <a:t>mutation</a:t>
            </a:r>
            <a:r>
              <a:rPr lang="pt-PT" sz="3200" dirty="0" smtClean="0"/>
              <a:t> status</a:t>
            </a:r>
            <a:endParaRPr lang="pt-PT" sz="3200" dirty="0" smtClean="0"/>
          </a:p>
        </p:txBody>
      </p:sp>
      <p:pic>
        <p:nvPicPr>
          <p:cNvPr id="14339" name="Picture 3" descr="Untitled-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39925" y="1557338"/>
            <a:ext cx="5264150" cy="4419600"/>
          </a:xfrm>
          <a:noFill/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692275" y="6092825"/>
            <a:ext cx="3084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pt-PT" sz="1000">
                <a:latin typeface="Arial" pitchFamily="34" charset="0"/>
              </a:rPr>
              <a:t>TY Lynch et al. N Engl J Med. 350:2129-2139, 2005</a:t>
            </a:r>
          </a:p>
          <a:p>
            <a:pPr eaLnBrk="1" hangingPunct="1"/>
            <a:r>
              <a:rPr lang="pt-PT" sz="1000">
                <a:latin typeface="Arial" pitchFamily="34" charset="0"/>
              </a:rPr>
              <a:t>JG Paez et al. Science. 304:1497-1500,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pt-PT" sz="3600" dirty="0" smtClean="0">
                <a:solidFill>
                  <a:srgbClr val="FFC000"/>
                </a:solidFill>
              </a:rPr>
              <a:t>Response to </a:t>
            </a:r>
            <a:r>
              <a:rPr lang="pt-PT" sz="3600" dirty="0" err="1" smtClean="0">
                <a:solidFill>
                  <a:srgbClr val="FFC000"/>
                </a:solidFill>
              </a:rPr>
              <a:t>gefitinib</a:t>
            </a:r>
            <a:r>
              <a:rPr lang="pt-PT" sz="3600" dirty="0" smtClean="0">
                <a:solidFill>
                  <a:srgbClr val="FFC000"/>
                </a:solidFill>
              </a:rPr>
              <a:t> </a:t>
            </a:r>
            <a:r>
              <a:rPr lang="pt-PT" sz="3600" dirty="0" err="1" smtClean="0">
                <a:solidFill>
                  <a:srgbClr val="FFC000"/>
                </a:solidFill>
              </a:rPr>
              <a:t>treatment</a:t>
            </a:r>
            <a:endParaRPr lang="pt-PT" sz="3600" dirty="0" smtClean="0">
              <a:solidFill>
                <a:srgbClr val="FFC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73838" y="1556792"/>
            <a:ext cx="5606474" cy="459596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904875"/>
          </a:xfrm>
        </p:spPr>
        <p:txBody>
          <a:bodyPr/>
          <a:lstStyle/>
          <a:p>
            <a:r>
              <a:rPr lang="en-US" sz="2400" smtClean="0"/>
              <a:t>EGFR mutations and response to treatment with erlotinib or gefitinib – retrospective studies</a:t>
            </a:r>
            <a:endParaRPr lang="pt-PT" sz="2400" smtClean="0"/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125538"/>
            <a:ext cx="63373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609600" y="6486525"/>
            <a:ext cx="7848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8675" eaLnBrk="1" hangingPunct="1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</a:pPr>
            <a:r>
              <a:rPr lang="en-US" sz="1200">
                <a:latin typeface="Arial" pitchFamily="34" charset="0"/>
                <a:cs typeface="Times New Roman" pitchFamily="18" charset="0"/>
              </a:rPr>
              <a:t>Riely </a:t>
            </a:r>
            <a:r>
              <a:rPr lang="en-US" sz="1200" i="1">
                <a:latin typeface="Arial" pitchFamily="34" charset="0"/>
                <a:cs typeface="Times New Roman" pitchFamily="18" charset="0"/>
              </a:rPr>
              <a:t>et al.</a:t>
            </a:r>
            <a:r>
              <a:rPr lang="en-US" sz="1200">
                <a:latin typeface="Arial" pitchFamily="34" charset="0"/>
                <a:cs typeface="Times New Roman" pitchFamily="18" charset="0"/>
              </a:rPr>
              <a:t> </a:t>
            </a:r>
            <a:r>
              <a:rPr lang="en-GB" sz="1200" i="1">
                <a:latin typeface="Arial" pitchFamily="34" charset="0"/>
                <a:cs typeface="Arial" pitchFamily="34" charset="0"/>
              </a:rPr>
              <a:t>Clinical Cancer Research </a:t>
            </a:r>
            <a:r>
              <a:rPr lang="en-GB" sz="1200" b="1">
                <a:latin typeface="Arial" pitchFamily="34" charset="0"/>
                <a:cs typeface="Arial" pitchFamily="34" charset="0"/>
              </a:rPr>
              <a:t>12</a:t>
            </a:r>
            <a:r>
              <a:rPr lang="en-GB" sz="1200">
                <a:latin typeface="Arial" pitchFamily="34" charset="0"/>
                <a:cs typeface="Arial" pitchFamily="34" charset="0"/>
              </a:rPr>
              <a:t>, 7232 (</a:t>
            </a:r>
            <a:r>
              <a:rPr lang="en-US" sz="1200">
                <a:latin typeface="Arial" pitchFamily="34" charset="0"/>
                <a:cs typeface="Arial" pitchFamily="34" charset="0"/>
              </a:rPr>
              <a:t>December 2006</a:t>
            </a:r>
            <a:r>
              <a:rPr lang="en-GB" sz="1200">
                <a:latin typeface="Arial" pitchFamily="34" charset="0"/>
                <a:cs typeface="Arial" pitchFamily="34" charset="0"/>
              </a:rPr>
              <a:t>)</a:t>
            </a:r>
            <a:endParaRPr lang="en-US" sz="12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209675"/>
          </a:xfrm>
        </p:spPr>
        <p:txBody>
          <a:bodyPr/>
          <a:lstStyle/>
          <a:p>
            <a:r>
              <a:rPr lang="en-US" sz="2400" smtClean="0"/>
              <a:t>EGFR mutations and response to treatment with erlotinib or gefitinib – prospective studies</a:t>
            </a:r>
            <a:endParaRPr lang="pt-PT" sz="2400" smtClean="0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609600" y="6486525"/>
            <a:ext cx="7848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8675" eaLnBrk="1" hangingPunct="1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</a:pPr>
            <a:r>
              <a:rPr lang="en-US" sz="1200">
                <a:latin typeface="Arial" pitchFamily="34" charset="0"/>
                <a:cs typeface="Times New Roman" pitchFamily="18" charset="0"/>
              </a:rPr>
              <a:t>Riely </a:t>
            </a:r>
            <a:r>
              <a:rPr lang="en-US" sz="1200" i="1">
                <a:latin typeface="Arial" pitchFamily="34" charset="0"/>
                <a:cs typeface="Times New Roman" pitchFamily="18" charset="0"/>
              </a:rPr>
              <a:t>et al.</a:t>
            </a:r>
            <a:r>
              <a:rPr lang="en-US" sz="1200">
                <a:latin typeface="Arial" pitchFamily="34" charset="0"/>
                <a:cs typeface="Times New Roman" pitchFamily="18" charset="0"/>
              </a:rPr>
              <a:t> </a:t>
            </a:r>
            <a:r>
              <a:rPr lang="en-GB" sz="1200" i="1">
                <a:latin typeface="Arial" pitchFamily="34" charset="0"/>
                <a:cs typeface="Arial" pitchFamily="34" charset="0"/>
              </a:rPr>
              <a:t>Clinical Cancer Research </a:t>
            </a:r>
            <a:r>
              <a:rPr lang="en-GB" sz="1200" b="1">
                <a:latin typeface="Arial" pitchFamily="34" charset="0"/>
                <a:cs typeface="Arial" pitchFamily="34" charset="0"/>
              </a:rPr>
              <a:t>12</a:t>
            </a:r>
            <a:r>
              <a:rPr lang="en-GB" sz="1200">
                <a:latin typeface="Arial" pitchFamily="34" charset="0"/>
                <a:cs typeface="Arial" pitchFamily="34" charset="0"/>
              </a:rPr>
              <a:t>, 7232 (</a:t>
            </a:r>
            <a:r>
              <a:rPr lang="en-US" sz="1200">
                <a:latin typeface="Arial" pitchFamily="34" charset="0"/>
                <a:cs typeface="Arial" pitchFamily="34" charset="0"/>
              </a:rPr>
              <a:t>December 2006</a:t>
            </a:r>
            <a:r>
              <a:rPr lang="en-GB" sz="1200">
                <a:latin typeface="Arial" pitchFamily="34" charset="0"/>
                <a:cs typeface="Arial" pitchFamily="34" charset="0"/>
              </a:rPr>
              <a:t>)</a:t>
            </a:r>
            <a:endParaRPr lang="en-US" sz="1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844675"/>
            <a:ext cx="748982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68313" y="4905375"/>
            <a:ext cx="835183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pitchFamily="34" charset="0"/>
              </a:rPr>
              <a:t>Collectively, these studies show a 75% response rate for patients whose</a:t>
            </a:r>
          </a:p>
          <a:p>
            <a:r>
              <a:rPr lang="en-US" sz="1800">
                <a:latin typeface="Arial" pitchFamily="34" charset="0"/>
              </a:rPr>
              <a:t>tumors have mutations compared with a response rate of &lt;10% for those with wild-type EGFR</a:t>
            </a:r>
            <a:endParaRPr lang="pt-PT" sz="18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760413"/>
          </a:xfrm>
        </p:spPr>
        <p:txBody>
          <a:bodyPr/>
          <a:lstStyle/>
          <a:p>
            <a:pPr eaLnBrk="1" hangingPunct="1"/>
            <a:r>
              <a:rPr lang="pt-PT" sz="3600" dirty="0" err="1" smtClean="0"/>
              <a:t>Cancer</a:t>
            </a:r>
            <a:r>
              <a:rPr lang="pt-PT" sz="3600" dirty="0" smtClean="0"/>
              <a:t> </a:t>
            </a:r>
            <a:r>
              <a:rPr lang="pt-PT" sz="3600" dirty="0" err="1" smtClean="0"/>
              <a:t>progression</a:t>
            </a:r>
            <a:endParaRPr lang="pt-PT" sz="3600" dirty="0" smtClean="0"/>
          </a:p>
        </p:txBody>
      </p:sp>
      <p:pic>
        <p:nvPicPr>
          <p:cNvPr id="4099" name="Picture 3" descr="24_1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908050"/>
            <a:ext cx="7489825" cy="5356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>
                <a:solidFill>
                  <a:srgbClr val="FFFF00"/>
                </a:solidFill>
              </a:rPr>
              <a:t>Abordagem simplista</a:t>
            </a:r>
            <a:endParaRPr lang="en-GB" sz="4000">
              <a:solidFill>
                <a:srgbClr val="FFFF00"/>
              </a:solidFill>
            </a:endParaRPr>
          </a:p>
        </p:txBody>
      </p:sp>
      <p:pic>
        <p:nvPicPr>
          <p:cNvPr id="40963" name="Picture 5" descr="signal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739775"/>
            <a:ext cx="4183063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685800" y="188913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>
                <a:solidFill>
                  <a:srgbClr val="FFFF00"/>
                </a:solidFill>
              </a:rPr>
              <a:t>Abordagem integrada</a:t>
            </a:r>
            <a:endParaRPr lang="en-GB" sz="4000">
              <a:solidFill>
                <a:srgbClr val="FFFF00"/>
              </a:solidFill>
            </a:endParaRPr>
          </a:p>
        </p:txBody>
      </p:sp>
      <p:pic>
        <p:nvPicPr>
          <p:cNvPr id="41987" name="Picture 5" descr="Hallmar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13" y="895350"/>
            <a:ext cx="81311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dirty="0" err="1" smtClean="0"/>
              <a:t>Conclusions</a:t>
            </a:r>
            <a:endParaRPr lang="pt-PT" sz="40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28750"/>
            <a:ext cx="7772400" cy="4786313"/>
          </a:xfrm>
        </p:spPr>
        <p:txBody>
          <a:bodyPr/>
          <a:lstStyle/>
          <a:p>
            <a:r>
              <a:rPr lang="pt-PT" b="0" dirty="0" err="1" smtClean="0"/>
              <a:t>Targeted</a:t>
            </a:r>
            <a:r>
              <a:rPr lang="pt-PT" b="0" dirty="0" smtClean="0"/>
              <a:t> </a:t>
            </a:r>
            <a:r>
              <a:rPr lang="pt-PT" b="0" dirty="0" err="1" smtClean="0"/>
              <a:t>therapies</a:t>
            </a:r>
            <a:r>
              <a:rPr lang="pt-PT" b="0" dirty="0" smtClean="0"/>
              <a:t> </a:t>
            </a:r>
            <a:r>
              <a:rPr lang="pt-PT" b="0" dirty="0" err="1" smtClean="0"/>
              <a:t>have</a:t>
            </a:r>
            <a:r>
              <a:rPr lang="pt-PT" b="0" dirty="0" smtClean="0"/>
              <a:t> </a:t>
            </a:r>
            <a:r>
              <a:rPr lang="pt-PT" b="0" dirty="0" err="1" smtClean="0"/>
              <a:t>been</a:t>
            </a:r>
            <a:r>
              <a:rPr lang="pt-PT" b="0" dirty="0" smtClean="0"/>
              <a:t> </a:t>
            </a:r>
            <a:r>
              <a:rPr lang="pt-PT" b="0" dirty="0" err="1" smtClean="0"/>
              <a:t>producing</a:t>
            </a:r>
            <a:r>
              <a:rPr lang="pt-PT" b="0" dirty="0" smtClean="0"/>
              <a:t> </a:t>
            </a:r>
            <a:r>
              <a:rPr lang="pt-PT" b="0" dirty="0" err="1" smtClean="0"/>
              <a:t>promising</a:t>
            </a:r>
            <a:r>
              <a:rPr lang="pt-PT" b="0" dirty="0" smtClean="0"/>
              <a:t> </a:t>
            </a:r>
            <a:r>
              <a:rPr lang="pt-PT" b="0" dirty="0" err="1" smtClean="0"/>
              <a:t>results</a:t>
            </a:r>
            <a:r>
              <a:rPr lang="pt-PT" b="0" dirty="0" smtClean="0"/>
              <a:t>, </a:t>
            </a:r>
            <a:r>
              <a:rPr lang="pt-PT" b="0" dirty="0" err="1" smtClean="0"/>
              <a:t>namely</a:t>
            </a:r>
            <a:r>
              <a:rPr lang="pt-PT" b="0" dirty="0" smtClean="0"/>
              <a:t> </a:t>
            </a:r>
            <a:r>
              <a:rPr lang="pt-PT" b="0" dirty="0" err="1" smtClean="0"/>
              <a:t>in</a:t>
            </a:r>
            <a:r>
              <a:rPr lang="pt-PT" b="0" dirty="0" smtClean="0"/>
              <a:t> </a:t>
            </a:r>
            <a:r>
              <a:rPr lang="pt-PT" b="0" dirty="0" err="1" smtClean="0"/>
              <a:t>specific</a:t>
            </a:r>
            <a:r>
              <a:rPr lang="pt-PT" b="0" dirty="0" smtClean="0"/>
              <a:t> </a:t>
            </a:r>
            <a:r>
              <a:rPr lang="pt-PT" b="0" dirty="0" err="1" smtClean="0"/>
              <a:t>sub-groups</a:t>
            </a:r>
            <a:r>
              <a:rPr lang="pt-PT" b="0" dirty="0" smtClean="0"/>
              <a:t> </a:t>
            </a:r>
            <a:r>
              <a:rPr lang="pt-PT" b="0" dirty="0" err="1" smtClean="0"/>
              <a:t>of</a:t>
            </a:r>
            <a:r>
              <a:rPr lang="pt-PT" b="0" dirty="0" smtClean="0"/>
              <a:t> </a:t>
            </a:r>
            <a:r>
              <a:rPr lang="pt-PT" b="0" dirty="0" err="1" smtClean="0"/>
              <a:t>cancer</a:t>
            </a:r>
            <a:r>
              <a:rPr lang="pt-PT" b="0" dirty="0" smtClean="0"/>
              <a:t> </a:t>
            </a:r>
            <a:r>
              <a:rPr lang="pt-PT" b="0" dirty="0" err="1" smtClean="0"/>
              <a:t>patients</a:t>
            </a:r>
            <a:endParaRPr lang="pt-PT" b="0" dirty="0" smtClean="0"/>
          </a:p>
          <a:p>
            <a:r>
              <a:rPr lang="pt-PT" b="0" dirty="0" err="1" smtClean="0"/>
              <a:t>Research</a:t>
            </a:r>
            <a:r>
              <a:rPr lang="pt-PT" b="0" dirty="0" smtClean="0"/>
              <a:t> </a:t>
            </a:r>
            <a:r>
              <a:rPr lang="pt-PT" b="0" dirty="0" err="1" smtClean="0"/>
              <a:t>on</a:t>
            </a:r>
            <a:r>
              <a:rPr lang="pt-PT" b="0" dirty="0" smtClean="0"/>
              <a:t> </a:t>
            </a:r>
            <a:r>
              <a:rPr lang="pt-PT" b="0" dirty="0" err="1" smtClean="0"/>
              <a:t>the</a:t>
            </a:r>
            <a:r>
              <a:rPr lang="pt-PT" b="0" dirty="0" smtClean="0"/>
              <a:t> molecular </a:t>
            </a:r>
            <a:r>
              <a:rPr lang="pt-PT" b="0" dirty="0" err="1" smtClean="0"/>
              <a:t>aetiology</a:t>
            </a:r>
            <a:r>
              <a:rPr lang="pt-PT" b="0" dirty="0" smtClean="0"/>
              <a:t> </a:t>
            </a:r>
            <a:r>
              <a:rPr lang="pt-PT" b="0" dirty="0" err="1" smtClean="0"/>
              <a:t>of</a:t>
            </a:r>
            <a:r>
              <a:rPr lang="pt-PT" b="0" dirty="0" smtClean="0"/>
              <a:t> </a:t>
            </a:r>
            <a:r>
              <a:rPr lang="pt-PT" b="0" dirty="0" err="1" smtClean="0"/>
              <a:t>cancer</a:t>
            </a:r>
            <a:r>
              <a:rPr lang="pt-PT" b="0" dirty="0" smtClean="0"/>
              <a:t> </a:t>
            </a:r>
            <a:r>
              <a:rPr lang="pt-PT" b="0" dirty="0" err="1" smtClean="0"/>
              <a:t>is</a:t>
            </a:r>
            <a:r>
              <a:rPr lang="pt-PT" b="0" dirty="0" smtClean="0"/>
              <a:t> </a:t>
            </a:r>
            <a:r>
              <a:rPr lang="pt-PT" b="0" dirty="0" err="1" smtClean="0"/>
              <a:t>finally</a:t>
            </a:r>
            <a:r>
              <a:rPr lang="pt-PT" b="0" dirty="0" smtClean="0"/>
              <a:t> </a:t>
            </a:r>
            <a:r>
              <a:rPr lang="pt-PT" b="0" dirty="0" err="1" smtClean="0"/>
              <a:t>paying</a:t>
            </a:r>
            <a:r>
              <a:rPr lang="pt-PT" b="0" dirty="0" smtClean="0"/>
              <a:t> off! </a:t>
            </a:r>
            <a:r>
              <a:rPr lang="pt-PT" b="0" dirty="0" err="1" smtClean="0"/>
              <a:t>Don’t</a:t>
            </a:r>
            <a:r>
              <a:rPr lang="pt-PT" b="0" dirty="0" smtClean="0"/>
              <a:t> stop </a:t>
            </a:r>
            <a:r>
              <a:rPr lang="pt-PT" b="0" dirty="0" err="1" smtClean="0"/>
              <a:t>now</a:t>
            </a:r>
            <a:r>
              <a:rPr lang="pt-PT" b="0" dirty="0" smtClean="0"/>
              <a:t>!</a:t>
            </a:r>
            <a:endParaRPr lang="pt-PT" b="0" dirty="0" smtClean="0"/>
          </a:p>
          <a:p>
            <a:r>
              <a:rPr lang="pt-PT" b="0" dirty="0" err="1" smtClean="0"/>
              <a:t>Health-care</a:t>
            </a:r>
            <a:r>
              <a:rPr lang="pt-PT" b="0" dirty="0" smtClean="0"/>
              <a:t> </a:t>
            </a:r>
            <a:r>
              <a:rPr lang="pt-PT" b="0" dirty="0" err="1" smtClean="0"/>
              <a:t>institutions</a:t>
            </a:r>
            <a:r>
              <a:rPr lang="pt-PT" b="0" dirty="0" smtClean="0"/>
              <a:t> </a:t>
            </a:r>
            <a:r>
              <a:rPr lang="pt-PT" b="0" dirty="0" err="1" smtClean="0"/>
              <a:t>have</a:t>
            </a:r>
            <a:r>
              <a:rPr lang="pt-PT" b="0" dirty="0" smtClean="0"/>
              <a:t> </a:t>
            </a:r>
            <a:r>
              <a:rPr lang="pt-PT" b="0" dirty="0" err="1" smtClean="0"/>
              <a:t>the</a:t>
            </a:r>
            <a:r>
              <a:rPr lang="pt-PT" b="0" dirty="0" smtClean="0"/>
              <a:t> chance to </a:t>
            </a:r>
            <a:r>
              <a:rPr lang="pt-PT" b="0" dirty="0" err="1" smtClean="0"/>
              <a:t>save</a:t>
            </a:r>
            <a:r>
              <a:rPr lang="pt-PT" b="0" dirty="0" smtClean="0"/>
              <a:t> </a:t>
            </a:r>
            <a:r>
              <a:rPr lang="pt-PT" b="0" dirty="0" err="1" smtClean="0"/>
              <a:t>significant</a:t>
            </a:r>
            <a:r>
              <a:rPr lang="pt-PT" b="0" dirty="0" smtClean="0"/>
              <a:t> </a:t>
            </a:r>
            <a:r>
              <a:rPr lang="pt-PT" b="0" dirty="0" err="1" smtClean="0"/>
              <a:t>resources</a:t>
            </a:r>
            <a:r>
              <a:rPr lang="pt-PT" b="0" dirty="0" smtClean="0"/>
              <a:t> </a:t>
            </a:r>
            <a:r>
              <a:rPr lang="pt-PT" b="0" dirty="0" err="1" smtClean="0"/>
              <a:t>by</a:t>
            </a:r>
            <a:r>
              <a:rPr lang="pt-PT" b="0" dirty="0" smtClean="0"/>
              <a:t> </a:t>
            </a:r>
            <a:r>
              <a:rPr lang="pt-PT" b="0" dirty="0" err="1" smtClean="0"/>
              <a:t>targeting</a:t>
            </a:r>
            <a:r>
              <a:rPr lang="pt-PT" b="0" dirty="0" smtClean="0"/>
              <a:t> </a:t>
            </a:r>
            <a:r>
              <a:rPr lang="pt-PT" b="0" dirty="0" err="1" smtClean="0"/>
              <a:t>these</a:t>
            </a:r>
            <a:r>
              <a:rPr lang="pt-PT" b="0" dirty="0" smtClean="0"/>
              <a:t> </a:t>
            </a:r>
            <a:r>
              <a:rPr lang="pt-PT" b="0" dirty="0" err="1" smtClean="0"/>
              <a:t>therapies</a:t>
            </a:r>
            <a:r>
              <a:rPr lang="pt-PT" b="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904875"/>
          </a:xfrm>
        </p:spPr>
        <p:txBody>
          <a:bodyPr/>
          <a:lstStyle/>
          <a:p>
            <a:pPr eaLnBrk="1" hangingPunct="1"/>
            <a:r>
              <a:rPr lang="pt-PT" sz="3600" dirty="0" err="1" smtClean="0">
                <a:solidFill>
                  <a:srgbClr val="FFC000"/>
                </a:solidFill>
              </a:rPr>
              <a:t>Acquired</a:t>
            </a:r>
            <a:r>
              <a:rPr lang="pt-PT" sz="3600" dirty="0" smtClean="0">
                <a:solidFill>
                  <a:srgbClr val="FFC000"/>
                </a:solidFill>
              </a:rPr>
              <a:t> </a:t>
            </a:r>
            <a:r>
              <a:rPr lang="pt-PT" sz="3600" dirty="0" err="1" smtClean="0">
                <a:solidFill>
                  <a:srgbClr val="FFC000"/>
                </a:solidFill>
              </a:rPr>
              <a:t>propeties</a:t>
            </a:r>
            <a:endParaRPr lang="en-GB" sz="3600" dirty="0" smtClean="0">
              <a:solidFill>
                <a:srgbClr val="FFC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052513"/>
            <a:ext cx="4743450" cy="5565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pt-PT" sz="4400" dirty="0" err="1" smtClean="0"/>
              <a:t>Incidence</a:t>
            </a:r>
            <a:r>
              <a:rPr lang="pt-PT" sz="4400" dirty="0" smtClean="0"/>
              <a:t> </a:t>
            </a:r>
            <a:r>
              <a:rPr lang="pt-PT" sz="4400" dirty="0" err="1" smtClean="0"/>
              <a:t>and</a:t>
            </a:r>
            <a:r>
              <a:rPr lang="pt-PT" sz="4400" dirty="0" smtClean="0"/>
              <a:t> age</a:t>
            </a:r>
            <a:endParaRPr lang="pt-PT" sz="4400" dirty="0" smtClean="0"/>
          </a:p>
        </p:txBody>
      </p:sp>
      <p:pic>
        <p:nvPicPr>
          <p:cNvPr id="7171" name="Picture 4" descr="hits-canc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700" y="1173163"/>
            <a:ext cx="75946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-2-4-1-5-1-2-1-0-0-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0513" y="1835423"/>
            <a:ext cx="6021387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268538" y="1363776"/>
            <a:ext cx="15824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 err="1">
                <a:solidFill>
                  <a:srgbClr val="FFFF00"/>
                </a:solidFill>
              </a:rPr>
              <a:t>Oncogenes</a:t>
            </a:r>
            <a:endParaRPr lang="en-GB" sz="2000" b="1" dirty="0">
              <a:solidFill>
                <a:srgbClr val="FFFF00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23928" y="1363776"/>
            <a:ext cx="42748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</a:rPr>
              <a:t>Tumour </a:t>
            </a:r>
            <a:r>
              <a:rPr lang="en-GB" sz="2000" b="1" dirty="0" err="1" smtClean="0">
                <a:solidFill>
                  <a:srgbClr val="FFFF00"/>
                </a:solidFill>
              </a:rPr>
              <a:t>supressor</a:t>
            </a:r>
            <a:r>
              <a:rPr lang="en-GB" sz="2000" b="1" dirty="0" smtClean="0">
                <a:solidFill>
                  <a:srgbClr val="FFFF00"/>
                </a:solidFill>
              </a:rPr>
              <a:t> genes</a:t>
            </a:r>
            <a:endParaRPr lang="en-GB" sz="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3568" y="260648"/>
            <a:ext cx="79271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800" dirty="0" err="1" smtClean="0">
                <a:solidFill>
                  <a:srgbClr val="FFC000"/>
                </a:solidFill>
              </a:rPr>
              <a:t>Cancer</a:t>
            </a:r>
            <a:r>
              <a:rPr lang="pt-PT" sz="4800" dirty="0" smtClean="0">
                <a:solidFill>
                  <a:srgbClr val="FFC000"/>
                </a:solidFill>
              </a:rPr>
              <a:t> </a:t>
            </a:r>
            <a:r>
              <a:rPr lang="pt-PT" sz="4800" dirty="0" err="1" smtClean="0">
                <a:solidFill>
                  <a:srgbClr val="FFC000"/>
                </a:solidFill>
              </a:rPr>
              <a:t>is</a:t>
            </a:r>
            <a:r>
              <a:rPr lang="pt-PT" sz="4800" dirty="0" smtClean="0">
                <a:solidFill>
                  <a:srgbClr val="FFC000"/>
                </a:solidFill>
              </a:rPr>
              <a:t> a </a:t>
            </a:r>
            <a:r>
              <a:rPr lang="pt-PT" sz="4800" dirty="0" err="1" smtClean="0">
                <a:solidFill>
                  <a:srgbClr val="FFC000"/>
                </a:solidFill>
              </a:rPr>
              <a:t>genetic</a:t>
            </a:r>
            <a:r>
              <a:rPr lang="pt-PT" sz="4800" dirty="0" smtClean="0">
                <a:solidFill>
                  <a:srgbClr val="FFC000"/>
                </a:solidFill>
              </a:rPr>
              <a:t> </a:t>
            </a:r>
            <a:r>
              <a:rPr lang="pt-PT" sz="4800" dirty="0" err="1" smtClean="0">
                <a:solidFill>
                  <a:srgbClr val="FFC000"/>
                </a:solidFill>
              </a:rPr>
              <a:t>disease</a:t>
            </a:r>
            <a:r>
              <a:rPr lang="pt-PT" sz="4800" dirty="0" smtClean="0">
                <a:solidFill>
                  <a:srgbClr val="FFC000"/>
                </a:solidFill>
              </a:rPr>
              <a:t>!</a:t>
            </a:r>
            <a:endParaRPr lang="pt-PT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76" y="274638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pt-PT" sz="3600" dirty="0" smtClean="0"/>
              <a:t>5-fluorouracil + </a:t>
            </a:r>
            <a:r>
              <a:rPr lang="pt-PT" sz="3600" dirty="0" err="1" smtClean="0"/>
              <a:t>leucoverin</a:t>
            </a:r>
            <a:r>
              <a:rPr lang="pt-PT" sz="3600" dirty="0" smtClean="0"/>
              <a:t> </a:t>
            </a:r>
            <a:r>
              <a:rPr lang="pt-PT" sz="3600" dirty="0" err="1" smtClean="0"/>
              <a:t>in</a:t>
            </a:r>
            <a:r>
              <a:rPr lang="pt-PT" sz="3600" dirty="0" smtClean="0"/>
              <a:t> </a:t>
            </a:r>
            <a:r>
              <a:rPr lang="pt-PT" sz="3600" dirty="0" err="1" smtClean="0"/>
              <a:t>CCRm</a:t>
            </a:r>
            <a:endParaRPr lang="pt-PT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4388182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Efeito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5-FU + LV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err="1" smtClean="0"/>
                        <a:t>Control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 </a:t>
                      </a:r>
                      <a:r>
                        <a:rPr lang="pt-PT" dirty="0" err="1" smtClean="0"/>
                        <a:t>value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RR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21%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11%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&lt;0.0001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11.7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10.5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0.004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687909" y="5786454"/>
            <a:ext cx="30274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>
            <a:spAutoFit/>
          </a:bodyPr>
          <a:lstStyle/>
          <a:p>
            <a:pPr marL="342900" indent="-342900"/>
            <a:r>
              <a:rPr lang="da-DK" sz="1200" b="1" dirty="0" smtClean="0">
                <a:ea typeface="Arial Unicode MS" pitchFamily="34" charset="-128"/>
                <a:cs typeface="Arial Unicode MS" pitchFamily="34" charset="-128"/>
              </a:rPr>
              <a:t>Thirion P, </a:t>
            </a:r>
            <a:r>
              <a:rPr lang="da-DK" sz="1200" b="1" dirty="0"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da-DK" sz="1200" b="1" dirty="0" smtClean="0">
                <a:ea typeface="Arial Unicode MS" pitchFamily="34" charset="-128"/>
                <a:cs typeface="Arial Unicode MS" pitchFamily="34" charset="-128"/>
              </a:rPr>
              <a:t>J Clin Oncol 2004;22:3766</a:t>
            </a:r>
          </a:p>
          <a:p>
            <a:pPr marL="342900" indent="-342900"/>
            <a:r>
              <a:rPr lang="da-DK" sz="1200" b="1" dirty="0" smtClean="0">
                <a:ea typeface="Arial Unicode MS" pitchFamily="34" charset="-128"/>
                <a:cs typeface="Arial Unicode MS" pitchFamily="34" charset="-128"/>
              </a:rPr>
              <a:t>Buyse M, et al. Lancet 2000;356:373.</a:t>
            </a:r>
            <a:endParaRPr lang="da-DK" sz="1200" b="1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3586" y="1102034"/>
            <a:ext cx="45106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76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pt-PT" sz="4000" dirty="0" err="1" smtClean="0"/>
              <a:t>Irinotecan</a:t>
            </a:r>
            <a:r>
              <a:rPr lang="pt-PT" sz="4000" dirty="0" smtClean="0"/>
              <a:t> </a:t>
            </a:r>
            <a:r>
              <a:rPr lang="pt-PT" sz="4000" dirty="0" err="1" smtClean="0"/>
              <a:t>in</a:t>
            </a:r>
            <a:r>
              <a:rPr lang="pt-PT" sz="4000" dirty="0" smtClean="0"/>
              <a:t> </a:t>
            </a:r>
            <a:r>
              <a:rPr lang="pt-PT" sz="4000" dirty="0" err="1" smtClean="0"/>
              <a:t>CCRm</a:t>
            </a:r>
            <a:endParaRPr lang="pt-PT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054" y="1271605"/>
            <a:ext cx="40195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1498" y="1271605"/>
            <a:ext cx="4158220" cy="315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771498" y="6375242"/>
            <a:ext cx="362637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>
            <a:spAutoFit/>
          </a:bodyPr>
          <a:lstStyle/>
          <a:p>
            <a:pPr marL="342900" indent="-342900" algn="r"/>
            <a:r>
              <a:rPr lang="da-DK" sz="1600" b="1" dirty="0" smtClean="0">
                <a:ea typeface="Arial Unicode MS" pitchFamily="34" charset="-128"/>
                <a:cs typeface="Arial Unicode MS" pitchFamily="34" charset="-128"/>
              </a:rPr>
              <a:t>Douillard JY, </a:t>
            </a:r>
            <a:r>
              <a:rPr lang="da-DK" sz="1600" b="1" dirty="0">
                <a:ea typeface="Arial Unicode MS" pitchFamily="34" charset="-128"/>
                <a:cs typeface="Arial Unicode MS" pitchFamily="34" charset="-128"/>
              </a:rPr>
              <a:t>et al. </a:t>
            </a:r>
            <a:r>
              <a:rPr lang="da-DK" sz="1600" b="1" dirty="0" smtClean="0">
                <a:ea typeface="Arial Unicode MS" pitchFamily="34" charset="-128"/>
                <a:cs typeface="Arial Unicode MS" pitchFamily="34" charset="-128"/>
              </a:rPr>
              <a:t>Lancet 2000;355:1041</a:t>
            </a:r>
            <a:endParaRPr lang="da-DK" sz="1600" b="1" dirty="0"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4643446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Efeito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err="1" smtClean="0"/>
                        <a:t>Irinotecan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err="1" smtClean="0"/>
                        <a:t>Control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 </a:t>
                      </a:r>
                      <a:r>
                        <a:rPr lang="pt-PT" dirty="0" err="1" smtClean="0"/>
                        <a:t>value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RR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49%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31%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&lt;0.001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PFS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6.7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4.4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&lt;0.001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17.4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14.1 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0.031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60350"/>
            <a:ext cx="8308975" cy="88265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C000"/>
                </a:solidFill>
              </a:rPr>
              <a:t>CRC carcinogenesis  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" y="1357313"/>
            <a:ext cx="892175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11"/>
          <p:cNvSpPr txBox="1">
            <a:spLocks noChangeArrowheads="1"/>
          </p:cNvSpPr>
          <p:nvPr/>
        </p:nvSpPr>
        <p:spPr bwMode="auto">
          <a:xfrm>
            <a:off x="4170363" y="6375400"/>
            <a:ext cx="42275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>
            <a:spAutoFit/>
          </a:bodyPr>
          <a:lstStyle/>
          <a:p>
            <a:pPr marL="342900" indent="-342900" algn="r"/>
            <a:r>
              <a:rPr lang="da-DK" sz="1600" b="1">
                <a:ea typeface="Arial Unicode MS" pitchFamily="34" charset="-128"/>
                <a:cs typeface="Arial Unicode MS" pitchFamily="34" charset="-128"/>
              </a:rPr>
              <a:t>Fodde R, et al. Nature Rev Cancer 2001;1:55–67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642937"/>
          </a:xfrm>
        </p:spPr>
        <p:txBody>
          <a:bodyPr/>
          <a:lstStyle/>
          <a:p>
            <a:pPr eaLnBrk="1" hangingPunct="1"/>
            <a:r>
              <a:rPr lang="pt-PT" dirty="0" smtClean="0"/>
              <a:t>EGFR </a:t>
            </a:r>
            <a:r>
              <a:rPr lang="pt-PT" dirty="0" err="1" smtClean="0"/>
              <a:t>expression</a:t>
            </a:r>
            <a:r>
              <a:rPr lang="pt-PT" dirty="0" smtClean="0"/>
              <a:t> </a:t>
            </a:r>
            <a:r>
              <a:rPr lang="pt-PT" dirty="0" err="1" smtClean="0"/>
              <a:t>in</a:t>
            </a:r>
            <a:r>
              <a:rPr lang="pt-PT" dirty="0" smtClean="0"/>
              <a:t> CRC</a:t>
            </a:r>
            <a:endParaRPr lang="pt-PT" dirty="0" smtClean="0"/>
          </a:p>
        </p:txBody>
      </p:sp>
      <p:grpSp>
        <p:nvGrpSpPr>
          <p:cNvPr id="19459" name="Group 9"/>
          <p:cNvGrpSpPr>
            <a:grpSpLocks/>
          </p:cNvGrpSpPr>
          <p:nvPr/>
        </p:nvGrpSpPr>
        <p:grpSpPr bwMode="auto">
          <a:xfrm>
            <a:off x="4899025" y="1985963"/>
            <a:ext cx="3816350" cy="2458482"/>
            <a:chOff x="4333875" y="1985963"/>
            <a:chExt cx="3816350" cy="2458482"/>
          </a:xfrm>
        </p:grpSpPr>
        <p:sp>
          <p:nvSpPr>
            <p:cNvPr id="19462" name="Text Box 4"/>
            <p:cNvSpPr txBox="1">
              <a:spLocks noChangeArrowheads="1"/>
            </p:cNvSpPr>
            <p:nvPr/>
          </p:nvSpPr>
          <p:spPr bwMode="auto">
            <a:xfrm>
              <a:off x="4333875" y="1985963"/>
              <a:ext cx="381635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pt-PT" b="1" dirty="0"/>
                <a:t>70-75% </a:t>
              </a:r>
              <a:r>
                <a:rPr lang="pt-PT" b="1" dirty="0" err="1" smtClean="0"/>
                <a:t>of</a:t>
              </a:r>
              <a:r>
                <a:rPr lang="pt-PT" b="1" dirty="0" smtClean="0"/>
                <a:t> CRC </a:t>
              </a:r>
              <a:r>
                <a:rPr lang="pt-PT" b="1" dirty="0" err="1" smtClean="0"/>
                <a:t>display</a:t>
              </a:r>
              <a:r>
                <a:rPr lang="pt-PT" b="1" dirty="0" smtClean="0"/>
                <a:t> EGFR </a:t>
              </a:r>
              <a:r>
                <a:rPr lang="pt-PT" b="1" dirty="0" err="1" smtClean="0"/>
                <a:t>overexpression</a:t>
              </a:r>
              <a:endParaRPr lang="pt-PT" b="1" dirty="0">
                <a:solidFill>
                  <a:schemeClr val="accent2"/>
                </a:solidFill>
              </a:endParaRPr>
            </a:p>
          </p:txBody>
        </p:sp>
        <p:sp>
          <p:nvSpPr>
            <p:cNvPr id="19463" name="Line 5"/>
            <p:cNvSpPr>
              <a:spLocks noChangeShapeType="1"/>
            </p:cNvSpPr>
            <p:nvPr/>
          </p:nvSpPr>
          <p:spPr bwMode="auto">
            <a:xfrm>
              <a:off x="6242050" y="3067050"/>
              <a:ext cx="0" cy="93503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9464" name="Text Box 6"/>
            <p:cNvSpPr txBox="1">
              <a:spLocks noChangeArrowheads="1"/>
            </p:cNvSpPr>
            <p:nvPr/>
          </p:nvSpPr>
          <p:spPr bwMode="auto">
            <a:xfrm>
              <a:off x="4657725" y="4075113"/>
              <a:ext cx="316706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b="1" dirty="0" err="1" smtClean="0">
                  <a:solidFill>
                    <a:schemeClr val="accent2"/>
                  </a:solidFill>
                </a:rPr>
                <a:t>Increased</a:t>
              </a:r>
              <a:r>
                <a:rPr lang="pt-PT" b="1" dirty="0" smtClean="0">
                  <a:solidFill>
                    <a:schemeClr val="accent2"/>
                  </a:solidFill>
                </a:rPr>
                <a:t> </a:t>
              </a:r>
              <a:r>
                <a:rPr lang="pt-PT" b="1" dirty="0" err="1" smtClean="0">
                  <a:solidFill>
                    <a:schemeClr val="accent2"/>
                  </a:solidFill>
                </a:rPr>
                <a:t>signalling</a:t>
              </a:r>
              <a:endParaRPr lang="pt-PT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9460" name="TextBox 8"/>
          <p:cNvSpPr txBox="1">
            <a:spLocks noChangeArrowheads="1"/>
          </p:cNvSpPr>
          <p:nvPr/>
        </p:nvSpPr>
        <p:spPr bwMode="auto">
          <a:xfrm>
            <a:off x="142875" y="6438900"/>
            <a:ext cx="33718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Goldstein NS and Armin M. Cancer 2001;92: 1331.</a:t>
            </a:r>
            <a:endParaRPr lang="pt-PT" sz="1200"/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806450"/>
            <a:ext cx="3505200" cy="52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rdinary Master">
  <a:themeElements>
    <a:clrScheme name="2_Ordinary Master 13">
      <a:dk1>
        <a:srgbClr val="808080"/>
      </a:dk1>
      <a:lt1>
        <a:srgbClr val="FFFFFF"/>
      </a:lt1>
      <a:dk2>
        <a:srgbClr val="3333FF"/>
      </a:dk2>
      <a:lt2>
        <a:srgbClr val="FFFFFF"/>
      </a:lt2>
      <a:accent1>
        <a:srgbClr val="FF6600"/>
      </a:accent1>
      <a:accent2>
        <a:srgbClr val="99CCFF"/>
      </a:accent2>
      <a:accent3>
        <a:srgbClr val="ADADFF"/>
      </a:accent3>
      <a:accent4>
        <a:srgbClr val="DADADA"/>
      </a:accent4>
      <a:accent5>
        <a:srgbClr val="FFB8AA"/>
      </a:accent5>
      <a:accent6>
        <a:srgbClr val="8AB9E7"/>
      </a:accent6>
      <a:hlink>
        <a:srgbClr val="FFCC00"/>
      </a:hlink>
      <a:folHlink>
        <a:srgbClr val="FFFF00"/>
      </a:folHlink>
    </a:clrScheme>
    <a:fontScheme name="2_Ordinary 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dinary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rdinary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rdinary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rdinary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rdinary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rdinary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rdinary Master 13">
        <a:dk1>
          <a:srgbClr val="808080"/>
        </a:dk1>
        <a:lt1>
          <a:srgbClr val="FFFFFF"/>
        </a:lt1>
        <a:dk2>
          <a:srgbClr val="3333FF"/>
        </a:dk2>
        <a:lt2>
          <a:srgbClr val="FFFFFF"/>
        </a:lt2>
        <a:accent1>
          <a:srgbClr val="FF6600"/>
        </a:accent1>
        <a:accent2>
          <a:srgbClr val="99CCFF"/>
        </a:accent2>
        <a:accent3>
          <a:srgbClr val="ADADFF"/>
        </a:accent3>
        <a:accent4>
          <a:srgbClr val="DADADA"/>
        </a:accent4>
        <a:accent5>
          <a:srgbClr val="FFB8AA"/>
        </a:accent5>
        <a:accent6>
          <a:srgbClr val="8AB9E7"/>
        </a:accent6>
        <a:hlink>
          <a:srgbClr val="FFCC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430</Words>
  <Application>Microsoft Office PowerPoint</Application>
  <PresentationFormat>On-screen Show (4:3)</PresentationFormat>
  <Paragraphs>106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Calibri</vt:lpstr>
      <vt:lpstr>Arial Unicode MS</vt:lpstr>
      <vt:lpstr>Symbol</vt:lpstr>
      <vt:lpstr>Lucida Casual</vt:lpstr>
      <vt:lpstr>Wingdings</vt:lpstr>
      <vt:lpstr>MS PGothic</vt:lpstr>
      <vt:lpstr>Tahoma</vt:lpstr>
      <vt:lpstr>News Gothic MT</vt:lpstr>
      <vt:lpstr>StarSymbol</vt:lpstr>
      <vt:lpstr>Times New Roman</vt:lpstr>
      <vt:lpstr>2_Ordinary Master</vt:lpstr>
      <vt:lpstr>Slide 1</vt:lpstr>
      <vt:lpstr>Cancer progression</vt:lpstr>
      <vt:lpstr>Acquired propeties</vt:lpstr>
      <vt:lpstr>Incidence and age</vt:lpstr>
      <vt:lpstr>Slide 5</vt:lpstr>
      <vt:lpstr>5-fluorouracil + leucoverin in CCRm</vt:lpstr>
      <vt:lpstr>Irinotecan in CCRm</vt:lpstr>
      <vt:lpstr>CRC carcinogenesis  </vt:lpstr>
      <vt:lpstr>EGFR expression in CRC</vt:lpstr>
      <vt:lpstr>Slide 10</vt:lpstr>
      <vt:lpstr>Slide 11</vt:lpstr>
      <vt:lpstr>Slide 12</vt:lpstr>
      <vt:lpstr>30 Yrs’ Research: Effect of Standard Chemotherapy in Metastatic NSCLC has Reached a Plateau </vt:lpstr>
      <vt:lpstr>Gefitinib and lung cancer</vt:lpstr>
      <vt:lpstr>Erlotinib – effect on overall survival</vt:lpstr>
      <vt:lpstr>Response to therapy with TKIs depends on EGFR mutation status</vt:lpstr>
      <vt:lpstr>Response to gefitinib treatment</vt:lpstr>
      <vt:lpstr>EGFR mutations and response to treatment with erlotinib or gefitinib – retrospective studies</vt:lpstr>
      <vt:lpstr>EGFR mutations and response to treatment with erlotinib or gefitinib – prospective studies</vt:lpstr>
      <vt:lpstr>Slide 20</vt:lpstr>
      <vt:lpstr>Slide 21</vt:lpstr>
      <vt:lpstr>Conclusions</vt:lpstr>
    </vt:vector>
  </TitlesOfParts>
  <Company>Merck KGaA, Darmstadt, Germany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Frederico Patricio</dc:creator>
  <cp:lastModifiedBy>Jose Carlos Machado</cp:lastModifiedBy>
  <cp:revision>69</cp:revision>
  <dcterms:created xsi:type="dcterms:W3CDTF">2010-01-14T12:50:35Z</dcterms:created>
  <dcterms:modified xsi:type="dcterms:W3CDTF">2010-07-04T12:44:01Z</dcterms:modified>
</cp:coreProperties>
</file>