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notesSlides/notesSlide8.xml" ContentType="application/vnd.openxmlformats-officedocument.presentationml.notesSlide+xml"/>
  <Default Extension="vml" ContentType="application/vnd.openxmlformats-officedocument.vmlDrawing"/>
  <Override PartName="/ppt/notesSlides/notesSlide9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33"/>
  </p:notesMasterIdLst>
  <p:handoutMasterIdLst>
    <p:handoutMasterId r:id="rId34"/>
  </p:handoutMasterIdLst>
  <p:sldIdLst>
    <p:sldId id="256" r:id="rId2"/>
    <p:sldId id="321" r:id="rId3"/>
    <p:sldId id="257" r:id="rId4"/>
    <p:sldId id="258" r:id="rId5"/>
    <p:sldId id="293" r:id="rId6"/>
    <p:sldId id="324" r:id="rId7"/>
    <p:sldId id="290" r:id="rId8"/>
    <p:sldId id="323" r:id="rId9"/>
    <p:sldId id="294" r:id="rId10"/>
    <p:sldId id="322" r:id="rId11"/>
    <p:sldId id="296" r:id="rId12"/>
    <p:sldId id="295" r:id="rId13"/>
    <p:sldId id="298" r:id="rId14"/>
    <p:sldId id="299" r:id="rId15"/>
    <p:sldId id="300" r:id="rId16"/>
    <p:sldId id="301" r:id="rId17"/>
    <p:sldId id="302" r:id="rId18"/>
    <p:sldId id="312" r:id="rId19"/>
    <p:sldId id="304" r:id="rId20"/>
    <p:sldId id="313" r:id="rId21"/>
    <p:sldId id="306" r:id="rId22"/>
    <p:sldId id="307" r:id="rId23"/>
    <p:sldId id="325" r:id="rId24"/>
    <p:sldId id="326" r:id="rId25"/>
    <p:sldId id="327" r:id="rId26"/>
    <p:sldId id="328" r:id="rId27"/>
    <p:sldId id="320" r:id="rId28"/>
    <p:sldId id="329" r:id="rId29"/>
    <p:sldId id="265" r:id="rId30"/>
    <p:sldId id="264" r:id="rId31"/>
    <p:sldId id="266" r:id="rId32"/>
  </p:sldIdLst>
  <p:sldSz cx="9144000" cy="6858000" type="screen4x3"/>
  <p:notesSz cx="6858000" cy="9144000"/>
  <p:defaultTextStyle>
    <a:defPPr>
      <a:defRPr lang="pt-P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35" autoAdjust="0"/>
    <p:restoredTop sz="74915" autoAdjust="0"/>
  </p:normalViewPr>
  <p:slideViewPr>
    <p:cSldViewPr>
      <p:cViewPr varScale="1">
        <p:scale>
          <a:sx n="35" d="100"/>
          <a:sy n="35" d="100"/>
        </p:scale>
        <p:origin x="-1326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9" d="100"/>
          <a:sy n="59" d="100"/>
        </p:scale>
        <p:origin x="-2496" y="-78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51.emf"/><Relationship Id="rId2" Type="http://schemas.openxmlformats.org/officeDocument/2006/relationships/image" Target="../media/image50.emf"/><Relationship Id="rId1" Type="http://schemas.openxmlformats.org/officeDocument/2006/relationships/image" Target="../media/image49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2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3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BBF0F02-5767-4541-8622-ED99278E37A4}" type="datetimeFigureOut">
              <a:rPr lang="en-GB" smtClean="0"/>
              <a:pPr/>
              <a:t>04/07/2010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AAE6B0E-B90E-4AF9-B53C-6CE321508DD8}" type="slidenum">
              <a:rPr lang="en-GB" smtClean="0"/>
              <a:pPr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06D8078-0588-4E16-9CD4-843E244A4ACB}" type="datetimeFigureOut">
              <a:rPr lang="en-GB" smtClean="0"/>
              <a:pPr/>
              <a:t>04/07/2010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39C913B-F5DB-4CE3-80BC-0F2B498E71DB}" type="slidenum">
              <a:rPr lang="en-GB" smtClean="0"/>
              <a:pPr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pt-PT" dirty="0" smtClean="0"/>
              <a:t>Ontem</a:t>
            </a:r>
          </a:p>
          <a:p>
            <a:r>
              <a:rPr lang="pt-PT" dirty="0" smtClean="0"/>
              <a:t>	Rede simples que interliga sistemas terminais</a:t>
            </a:r>
          </a:p>
          <a:p>
            <a:pPr lvl="1"/>
            <a:r>
              <a:rPr lang="pt-PT" dirty="0" smtClean="0"/>
              <a:t>Centrada na camada de rede, capaz de entregar pacotes: era esse o seu objectivo! </a:t>
            </a:r>
          </a:p>
          <a:p>
            <a:pPr lvl="1"/>
            <a:r>
              <a:rPr lang="pt-PT" dirty="0" smtClean="0"/>
              <a:t>Sem garantias de entrega nem qualidade no serviço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9C913B-F5DB-4CE3-80BC-0F2B498E71DB}" type="slidenum">
              <a:rPr lang="en-GB" smtClean="0"/>
              <a:pPr/>
              <a:t>2</a:t>
            </a:fld>
            <a:endParaRPr lang="en-GB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2771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GB" smtClean="0">
              <a:latin typeface="Times" pitchFamily="18" charset="0"/>
            </a:endParaRPr>
          </a:p>
        </p:txBody>
      </p:sp>
      <p:sp>
        <p:nvSpPr>
          <p:cNvPr id="3277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441AD1C-DDB0-45E7-A168-15D8A3CAAC72}" type="slidenum">
              <a:rPr lang="en-US" smtClean="0"/>
              <a:pPr/>
              <a:t>28</a:t>
            </a:fld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r>
              <a:rPr lang="en-GB" dirty="0" err="1" smtClean="0"/>
              <a:t>Motivação</a:t>
            </a:r>
            <a:r>
              <a:rPr lang="en-GB" dirty="0" smtClean="0"/>
              <a:t>: Internet</a:t>
            </a:r>
          </a:p>
          <a:p>
            <a:r>
              <a:rPr lang="en-GB" dirty="0" smtClean="0"/>
              <a:t>É </a:t>
            </a:r>
            <a:r>
              <a:rPr lang="en-GB" dirty="0" err="1" smtClean="0"/>
              <a:t>uma</a:t>
            </a:r>
            <a:r>
              <a:rPr lang="en-GB" dirty="0" smtClean="0"/>
              <a:t> </a:t>
            </a:r>
            <a:r>
              <a:rPr lang="en-GB" dirty="0" err="1" smtClean="0"/>
              <a:t>Selva</a:t>
            </a:r>
            <a:r>
              <a:rPr lang="en-GB" dirty="0" smtClean="0"/>
              <a:t>...</a:t>
            </a:r>
          </a:p>
          <a:p>
            <a:r>
              <a:rPr lang="en-GB" dirty="0" err="1" smtClean="0"/>
              <a:t>Redes</a:t>
            </a:r>
            <a:r>
              <a:rPr lang="en-GB" baseline="0" dirty="0" smtClean="0"/>
              <a:t> Socias,Blogs,P2P,Browsing,Twitting, </a:t>
            </a:r>
            <a:r>
              <a:rPr lang="en-GB" baseline="0" dirty="0" err="1" smtClean="0"/>
              <a:t>VoiPing,YouTube,Applications:Iphone+Android,ebay</a:t>
            </a:r>
            <a:endParaRPr lang="en-GB" baseline="0" dirty="0" smtClean="0"/>
          </a:p>
          <a:p>
            <a:r>
              <a:rPr lang="en-GB" baseline="0" dirty="0" smtClean="0"/>
              <a:t>...</a:t>
            </a:r>
          </a:p>
          <a:p>
            <a:endParaRPr lang="en-GB" dirty="0" smtClean="0"/>
          </a:p>
          <a:p>
            <a:r>
              <a:rPr lang="pt-PT" dirty="0" smtClean="0"/>
              <a:t>Hoje</a:t>
            </a:r>
          </a:p>
          <a:p>
            <a:r>
              <a:rPr lang="pt-PT" dirty="0" smtClean="0"/>
              <a:t>Complexidade colocada nos nós terminais</a:t>
            </a:r>
          </a:p>
          <a:p>
            <a:pPr lvl="1"/>
            <a:r>
              <a:rPr lang="pt-PT" dirty="0" smtClean="0"/>
              <a:t>Rede mantém-se simples</a:t>
            </a:r>
          </a:p>
          <a:p>
            <a:pPr lvl="1"/>
            <a:r>
              <a:rPr lang="pt-PT" dirty="0" smtClean="0"/>
              <a:t>Grande sucesso da Internet</a:t>
            </a:r>
          </a:p>
          <a:p>
            <a:r>
              <a:rPr lang="pt-PT" dirty="0" smtClean="0"/>
              <a:t>Atingido o limite</a:t>
            </a:r>
          </a:p>
          <a:p>
            <a:pPr lvl="1"/>
            <a:r>
              <a:rPr lang="pt-PT" dirty="0" smtClean="0"/>
              <a:t>Funcionalidades e Capacidade</a:t>
            </a:r>
          </a:p>
          <a:p>
            <a:pPr lvl="1"/>
            <a:r>
              <a:rPr lang="pt-PT" dirty="0" smtClean="0"/>
              <a:t>Necessidades de </a:t>
            </a:r>
            <a:r>
              <a:rPr lang="pt-PT" dirty="0" err="1" smtClean="0"/>
              <a:t>QoS</a:t>
            </a:r>
            <a:endParaRPr lang="pt-PT" dirty="0" smtClean="0"/>
          </a:p>
          <a:p>
            <a:pPr lvl="1"/>
            <a:r>
              <a:rPr lang="pt-PT" dirty="0" smtClean="0"/>
              <a:t>Novos serviços e aplicações</a:t>
            </a:r>
          </a:p>
          <a:p>
            <a:pPr lvl="2"/>
            <a:r>
              <a:rPr lang="pt-PT" dirty="0" smtClean="0"/>
              <a:t>Aumento massivo de novos terminais: </a:t>
            </a:r>
            <a:r>
              <a:rPr lang="pt-PT" dirty="0" err="1" smtClean="0"/>
              <a:t>smart</a:t>
            </a:r>
            <a:r>
              <a:rPr lang="pt-PT" dirty="0" smtClean="0"/>
              <a:t> </a:t>
            </a:r>
            <a:r>
              <a:rPr lang="pt-PT" dirty="0" err="1" smtClean="0"/>
              <a:t>objects</a:t>
            </a:r>
            <a:r>
              <a:rPr lang="pt-PT" dirty="0" smtClean="0"/>
              <a:t> </a:t>
            </a:r>
          </a:p>
          <a:p>
            <a:pPr lvl="2"/>
            <a:r>
              <a:rPr lang="pt-PT" dirty="0" smtClean="0"/>
              <a:t>Internet </a:t>
            </a:r>
            <a:r>
              <a:rPr lang="pt-PT" dirty="0" err="1" smtClean="0"/>
              <a:t>of</a:t>
            </a:r>
            <a:r>
              <a:rPr lang="pt-PT" baseline="0" dirty="0" smtClean="0"/>
              <a:t>  </a:t>
            </a:r>
            <a:r>
              <a:rPr lang="pt-PT" baseline="0" dirty="0" err="1" smtClean="0"/>
              <a:t>Things</a:t>
            </a:r>
            <a:endParaRPr lang="pt-PT" dirty="0" smtClean="0"/>
          </a:p>
          <a:p>
            <a:endParaRPr lang="en-GB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9C913B-F5DB-4CE3-80BC-0F2B498E71DB}" type="slidenum">
              <a:rPr lang="en-GB" smtClean="0"/>
              <a:pPr/>
              <a:t>3</a:t>
            </a:fld>
            <a:endParaRPr lang="en-GB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GB" dirty="0" err="1" smtClean="0"/>
              <a:t>Então</a:t>
            </a:r>
            <a:r>
              <a:rPr lang="en-GB" dirty="0" smtClean="0"/>
              <a:t> e o </a:t>
            </a:r>
            <a:r>
              <a:rPr lang="en-GB" dirty="0" err="1" smtClean="0"/>
              <a:t>que</a:t>
            </a:r>
            <a:r>
              <a:rPr lang="en-GB" dirty="0" smtClean="0"/>
              <a:t> </a:t>
            </a:r>
            <a:r>
              <a:rPr lang="en-GB" baseline="0" dirty="0" smtClean="0"/>
              <a:t>é a Internet </a:t>
            </a:r>
            <a:r>
              <a:rPr lang="en-GB" baseline="0" dirty="0" err="1" smtClean="0"/>
              <a:t>futuro</a:t>
            </a:r>
            <a:r>
              <a:rPr lang="en-GB" baseline="0" dirty="0" smtClean="0"/>
              <a:t>?</a:t>
            </a:r>
          </a:p>
          <a:p>
            <a:r>
              <a:rPr lang="en-GB" baseline="0" dirty="0" err="1" smtClean="0"/>
              <a:t>Sem</a:t>
            </a:r>
            <a:r>
              <a:rPr lang="en-GB" baseline="0" dirty="0" smtClean="0"/>
              <a:t> </a:t>
            </a:r>
            <a:r>
              <a:rPr lang="en-GB" baseline="0" dirty="0" err="1" smtClean="0"/>
              <a:t>fios</a:t>
            </a:r>
            <a:r>
              <a:rPr lang="en-GB" baseline="0" dirty="0" smtClean="0"/>
              <a:t>? Com </a:t>
            </a:r>
            <a:r>
              <a:rPr lang="en-GB" baseline="0" dirty="0" err="1" smtClean="0"/>
              <a:t>fios</a:t>
            </a:r>
            <a:r>
              <a:rPr lang="en-GB" baseline="0" dirty="0" smtClean="0"/>
              <a:t>? </a:t>
            </a:r>
            <a:r>
              <a:rPr lang="en-GB" baseline="0" dirty="0" err="1" smtClean="0"/>
              <a:t>Centradas</a:t>
            </a:r>
            <a:r>
              <a:rPr lang="en-GB" baseline="0" dirty="0" smtClean="0"/>
              <a:t> no </a:t>
            </a:r>
            <a:r>
              <a:rPr lang="en-GB" baseline="0" dirty="0" err="1" smtClean="0"/>
              <a:t>Utilzador</a:t>
            </a:r>
            <a:r>
              <a:rPr lang="en-GB" baseline="0" dirty="0" smtClean="0"/>
              <a:t>? </a:t>
            </a:r>
            <a:r>
              <a:rPr lang="en-GB" baseline="0" dirty="0" err="1" smtClean="0"/>
              <a:t>Centradas</a:t>
            </a:r>
            <a:r>
              <a:rPr lang="en-GB" baseline="0" dirty="0" smtClean="0"/>
              <a:t> </a:t>
            </a:r>
            <a:r>
              <a:rPr lang="en-GB" baseline="0" dirty="0" err="1" smtClean="0"/>
              <a:t>na</a:t>
            </a:r>
            <a:r>
              <a:rPr lang="en-GB" baseline="0" dirty="0" smtClean="0"/>
              <a:t> </a:t>
            </a:r>
            <a:r>
              <a:rPr lang="en-GB" baseline="0" dirty="0" err="1" smtClean="0"/>
              <a:t>informação</a:t>
            </a:r>
            <a:r>
              <a:rPr lang="en-GB" baseline="0" dirty="0" smtClean="0"/>
              <a:t>? </a:t>
            </a:r>
          </a:p>
          <a:p>
            <a:r>
              <a:rPr lang="en-GB" baseline="0" dirty="0" err="1" smtClean="0"/>
              <a:t>Contexto</a:t>
            </a:r>
            <a:endParaRPr lang="en-GB" baseline="0" dirty="0" smtClean="0"/>
          </a:p>
          <a:p>
            <a:r>
              <a:rPr lang="en-GB" baseline="0" dirty="0" err="1" smtClean="0"/>
              <a:t>Quais</a:t>
            </a:r>
            <a:r>
              <a:rPr lang="en-GB" baseline="0" dirty="0" smtClean="0"/>
              <a:t> </a:t>
            </a:r>
            <a:r>
              <a:rPr lang="en-GB" baseline="0" dirty="0" err="1" smtClean="0"/>
              <a:t>serão</a:t>
            </a:r>
            <a:r>
              <a:rPr lang="en-GB" baseline="0" dirty="0" smtClean="0"/>
              <a:t> as </a:t>
            </a:r>
            <a:r>
              <a:rPr lang="en-GB" baseline="0" dirty="0" err="1" smtClean="0"/>
              <a:t>tecnogias</a:t>
            </a:r>
            <a:r>
              <a:rPr lang="en-GB" baseline="0" dirty="0" smtClean="0"/>
              <a:t> </a:t>
            </a:r>
            <a:r>
              <a:rPr lang="en-GB" baseline="0" dirty="0" err="1" smtClean="0"/>
              <a:t>para</a:t>
            </a:r>
            <a:r>
              <a:rPr lang="en-GB" baseline="0" dirty="0" smtClean="0"/>
              <a:t> a Internet </a:t>
            </a:r>
            <a:r>
              <a:rPr lang="en-GB" baseline="0" dirty="0" err="1" smtClean="0"/>
              <a:t>Futuro</a:t>
            </a:r>
            <a:r>
              <a:rPr lang="en-GB" baseline="0" dirty="0" smtClean="0"/>
              <a:t>?</a:t>
            </a:r>
          </a:p>
          <a:p>
            <a:endParaRPr lang="en-GB" baseline="0" dirty="0" smtClean="0"/>
          </a:p>
          <a:p>
            <a:endParaRPr lang="en-GB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9C913B-F5DB-4CE3-80BC-0F2B498E71DB}" type="slidenum">
              <a:rPr lang="en-GB" smtClean="0"/>
              <a:pPr/>
              <a:t>4</a:t>
            </a:fld>
            <a:endParaRPr lang="en-GB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9C913B-F5DB-4CE3-80BC-0F2B498E71DB}" type="slidenum">
              <a:rPr lang="en-GB" smtClean="0"/>
              <a:pPr/>
              <a:t>5</a:t>
            </a:fld>
            <a:endParaRPr lang="en-GB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8675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221BE6F-0C06-49F6-BC71-13B7C08880A1}" type="slidenum">
              <a:rPr lang="pt-PT" smtClean="0"/>
              <a:pPr/>
              <a:t>13</a:t>
            </a:fld>
            <a:endParaRPr lang="pt-PT" smtClean="0"/>
          </a:p>
        </p:txBody>
      </p:sp>
      <p:sp>
        <p:nvSpPr>
          <p:cNvPr id="28676" name="Notes Placeholder 4"/>
          <p:cNvSpPr>
            <a:spLocks noGrp="1"/>
          </p:cNvSpPr>
          <p:nvPr/>
        </p:nvSpPr>
        <p:spPr bwMode="auto">
          <a:xfrm>
            <a:off x="685494" y="4342939"/>
            <a:ext cx="5487013" cy="4114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1" tIns="45716" rIns="91431" bIns="45716"/>
          <a:lstStyle/>
          <a:p>
            <a:pPr>
              <a:spcBef>
                <a:spcPct val="30000"/>
              </a:spcBef>
            </a:pPr>
            <a:endParaRPr lang="en-GB" sz="1200" dirty="0">
              <a:latin typeface="Calibri" pitchFamily="34" charset="0"/>
            </a:endParaRPr>
          </a:p>
        </p:txBody>
      </p:sp>
      <p:sp>
        <p:nvSpPr>
          <p:cNvPr id="28677" name="Notes Placeholder 4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defTabSz="912958">
              <a:spcBef>
                <a:spcPct val="0"/>
              </a:spcBef>
            </a:pPr>
            <a:endParaRPr lang="en-GB" dirty="0" smtClean="0">
              <a:latin typeface="Times" pitchFamily="18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9699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GB" smtClean="0">
              <a:latin typeface="Times" pitchFamily="18" charset="0"/>
            </a:endParaRPr>
          </a:p>
        </p:txBody>
      </p:sp>
      <p:sp>
        <p:nvSpPr>
          <p:cNvPr id="2970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9CD3C5E-8340-4A27-A775-4D5247015B9C}" type="slidenum">
              <a:rPr lang="pt-PT" smtClean="0"/>
              <a:pPr/>
              <a:t>14</a:t>
            </a:fld>
            <a:endParaRPr lang="pt-PT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072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GB" smtClean="0">
              <a:latin typeface="Times" pitchFamily="18" charset="0"/>
            </a:endParaRPr>
          </a:p>
        </p:txBody>
      </p:sp>
      <p:sp>
        <p:nvSpPr>
          <p:cNvPr id="3072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8B2867B-3072-46F5-9434-0E03C578EECD}" type="slidenum">
              <a:rPr lang="pt-PT" smtClean="0"/>
              <a:pPr/>
              <a:t>15</a:t>
            </a:fld>
            <a:endParaRPr lang="pt-PT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1747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GB" smtClean="0">
              <a:latin typeface="Times" pitchFamily="18" charset="0"/>
            </a:endParaRPr>
          </a:p>
        </p:txBody>
      </p:sp>
      <p:sp>
        <p:nvSpPr>
          <p:cNvPr id="3174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8A08EEC-D574-45AA-9B7E-19F81B968F93}" type="slidenum">
              <a:rPr lang="pt-PT" smtClean="0"/>
              <a:pPr/>
              <a:t>16</a:t>
            </a:fld>
            <a:endParaRPr lang="pt-PT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2771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GB" smtClean="0">
              <a:latin typeface="Times" pitchFamily="18" charset="0"/>
            </a:endParaRPr>
          </a:p>
        </p:txBody>
      </p:sp>
      <p:sp>
        <p:nvSpPr>
          <p:cNvPr id="3277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441AD1C-DDB0-45E7-A168-15D8A3CAAC72}" type="slidenum">
              <a:rPr lang="en-US" smtClean="0"/>
              <a:pPr/>
              <a:t>27</a:t>
            </a:fld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843808" y="6356350"/>
            <a:ext cx="5112568" cy="365125"/>
          </a:xfrm>
        </p:spPr>
        <p:txBody>
          <a:bodyPr/>
          <a:lstStyle/>
          <a:p>
            <a:pPr algn="l"/>
            <a:r>
              <a:rPr lang="pt-PT" dirty="0" smtClean="0"/>
              <a:t>Plataformas para desenvolvimento de Arquitecturas para Internet do  Futuro</a:t>
            </a:r>
          </a:p>
          <a:p>
            <a:pPr algn="l"/>
            <a:r>
              <a:rPr lang="pt-PT" dirty="0" smtClean="0"/>
              <a:t>04 Julho  2010,  Encontro com a Ciência e Tecnologia em Portugal 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100392" y="6356350"/>
            <a:ext cx="586408" cy="365125"/>
          </a:xfrm>
        </p:spPr>
        <p:txBody>
          <a:bodyPr/>
          <a:lstStyle/>
          <a:p>
            <a:fld id="{0A48B288-B6A4-4890-A49F-0B3BA0C00D61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PT" smtClean="0"/>
              <a:t>Plataformas para desenvolvimento de Arquitecturas para Internet do  Futuro 04 Julho  2010,  Encontro com a Ciência e Tecnologia em Portugal 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48B288-B6A4-4890-A49F-0B3BA0C00D61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PT" smtClean="0"/>
              <a:t>Plataformas para desenvolvimento de Arquitecturas para Internet do  Futuro 04 Julho  2010,  Encontro com a Ciência e Tecnologia em Portugal 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48B288-B6A4-4890-A49F-0B3BA0C00D61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339752" y="6356350"/>
            <a:ext cx="5616624" cy="365125"/>
          </a:xfrm>
        </p:spPr>
        <p:txBody>
          <a:bodyPr/>
          <a:lstStyle/>
          <a:p>
            <a:pPr algn="l"/>
            <a:r>
              <a:rPr lang="pt-PT" dirty="0" smtClean="0"/>
              <a:t>Plataformas para desenvolvimento de Arquitecturas para Internet do  Futuro</a:t>
            </a:r>
          </a:p>
          <a:p>
            <a:pPr algn="l"/>
            <a:r>
              <a:rPr lang="pt-PT" dirty="0" smtClean="0"/>
              <a:t>04 Julho  2010,  Encontro com a Ciência e Tecnologia em Portugal 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48B288-B6A4-4890-A49F-0B3BA0C00D61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7" name="Picture 2" descr="http://ts3.mm.bing.net/images/thumbnail.aspx?q=135394497918&amp;id=6808cebf8579e8d1c12f2953e90d398d&amp;url=https%3a%2f%2fmail.ua.pt%2fSkinFiles%2fua.pt%2f*%2fSampleLogo.gif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6318668"/>
            <a:ext cx="400140" cy="421200"/>
          </a:xfrm>
          <a:prstGeom prst="rect">
            <a:avLst/>
          </a:prstGeom>
          <a:noFill/>
        </p:spPr>
      </p:pic>
      <p:pic>
        <p:nvPicPr>
          <p:cNvPr id="8" name="Picture 5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3946" y="6309320"/>
            <a:ext cx="444216" cy="42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" name="Picture 12" descr="inovacao_rgb_pos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10225" y="6309320"/>
            <a:ext cx="1517559" cy="42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l"/>
            <a:r>
              <a:rPr lang="pt-PT" smtClean="0"/>
              <a:t>Plataformas para desenvolvimento de Arquitecturas para Internet do  Futuro 04 Julho  2010,  Encontro com a Ciência e Tecnologia em Portugal 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48B288-B6A4-4890-A49F-0B3BA0C00D61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PT" smtClean="0"/>
              <a:t>Plataformas para desenvolvimento de Arquitecturas para Internet do  Futuro 04 Julho  2010,  Encontro com a Ciência e Tecnologia em Portugal </a:t>
            </a: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48B288-B6A4-4890-A49F-0B3BA0C00D61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PT" smtClean="0"/>
              <a:t>Plataformas para desenvolvimento de Arquitecturas para Internet do  Futuro 04 Julho  2010,  Encontro com a Ciência e Tecnologia em Portugal </a:t>
            </a:r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48B288-B6A4-4890-A49F-0B3BA0C00D61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PT" smtClean="0"/>
              <a:t>Plataformas para desenvolvimento de Arquitecturas para Internet do  Futuro 04 Julho  2010,  Encontro com a Ciência e Tecnologia em Portugal </a:t>
            </a:r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48B288-B6A4-4890-A49F-0B3BA0C00D61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PT" smtClean="0"/>
              <a:t>Plataformas para desenvolvimento de Arquitecturas para Internet do  Futuro 04 Julho  2010,  Encontro com a Ciência e Tecnologia em Portugal </a:t>
            </a:r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48B288-B6A4-4890-A49F-0B3BA0C00D61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PT" smtClean="0"/>
              <a:t>Plataformas para desenvolvimento de Arquitecturas para Internet do  Futuro 04 Julho  2010,  Encontro com a Ciência e Tecnologia em Portugal </a:t>
            </a: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48B288-B6A4-4890-A49F-0B3BA0C00D61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PT" smtClean="0"/>
              <a:t>Plataformas para desenvolvimento de Arquitecturas para Internet do  Futuro 04 Julho  2010,  Encontro com a Ciência e Tecnologia em Portugal </a:t>
            </a: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48B288-B6A4-4890-A49F-0B3BA0C00D61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483768" y="6356350"/>
            <a:ext cx="547260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algn="l"/>
            <a:r>
              <a:rPr lang="pt-PT" dirty="0" smtClean="0"/>
              <a:t>Plataformas para desenvolvimento de Arquitecturas para Internet do  Futuro</a:t>
            </a:r>
          </a:p>
          <a:p>
            <a:pPr algn="l"/>
            <a:r>
              <a:rPr lang="pt-PT" dirty="0" smtClean="0"/>
              <a:t>04 Julho  2010,  Encontro com a Ciência e Tecnologia em Portugal</a:t>
            </a:r>
          </a:p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100392" y="6356350"/>
            <a:ext cx="58640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A48B288-B6A4-4890-A49F-0B3BA0C00D61}" type="slidenum">
              <a:rPr lang="en-GB" smtClean="0"/>
              <a:pPr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P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em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w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wm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6.wm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4.png"/><Relationship Id="rId4" Type="http://schemas.openxmlformats.org/officeDocument/2006/relationships/image" Target="../media/image4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emf"/><Relationship Id="rId2" Type="http://schemas.openxmlformats.org/officeDocument/2006/relationships/image" Target="../media/image36.w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7.png"/><Relationship Id="rId4" Type="http://schemas.openxmlformats.org/officeDocument/2006/relationships/image" Target="../media/image46.wmf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oleObject" Target="../embeddings/oleObject3.bin"/><Relationship Id="rId4" Type="http://schemas.openxmlformats.org/officeDocument/2006/relationships/oleObject" Target="../embeddings/oleObject2.bin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13" Type="http://schemas.openxmlformats.org/officeDocument/2006/relationships/image" Target="../media/image15.jpeg"/><Relationship Id="rId18" Type="http://schemas.openxmlformats.org/officeDocument/2006/relationships/image" Target="../media/image20.jpeg"/><Relationship Id="rId26" Type="http://schemas.openxmlformats.org/officeDocument/2006/relationships/image" Target="../media/image28.jpeg"/><Relationship Id="rId3" Type="http://schemas.openxmlformats.org/officeDocument/2006/relationships/image" Target="../media/image5.jpeg"/><Relationship Id="rId21" Type="http://schemas.openxmlformats.org/officeDocument/2006/relationships/image" Target="../media/image23.jpeg"/><Relationship Id="rId7" Type="http://schemas.openxmlformats.org/officeDocument/2006/relationships/image" Target="../media/image9.jpeg"/><Relationship Id="rId12" Type="http://schemas.openxmlformats.org/officeDocument/2006/relationships/image" Target="../media/image14.jpeg"/><Relationship Id="rId17" Type="http://schemas.openxmlformats.org/officeDocument/2006/relationships/image" Target="../media/image19.jpeg"/><Relationship Id="rId25" Type="http://schemas.openxmlformats.org/officeDocument/2006/relationships/image" Target="../media/image27.jpeg"/><Relationship Id="rId2" Type="http://schemas.openxmlformats.org/officeDocument/2006/relationships/notesSlide" Target="../notesSlides/notesSlide2.xml"/><Relationship Id="rId16" Type="http://schemas.openxmlformats.org/officeDocument/2006/relationships/image" Target="../media/image18.jpeg"/><Relationship Id="rId20" Type="http://schemas.openxmlformats.org/officeDocument/2006/relationships/image" Target="../media/image22.jpeg"/><Relationship Id="rId29" Type="http://schemas.openxmlformats.org/officeDocument/2006/relationships/image" Target="../media/image3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11" Type="http://schemas.openxmlformats.org/officeDocument/2006/relationships/image" Target="../media/image13.jpeg"/><Relationship Id="rId24" Type="http://schemas.openxmlformats.org/officeDocument/2006/relationships/image" Target="../media/image26.jpeg"/><Relationship Id="rId5" Type="http://schemas.openxmlformats.org/officeDocument/2006/relationships/image" Target="../media/image7.jpeg"/><Relationship Id="rId15" Type="http://schemas.openxmlformats.org/officeDocument/2006/relationships/image" Target="../media/image17.jpeg"/><Relationship Id="rId23" Type="http://schemas.openxmlformats.org/officeDocument/2006/relationships/image" Target="../media/image25.jpeg"/><Relationship Id="rId28" Type="http://schemas.openxmlformats.org/officeDocument/2006/relationships/image" Target="../media/image30.jpeg"/><Relationship Id="rId10" Type="http://schemas.openxmlformats.org/officeDocument/2006/relationships/image" Target="../media/image12.jpeg"/><Relationship Id="rId19" Type="http://schemas.openxmlformats.org/officeDocument/2006/relationships/image" Target="../media/image21.jpeg"/><Relationship Id="rId4" Type="http://schemas.openxmlformats.org/officeDocument/2006/relationships/image" Target="../media/image6.jpeg"/><Relationship Id="rId9" Type="http://schemas.openxmlformats.org/officeDocument/2006/relationships/image" Target="../media/image11.jpeg"/><Relationship Id="rId14" Type="http://schemas.openxmlformats.org/officeDocument/2006/relationships/image" Target="../media/image16.jpeg"/><Relationship Id="rId22" Type="http://schemas.openxmlformats.org/officeDocument/2006/relationships/image" Target="../media/image24.jpeg"/><Relationship Id="rId27" Type="http://schemas.openxmlformats.org/officeDocument/2006/relationships/image" Target="../media/image29.jpeg"/><Relationship Id="rId30" Type="http://schemas.openxmlformats.org/officeDocument/2006/relationships/image" Target="../media/image32.jpe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11560" y="1916832"/>
            <a:ext cx="7772400" cy="1470025"/>
          </a:xfrm>
        </p:spPr>
        <p:txBody>
          <a:bodyPr>
            <a:noAutofit/>
          </a:bodyPr>
          <a:lstStyle/>
          <a:p>
            <a:r>
              <a:rPr lang="pt-PT" sz="3200" dirty="0" smtClean="0"/>
              <a:t>Plataformas para</a:t>
            </a:r>
            <a:br>
              <a:rPr lang="pt-PT" sz="3200" dirty="0" smtClean="0"/>
            </a:br>
            <a:r>
              <a:rPr lang="pt-PT" sz="3200" dirty="0" smtClean="0"/>
              <a:t>desenvolvimento de Arquitecturas</a:t>
            </a:r>
            <a:br>
              <a:rPr lang="pt-PT" sz="3200" dirty="0" smtClean="0"/>
            </a:br>
            <a:r>
              <a:rPr lang="pt-PT" sz="3200" dirty="0" smtClean="0"/>
              <a:t>para a Internet do Futuro</a:t>
            </a:r>
            <a:endParaRPr lang="pt-PT" sz="32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73016"/>
            <a:ext cx="6656784" cy="1752600"/>
          </a:xfrm>
        </p:spPr>
        <p:txBody>
          <a:bodyPr>
            <a:normAutofit/>
          </a:bodyPr>
          <a:lstStyle/>
          <a:p>
            <a:pPr algn="l"/>
            <a:r>
              <a:rPr lang="en-GB" sz="2400" dirty="0" smtClean="0"/>
              <a:t>Márcio Melo (marciomelo@ua.pt) </a:t>
            </a:r>
          </a:p>
          <a:p>
            <a:pPr algn="l"/>
            <a:r>
              <a:rPr lang="en-US" sz="2400" dirty="0" smtClean="0">
                <a:solidFill>
                  <a:srgbClr val="828A8D"/>
                </a:solidFill>
              </a:rPr>
              <a:t>João Nogueira, Ricardo Matos,</a:t>
            </a:r>
          </a:p>
          <a:p>
            <a:pPr algn="l"/>
            <a:r>
              <a:rPr lang="en-US" sz="2400" dirty="0" smtClean="0">
                <a:solidFill>
                  <a:srgbClr val="828A8D"/>
                </a:solidFill>
              </a:rPr>
              <a:t>Susana Sargento, Jorge Carapinha</a:t>
            </a:r>
            <a:endParaRPr lang="en-GB" sz="2400" dirty="0"/>
          </a:p>
        </p:txBody>
      </p:sp>
      <p:pic>
        <p:nvPicPr>
          <p:cNvPr id="3074" name="Picture 2" descr="http://ts3.mm.bing.net/images/thumbnail.aspx?q=135394497918&amp;id=6808cebf8579e8d1c12f2953e90d398d&amp;url=https%3a%2f%2fmail.ua.pt%2fSkinFiles%2fua.pt%2f*%2fSampleLogo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4941168"/>
            <a:ext cx="1447800" cy="1524001"/>
          </a:xfrm>
          <a:prstGeom prst="rect">
            <a:avLst/>
          </a:prstGeom>
          <a:noFill/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27784" y="5013176"/>
            <a:ext cx="1549099" cy="14688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" name="Picture 12" descr="inovacao_rgb_pos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88024" y="5229200"/>
            <a:ext cx="4667250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Title 1"/>
          <p:cNvSpPr txBox="1">
            <a:spLocks/>
          </p:cNvSpPr>
          <p:nvPr/>
        </p:nvSpPr>
        <p:spPr>
          <a:xfrm>
            <a:off x="467544" y="188640"/>
            <a:ext cx="7848872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pt-PT" sz="2800" dirty="0" smtClean="0"/>
              <a:t>Ciência 2010 – Encontro com a Ciência e Tecnologia em Portugal</a:t>
            </a:r>
          </a:p>
          <a:p>
            <a:r>
              <a:rPr lang="pt-PT" sz="2800" dirty="0" smtClean="0"/>
              <a:t>Sessão 1B. Tecnologias para a Internet do Futuro</a:t>
            </a:r>
            <a:endParaRPr lang="en-US" sz="28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 err="1" smtClean="0"/>
              <a:t>Virtualização</a:t>
            </a:r>
            <a:r>
              <a:rPr lang="en-GB" dirty="0" smtClean="0"/>
              <a:t> de </a:t>
            </a:r>
            <a:r>
              <a:rPr lang="en-GB" dirty="0" err="1" smtClean="0"/>
              <a:t>Rede</a:t>
            </a:r>
            <a:r>
              <a:rPr lang="en-GB" dirty="0" smtClean="0"/>
              <a:t> - </a:t>
            </a:r>
            <a:r>
              <a:rPr lang="en-GB" dirty="0" err="1" smtClean="0"/>
              <a:t>Oportunidades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pt-PT" dirty="0" smtClean="0"/>
              <a:t>Desenvolvimento de novas arquitecturas e protocolos</a:t>
            </a:r>
          </a:p>
          <a:p>
            <a:pPr lvl="1"/>
            <a:r>
              <a:rPr lang="pt-PT" dirty="0" smtClean="0"/>
              <a:t> enquanto se mantêm as aplicações existentes nas redes actuais</a:t>
            </a:r>
          </a:p>
          <a:p>
            <a:r>
              <a:rPr lang="pt-PT" dirty="0" smtClean="0"/>
              <a:t>Segurança e isolamento </a:t>
            </a:r>
          </a:p>
          <a:p>
            <a:pPr lvl="1"/>
            <a:r>
              <a:rPr lang="pt-PT" dirty="0" smtClean="0"/>
              <a:t>(tolerância a falhas e garantias de desempenho)</a:t>
            </a:r>
          </a:p>
          <a:p>
            <a:r>
              <a:rPr lang="pt-PT" dirty="0" smtClean="0"/>
              <a:t>Reduzir o custo de criar, correr, e combinar redes, aplicações de rede, e serviços de rede</a:t>
            </a:r>
          </a:p>
          <a:p>
            <a:pPr lvl="1"/>
            <a:r>
              <a:rPr lang="pt-PT" dirty="0" smtClean="0"/>
              <a:t>aumentando a eficiência dos recursos, como equipamento e energia</a:t>
            </a:r>
          </a:p>
          <a:p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l"/>
            <a:r>
              <a:rPr lang="pt-PT" smtClean="0"/>
              <a:t>Plataformas para desenvolvimento de Arquitecturas para Internet do  Futuro</a:t>
            </a:r>
          </a:p>
          <a:p>
            <a:pPr algn="l"/>
            <a:r>
              <a:rPr lang="pt-PT" smtClean="0"/>
              <a:t>04 Julho  2010,  Encontro com a Ciência e Tecnologia em Portugal </a:t>
            </a:r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48B288-B6A4-4890-A49F-0B3BA0C00D61}" type="slidenum">
              <a:rPr lang="en-GB" smtClean="0"/>
              <a:pPr/>
              <a:t>10</a:t>
            </a:fld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err="1" smtClean="0"/>
              <a:t>Virtualização</a:t>
            </a:r>
            <a:r>
              <a:rPr lang="pt-PT" dirty="0" smtClean="0"/>
              <a:t> de Rede – O que é?</a:t>
            </a:r>
          </a:p>
        </p:txBody>
      </p:sp>
      <p:sp>
        <p:nvSpPr>
          <p:cNvPr id="8195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GB" dirty="0" smtClean="0"/>
              <a:t>O </a:t>
            </a:r>
            <a:r>
              <a:rPr lang="en-GB" dirty="0" err="1" smtClean="0"/>
              <a:t>conceito</a:t>
            </a:r>
            <a:r>
              <a:rPr lang="en-GB" dirty="0" smtClean="0"/>
              <a:t> de </a:t>
            </a:r>
            <a:r>
              <a:rPr lang="en-GB" dirty="0" err="1" smtClean="0"/>
              <a:t>virtualização</a:t>
            </a:r>
            <a:r>
              <a:rPr lang="en-GB" dirty="0" smtClean="0"/>
              <a:t> de </a:t>
            </a:r>
            <a:r>
              <a:rPr lang="en-GB" dirty="0" err="1" smtClean="0"/>
              <a:t>rede</a:t>
            </a:r>
            <a:r>
              <a:rPr lang="en-GB" dirty="0" smtClean="0"/>
              <a:t> </a:t>
            </a:r>
            <a:r>
              <a:rPr lang="en-GB" dirty="0" err="1" smtClean="0"/>
              <a:t>não</a:t>
            </a:r>
            <a:r>
              <a:rPr lang="en-GB" dirty="0" smtClean="0"/>
              <a:t> é novo</a:t>
            </a:r>
          </a:p>
          <a:p>
            <a:pPr lvl="1"/>
            <a:r>
              <a:rPr lang="en-US" dirty="0" err="1" smtClean="0"/>
              <a:t>Redes</a:t>
            </a:r>
            <a:r>
              <a:rPr lang="en-US" dirty="0" smtClean="0"/>
              <a:t> </a:t>
            </a:r>
            <a:r>
              <a:rPr lang="en-US" dirty="0" err="1" smtClean="0"/>
              <a:t>Privadas</a:t>
            </a:r>
            <a:r>
              <a:rPr lang="en-US" dirty="0" smtClean="0"/>
              <a:t> </a:t>
            </a:r>
            <a:r>
              <a:rPr lang="en-US" dirty="0" err="1" smtClean="0"/>
              <a:t>Virtuais</a:t>
            </a:r>
            <a:r>
              <a:rPr lang="en-US" dirty="0" smtClean="0"/>
              <a:t> (VPNs)</a:t>
            </a:r>
          </a:p>
          <a:p>
            <a:pPr lvl="1"/>
            <a:r>
              <a:rPr lang="en-US" dirty="0" smtClean="0"/>
              <a:t>MPLS</a:t>
            </a:r>
          </a:p>
          <a:p>
            <a:pPr lvl="1"/>
            <a:r>
              <a:rPr lang="en-US" dirty="0" err="1" smtClean="0"/>
              <a:t>Redes</a:t>
            </a:r>
            <a:r>
              <a:rPr lang="en-US" dirty="0" smtClean="0"/>
              <a:t> Overlay</a:t>
            </a:r>
          </a:p>
          <a:p>
            <a:pPr lvl="1"/>
            <a:r>
              <a:rPr lang="en-GB" dirty="0" err="1" smtClean="0"/>
              <a:t>Virtualização</a:t>
            </a:r>
            <a:r>
              <a:rPr lang="en-GB" dirty="0" smtClean="0"/>
              <a:t> de </a:t>
            </a:r>
            <a:r>
              <a:rPr lang="en-GB" dirty="0" err="1" smtClean="0"/>
              <a:t>Ligações</a:t>
            </a:r>
            <a:r>
              <a:rPr lang="en-GB" dirty="0" smtClean="0"/>
              <a:t> (ex: VLANS, </a:t>
            </a:r>
            <a:r>
              <a:rPr lang="en-GB" dirty="0" err="1" smtClean="0"/>
              <a:t>túneis</a:t>
            </a:r>
            <a:r>
              <a:rPr lang="en-GB" dirty="0" smtClean="0"/>
              <a:t> IP)</a:t>
            </a:r>
          </a:p>
          <a:p>
            <a:pPr lvl="1"/>
            <a:r>
              <a:rPr lang="en-US" dirty="0" err="1" smtClean="0"/>
              <a:t>Virtualização</a:t>
            </a:r>
            <a:r>
              <a:rPr lang="en-US" dirty="0" smtClean="0"/>
              <a:t> de </a:t>
            </a:r>
            <a:r>
              <a:rPr lang="en-US" dirty="0" err="1" smtClean="0"/>
              <a:t>Nós</a:t>
            </a:r>
            <a:r>
              <a:rPr lang="en-US" dirty="0" smtClean="0"/>
              <a:t> (ex: XEN, VMware).</a:t>
            </a:r>
          </a:p>
          <a:p>
            <a:r>
              <a:rPr lang="en-US" dirty="0" err="1" smtClean="0"/>
              <a:t>Construção</a:t>
            </a:r>
            <a:r>
              <a:rPr lang="en-US" dirty="0" smtClean="0"/>
              <a:t> de </a:t>
            </a:r>
            <a:r>
              <a:rPr lang="en-US" dirty="0" err="1" smtClean="0"/>
              <a:t>redes</a:t>
            </a:r>
            <a:r>
              <a:rPr lang="en-US" dirty="0" smtClean="0"/>
              <a:t> </a:t>
            </a:r>
            <a:r>
              <a:rPr lang="en-US" dirty="0" err="1" smtClean="0"/>
              <a:t>independentes</a:t>
            </a:r>
            <a:r>
              <a:rPr lang="en-US" dirty="0" smtClean="0"/>
              <a:t> </a:t>
            </a:r>
            <a:r>
              <a:rPr lang="en-US" dirty="0" err="1" smtClean="0"/>
              <a:t>na</a:t>
            </a:r>
            <a:r>
              <a:rPr lang="en-US" dirty="0" smtClean="0"/>
              <a:t> </a:t>
            </a:r>
            <a:r>
              <a:rPr lang="en-US" dirty="0" err="1" smtClean="0"/>
              <a:t>mesma</a:t>
            </a:r>
            <a:r>
              <a:rPr lang="en-US" dirty="0" smtClean="0"/>
              <a:t> infra-</a:t>
            </a:r>
            <a:r>
              <a:rPr lang="en-US" dirty="0" err="1" smtClean="0"/>
              <a:t>estrutura</a:t>
            </a:r>
            <a:r>
              <a:rPr lang="en-US" dirty="0" smtClean="0"/>
              <a:t> de </a:t>
            </a:r>
            <a:r>
              <a:rPr lang="en-US" dirty="0" err="1" smtClean="0"/>
              <a:t>rede</a:t>
            </a:r>
            <a:r>
              <a:rPr lang="en-US" dirty="0" smtClean="0"/>
              <a:t> </a:t>
            </a:r>
            <a:r>
              <a:rPr lang="en-US" dirty="0" err="1" smtClean="0"/>
              <a:t>física</a:t>
            </a:r>
            <a:endParaRPr lang="en-US" dirty="0" smtClean="0"/>
          </a:p>
          <a:p>
            <a:pPr lvl="1"/>
            <a:endParaRPr lang="en-US" dirty="0" smtClean="0"/>
          </a:p>
        </p:txBody>
      </p:sp>
      <p:sp>
        <p:nvSpPr>
          <p:cNvPr id="29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PT" smtClean="0"/>
              <a:t>Plataformas para desenvolvimento de Arquitecturas para Internet do  Futuro</a:t>
            </a:r>
          </a:p>
          <a:p>
            <a:r>
              <a:rPr lang="pt-PT" smtClean="0"/>
              <a:t>04 Julho  2010,  Encontro com a Ciência e Tecnologia em Portugal </a:t>
            </a:r>
            <a:endParaRPr lang="en-GB" dirty="0"/>
          </a:p>
        </p:txBody>
      </p:sp>
      <p:sp>
        <p:nvSpPr>
          <p:cNvPr id="30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48B288-B6A4-4890-A49F-0B3BA0C00D61}" type="slidenum">
              <a:rPr lang="en-GB" smtClean="0"/>
              <a:pPr/>
              <a:t>11</a:t>
            </a:fld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pt-PT" dirty="0" smtClean="0"/>
              <a:t>Uma Infra-estrutura, múltiplas redes</a:t>
            </a:r>
            <a:endParaRPr lang="pt-PT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l"/>
            <a:r>
              <a:rPr lang="pt-PT" smtClean="0"/>
              <a:t>Plataformas para desenvolvimento de Arquitecturas para Internet do  Futuro</a:t>
            </a:r>
          </a:p>
          <a:p>
            <a:pPr algn="l"/>
            <a:r>
              <a:rPr lang="pt-PT" smtClean="0"/>
              <a:t>04 Julho  2010,  Encontro com a Ciência e Tecnologia em Portugal </a:t>
            </a:r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48B288-B6A4-4890-A49F-0B3BA0C00D61}" type="slidenum">
              <a:rPr lang="en-GB" smtClean="0"/>
              <a:pPr/>
              <a:t>12</a:t>
            </a:fld>
            <a:endParaRPr lang="en-GB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57375" y="1643063"/>
            <a:ext cx="6161088" cy="4657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2339752" y="6356350"/>
            <a:ext cx="5616624" cy="365125"/>
          </a:xfrm>
        </p:spPr>
        <p:txBody>
          <a:bodyPr/>
          <a:lstStyle/>
          <a:p>
            <a:pPr algn="l"/>
            <a:r>
              <a:rPr lang="pt-PT" dirty="0" smtClean="0"/>
              <a:t>Plataformas para desenvolvimento de Arquitecturas para Internet do  Futuro</a:t>
            </a:r>
          </a:p>
          <a:p>
            <a:pPr algn="l"/>
            <a:r>
              <a:rPr lang="pt-PT" dirty="0" smtClean="0"/>
              <a:t>04 Julho  2010,  Encontro com a Ciência e Tecnologia em Portugal </a:t>
            </a:r>
            <a:endParaRPr lang="en-GB" dirty="0"/>
          </a:p>
        </p:txBody>
      </p:sp>
      <p:sp>
        <p:nvSpPr>
          <p:cNvPr id="132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100392" y="6356350"/>
            <a:ext cx="586408" cy="365125"/>
          </a:xfrm>
        </p:spPr>
        <p:txBody>
          <a:bodyPr/>
          <a:lstStyle/>
          <a:p>
            <a:fld id="{0A48B288-B6A4-4890-A49F-0B3BA0C00D61}" type="slidenum">
              <a:rPr lang="en-GB" smtClean="0"/>
              <a:pPr/>
              <a:t>13</a:t>
            </a:fld>
            <a:endParaRPr lang="en-GB"/>
          </a:p>
        </p:txBody>
      </p:sp>
      <p:grpSp>
        <p:nvGrpSpPr>
          <p:cNvPr id="2" name="Group 105"/>
          <p:cNvGrpSpPr>
            <a:grpSpLocks/>
          </p:cNvGrpSpPr>
          <p:nvPr/>
        </p:nvGrpSpPr>
        <p:grpSpPr bwMode="auto">
          <a:xfrm>
            <a:off x="6302375" y="4875213"/>
            <a:ext cx="2428875" cy="1476375"/>
            <a:chOff x="4095" y="1373"/>
            <a:chExt cx="977" cy="616"/>
          </a:xfrm>
        </p:grpSpPr>
        <p:sp>
          <p:nvSpPr>
            <p:cNvPr id="12411" name="Oval 106"/>
            <p:cNvSpPr>
              <a:spLocks noChangeArrowheads="1"/>
            </p:cNvSpPr>
            <p:nvPr/>
          </p:nvSpPr>
          <p:spPr bwMode="auto">
            <a:xfrm>
              <a:off x="4405" y="1391"/>
              <a:ext cx="225" cy="194"/>
            </a:xfrm>
            <a:prstGeom prst="ellipse">
              <a:avLst/>
            </a:prstGeom>
            <a:solidFill>
              <a:srgbClr val="EAEAEA"/>
            </a:solidFill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12412" name="Oval 107"/>
            <p:cNvSpPr>
              <a:spLocks noChangeArrowheads="1"/>
            </p:cNvSpPr>
            <p:nvPr/>
          </p:nvSpPr>
          <p:spPr bwMode="auto">
            <a:xfrm>
              <a:off x="4603" y="1373"/>
              <a:ext cx="182" cy="151"/>
            </a:xfrm>
            <a:prstGeom prst="ellipse">
              <a:avLst/>
            </a:prstGeom>
            <a:solidFill>
              <a:srgbClr val="EAEAEA"/>
            </a:solidFill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12413" name="Oval 108"/>
            <p:cNvSpPr>
              <a:spLocks noChangeArrowheads="1"/>
            </p:cNvSpPr>
            <p:nvPr/>
          </p:nvSpPr>
          <p:spPr bwMode="auto">
            <a:xfrm>
              <a:off x="4782" y="1545"/>
              <a:ext cx="290" cy="251"/>
            </a:xfrm>
            <a:prstGeom prst="ellipse">
              <a:avLst/>
            </a:prstGeom>
            <a:solidFill>
              <a:srgbClr val="EAEAEA"/>
            </a:solidFill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12414" name="Oval 109"/>
            <p:cNvSpPr>
              <a:spLocks noChangeArrowheads="1"/>
            </p:cNvSpPr>
            <p:nvPr/>
          </p:nvSpPr>
          <p:spPr bwMode="auto">
            <a:xfrm>
              <a:off x="4207" y="1662"/>
              <a:ext cx="335" cy="288"/>
            </a:xfrm>
            <a:prstGeom prst="ellipse">
              <a:avLst/>
            </a:prstGeom>
            <a:solidFill>
              <a:srgbClr val="EAEAEA"/>
            </a:solidFill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12415" name="Oval 110"/>
            <p:cNvSpPr>
              <a:spLocks noChangeArrowheads="1"/>
            </p:cNvSpPr>
            <p:nvPr/>
          </p:nvSpPr>
          <p:spPr bwMode="auto">
            <a:xfrm>
              <a:off x="4692" y="1701"/>
              <a:ext cx="247" cy="211"/>
            </a:xfrm>
            <a:prstGeom prst="ellipse">
              <a:avLst/>
            </a:prstGeom>
            <a:solidFill>
              <a:srgbClr val="EAEAEA"/>
            </a:solidFill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12416" name="Oval 111"/>
            <p:cNvSpPr>
              <a:spLocks noChangeArrowheads="1"/>
            </p:cNvSpPr>
            <p:nvPr/>
          </p:nvSpPr>
          <p:spPr bwMode="auto">
            <a:xfrm>
              <a:off x="4119" y="1719"/>
              <a:ext cx="178" cy="153"/>
            </a:xfrm>
            <a:prstGeom prst="ellipse">
              <a:avLst/>
            </a:prstGeom>
            <a:solidFill>
              <a:srgbClr val="EAEAEA"/>
            </a:solidFill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12417" name="Oval 112"/>
            <p:cNvSpPr>
              <a:spLocks noChangeArrowheads="1"/>
            </p:cNvSpPr>
            <p:nvPr/>
          </p:nvSpPr>
          <p:spPr bwMode="auto">
            <a:xfrm>
              <a:off x="4095" y="1585"/>
              <a:ext cx="181" cy="153"/>
            </a:xfrm>
            <a:prstGeom prst="ellipse">
              <a:avLst/>
            </a:prstGeom>
            <a:solidFill>
              <a:srgbClr val="EAEAEA"/>
            </a:solidFill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12418" name="Oval 113"/>
            <p:cNvSpPr>
              <a:spLocks noChangeArrowheads="1"/>
            </p:cNvSpPr>
            <p:nvPr/>
          </p:nvSpPr>
          <p:spPr bwMode="auto">
            <a:xfrm>
              <a:off x="4184" y="1430"/>
              <a:ext cx="293" cy="250"/>
            </a:xfrm>
            <a:prstGeom prst="ellipse">
              <a:avLst/>
            </a:prstGeom>
            <a:solidFill>
              <a:srgbClr val="EAEAEA"/>
            </a:solidFill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12419" name="Oval 114"/>
            <p:cNvSpPr>
              <a:spLocks noChangeArrowheads="1"/>
            </p:cNvSpPr>
            <p:nvPr/>
          </p:nvSpPr>
          <p:spPr bwMode="auto">
            <a:xfrm>
              <a:off x="4450" y="1738"/>
              <a:ext cx="291" cy="251"/>
            </a:xfrm>
            <a:prstGeom prst="ellipse">
              <a:avLst/>
            </a:prstGeom>
            <a:solidFill>
              <a:srgbClr val="EAEAEA"/>
            </a:solidFill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12420" name="Oval 115"/>
            <p:cNvSpPr>
              <a:spLocks noChangeArrowheads="1"/>
            </p:cNvSpPr>
            <p:nvPr/>
          </p:nvSpPr>
          <p:spPr bwMode="auto">
            <a:xfrm>
              <a:off x="4826" y="1450"/>
              <a:ext cx="223" cy="191"/>
            </a:xfrm>
            <a:prstGeom prst="ellipse">
              <a:avLst/>
            </a:prstGeom>
            <a:solidFill>
              <a:srgbClr val="EAEAEA"/>
            </a:solidFill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12421" name="Oval 116"/>
            <p:cNvSpPr>
              <a:spLocks noChangeArrowheads="1"/>
            </p:cNvSpPr>
            <p:nvPr/>
          </p:nvSpPr>
          <p:spPr bwMode="auto">
            <a:xfrm>
              <a:off x="4759" y="1373"/>
              <a:ext cx="203" cy="171"/>
            </a:xfrm>
            <a:prstGeom prst="ellipse">
              <a:avLst/>
            </a:prstGeom>
            <a:solidFill>
              <a:srgbClr val="EAEAEA"/>
            </a:solidFill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12422" name="Freeform 117"/>
            <p:cNvSpPr>
              <a:spLocks/>
            </p:cNvSpPr>
            <p:nvPr/>
          </p:nvSpPr>
          <p:spPr bwMode="auto">
            <a:xfrm>
              <a:off x="4170" y="1417"/>
              <a:ext cx="852" cy="495"/>
            </a:xfrm>
            <a:custGeom>
              <a:avLst/>
              <a:gdLst>
                <a:gd name="T0" fmla="*/ 262 w 852"/>
                <a:gd name="T1" fmla="*/ 50 h 495"/>
                <a:gd name="T2" fmla="*/ 299 w 852"/>
                <a:gd name="T3" fmla="*/ 14 h 495"/>
                <a:gd name="T4" fmla="*/ 457 w 852"/>
                <a:gd name="T5" fmla="*/ 17 h 495"/>
                <a:gd name="T6" fmla="*/ 569 w 852"/>
                <a:gd name="T7" fmla="*/ 0 h 495"/>
                <a:gd name="T8" fmla="*/ 712 w 852"/>
                <a:gd name="T9" fmla="*/ 60 h 495"/>
                <a:gd name="T10" fmla="*/ 782 w 852"/>
                <a:gd name="T11" fmla="*/ 43 h 495"/>
                <a:gd name="T12" fmla="*/ 820 w 852"/>
                <a:gd name="T13" fmla="*/ 50 h 495"/>
                <a:gd name="T14" fmla="*/ 829 w 852"/>
                <a:gd name="T15" fmla="*/ 196 h 495"/>
                <a:gd name="T16" fmla="*/ 852 w 852"/>
                <a:gd name="T17" fmla="*/ 219 h 495"/>
                <a:gd name="T18" fmla="*/ 786 w 852"/>
                <a:gd name="T19" fmla="*/ 333 h 495"/>
                <a:gd name="T20" fmla="*/ 715 w 852"/>
                <a:gd name="T21" fmla="*/ 255 h 495"/>
                <a:gd name="T22" fmla="*/ 695 w 852"/>
                <a:gd name="T23" fmla="*/ 295 h 495"/>
                <a:gd name="T24" fmla="*/ 595 w 852"/>
                <a:gd name="T25" fmla="*/ 451 h 495"/>
                <a:gd name="T26" fmla="*/ 257 w 852"/>
                <a:gd name="T27" fmla="*/ 495 h 495"/>
                <a:gd name="T28" fmla="*/ 83 w 852"/>
                <a:gd name="T29" fmla="*/ 464 h 495"/>
                <a:gd name="T30" fmla="*/ 29 w 852"/>
                <a:gd name="T31" fmla="*/ 366 h 495"/>
                <a:gd name="T32" fmla="*/ 29 w 852"/>
                <a:gd name="T33" fmla="*/ 268 h 495"/>
                <a:gd name="T34" fmla="*/ 0 w 852"/>
                <a:gd name="T35" fmla="*/ 184 h 495"/>
                <a:gd name="T36" fmla="*/ 262 w 852"/>
                <a:gd name="T37" fmla="*/ 50 h 495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852"/>
                <a:gd name="T58" fmla="*/ 0 h 495"/>
                <a:gd name="T59" fmla="*/ 852 w 852"/>
                <a:gd name="T60" fmla="*/ 495 h 495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852" h="495">
                  <a:moveTo>
                    <a:pt x="262" y="50"/>
                  </a:moveTo>
                  <a:lnTo>
                    <a:pt x="299" y="14"/>
                  </a:lnTo>
                  <a:lnTo>
                    <a:pt x="457" y="17"/>
                  </a:lnTo>
                  <a:lnTo>
                    <a:pt x="569" y="0"/>
                  </a:lnTo>
                  <a:lnTo>
                    <a:pt x="712" y="60"/>
                  </a:lnTo>
                  <a:lnTo>
                    <a:pt x="782" y="43"/>
                  </a:lnTo>
                  <a:lnTo>
                    <a:pt x="820" y="50"/>
                  </a:lnTo>
                  <a:lnTo>
                    <a:pt x="829" y="196"/>
                  </a:lnTo>
                  <a:lnTo>
                    <a:pt x="852" y="219"/>
                  </a:lnTo>
                  <a:lnTo>
                    <a:pt x="786" y="333"/>
                  </a:lnTo>
                  <a:lnTo>
                    <a:pt x="715" y="255"/>
                  </a:lnTo>
                  <a:lnTo>
                    <a:pt x="695" y="295"/>
                  </a:lnTo>
                  <a:lnTo>
                    <a:pt x="595" y="451"/>
                  </a:lnTo>
                  <a:lnTo>
                    <a:pt x="257" y="495"/>
                  </a:lnTo>
                  <a:lnTo>
                    <a:pt x="83" y="464"/>
                  </a:lnTo>
                  <a:lnTo>
                    <a:pt x="29" y="366"/>
                  </a:lnTo>
                  <a:lnTo>
                    <a:pt x="29" y="268"/>
                  </a:lnTo>
                  <a:lnTo>
                    <a:pt x="0" y="184"/>
                  </a:lnTo>
                  <a:lnTo>
                    <a:pt x="262" y="50"/>
                  </a:lnTo>
                  <a:close/>
                </a:path>
              </a:pathLst>
            </a:custGeom>
            <a:solidFill>
              <a:srgbClr val="EAEAE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</p:grpSp>
      <p:grpSp>
        <p:nvGrpSpPr>
          <p:cNvPr id="3" name="Group 105"/>
          <p:cNvGrpSpPr>
            <a:grpSpLocks/>
          </p:cNvGrpSpPr>
          <p:nvPr/>
        </p:nvGrpSpPr>
        <p:grpSpPr bwMode="auto">
          <a:xfrm>
            <a:off x="3516313" y="4875213"/>
            <a:ext cx="2428875" cy="1476375"/>
            <a:chOff x="4095" y="1373"/>
            <a:chExt cx="977" cy="616"/>
          </a:xfrm>
        </p:grpSpPr>
        <p:sp>
          <p:nvSpPr>
            <p:cNvPr id="12399" name="Oval 106"/>
            <p:cNvSpPr>
              <a:spLocks noChangeArrowheads="1"/>
            </p:cNvSpPr>
            <p:nvPr/>
          </p:nvSpPr>
          <p:spPr bwMode="auto">
            <a:xfrm>
              <a:off x="4405" y="1391"/>
              <a:ext cx="225" cy="194"/>
            </a:xfrm>
            <a:prstGeom prst="ellipse">
              <a:avLst/>
            </a:prstGeom>
            <a:solidFill>
              <a:srgbClr val="EAEAEA"/>
            </a:solidFill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12400" name="Oval 107"/>
            <p:cNvSpPr>
              <a:spLocks noChangeArrowheads="1"/>
            </p:cNvSpPr>
            <p:nvPr/>
          </p:nvSpPr>
          <p:spPr bwMode="auto">
            <a:xfrm>
              <a:off x="4603" y="1373"/>
              <a:ext cx="182" cy="151"/>
            </a:xfrm>
            <a:prstGeom prst="ellipse">
              <a:avLst/>
            </a:prstGeom>
            <a:solidFill>
              <a:srgbClr val="EAEAEA"/>
            </a:solidFill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12401" name="Oval 108"/>
            <p:cNvSpPr>
              <a:spLocks noChangeArrowheads="1"/>
            </p:cNvSpPr>
            <p:nvPr/>
          </p:nvSpPr>
          <p:spPr bwMode="auto">
            <a:xfrm>
              <a:off x="4782" y="1545"/>
              <a:ext cx="290" cy="251"/>
            </a:xfrm>
            <a:prstGeom prst="ellipse">
              <a:avLst/>
            </a:prstGeom>
            <a:solidFill>
              <a:srgbClr val="EAEAEA"/>
            </a:solidFill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12402" name="Oval 109"/>
            <p:cNvSpPr>
              <a:spLocks noChangeArrowheads="1"/>
            </p:cNvSpPr>
            <p:nvPr/>
          </p:nvSpPr>
          <p:spPr bwMode="auto">
            <a:xfrm>
              <a:off x="4207" y="1662"/>
              <a:ext cx="335" cy="288"/>
            </a:xfrm>
            <a:prstGeom prst="ellipse">
              <a:avLst/>
            </a:prstGeom>
            <a:solidFill>
              <a:srgbClr val="EAEAEA"/>
            </a:solidFill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12403" name="Oval 110"/>
            <p:cNvSpPr>
              <a:spLocks noChangeArrowheads="1"/>
            </p:cNvSpPr>
            <p:nvPr/>
          </p:nvSpPr>
          <p:spPr bwMode="auto">
            <a:xfrm>
              <a:off x="4692" y="1701"/>
              <a:ext cx="247" cy="211"/>
            </a:xfrm>
            <a:prstGeom prst="ellipse">
              <a:avLst/>
            </a:prstGeom>
            <a:solidFill>
              <a:srgbClr val="EAEAEA"/>
            </a:solidFill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12404" name="Oval 111"/>
            <p:cNvSpPr>
              <a:spLocks noChangeArrowheads="1"/>
            </p:cNvSpPr>
            <p:nvPr/>
          </p:nvSpPr>
          <p:spPr bwMode="auto">
            <a:xfrm>
              <a:off x="4119" y="1719"/>
              <a:ext cx="178" cy="153"/>
            </a:xfrm>
            <a:prstGeom prst="ellipse">
              <a:avLst/>
            </a:prstGeom>
            <a:solidFill>
              <a:srgbClr val="EAEAEA"/>
            </a:solidFill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12405" name="Oval 112"/>
            <p:cNvSpPr>
              <a:spLocks noChangeArrowheads="1"/>
            </p:cNvSpPr>
            <p:nvPr/>
          </p:nvSpPr>
          <p:spPr bwMode="auto">
            <a:xfrm>
              <a:off x="4095" y="1585"/>
              <a:ext cx="181" cy="153"/>
            </a:xfrm>
            <a:prstGeom prst="ellipse">
              <a:avLst/>
            </a:prstGeom>
            <a:solidFill>
              <a:srgbClr val="EAEAEA"/>
            </a:solidFill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12406" name="Oval 113"/>
            <p:cNvSpPr>
              <a:spLocks noChangeArrowheads="1"/>
            </p:cNvSpPr>
            <p:nvPr/>
          </p:nvSpPr>
          <p:spPr bwMode="auto">
            <a:xfrm>
              <a:off x="4184" y="1430"/>
              <a:ext cx="293" cy="250"/>
            </a:xfrm>
            <a:prstGeom prst="ellipse">
              <a:avLst/>
            </a:prstGeom>
            <a:solidFill>
              <a:srgbClr val="EAEAEA"/>
            </a:solidFill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12407" name="Oval 114"/>
            <p:cNvSpPr>
              <a:spLocks noChangeArrowheads="1"/>
            </p:cNvSpPr>
            <p:nvPr/>
          </p:nvSpPr>
          <p:spPr bwMode="auto">
            <a:xfrm>
              <a:off x="4450" y="1738"/>
              <a:ext cx="291" cy="251"/>
            </a:xfrm>
            <a:prstGeom prst="ellipse">
              <a:avLst/>
            </a:prstGeom>
            <a:solidFill>
              <a:srgbClr val="EAEAEA"/>
            </a:solidFill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12408" name="Oval 115"/>
            <p:cNvSpPr>
              <a:spLocks noChangeArrowheads="1"/>
            </p:cNvSpPr>
            <p:nvPr/>
          </p:nvSpPr>
          <p:spPr bwMode="auto">
            <a:xfrm>
              <a:off x="4826" y="1450"/>
              <a:ext cx="223" cy="191"/>
            </a:xfrm>
            <a:prstGeom prst="ellipse">
              <a:avLst/>
            </a:prstGeom>
            <a:solidFill>
              <a:srgbClr val="EAEAEA"/>
            </a:solidFill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12409" name="Oval 116"/>
            <p:cNvSpPr>
              <a:spLocks noChangeArrowheads="1"/>
            </p:cNvSpPr>
            <p:nvPr/>
          </p:nvSpPr>
          <p:spPr bwMode="auto">
            <a:xfrm>
              <a:off x="4759" y="1373"/>
              <a:ext cx="203" cy="171"/>
            </a:xfrm>
            <a:prstGeom prst="ellipse">
              <a:avLst/>
            </a:prstGeom>
            <a:solidFill>
              <a:srgbClr val="EAEAEA"/>
            </a:solidFill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12410" name="Freeform 117"/>
            <p:cNvSpPr>
              <a:spLocks/>
            </p:cNvSpPr>
            <p:nvPr/>
          </p:nvSpPr>
          <p:spPr bwMode="auto">
            <a:xfrm>
              <a:off x="4170" y="1417"/>
              <a:ext cx="852" cy="495"/>
            </a:xfrm>
            <a:custGeom>
              <a:avLst/>
              <a:gdLst>
                <a:gd name="T0" fmla="*/ 262 w 852"/>
                <a:gd name="T1" fmla="*/ 50 h 495"/>
                <a:gd name="T2" fmla="*/ 299 w 852"/>
                <a:gd name="T3" fmla="*/ 14 h 495"/>
                <a:gd name="T4" fmla="*/ 457 w 852"/>
                <a:gd name="T5" fmla="*/ 17 h 495"/>
                <a:gd name="T6" fmla="*/ 569 w 852"/>
                <a:gd name="T7" fmla="*/ 0 h 495"/>
                <a:gd name="T8" fmla="*/ 712 w 852"/>
                <a:gd name="T9" fmla="*/ 60 h 495"/>
                <a:gd name="T10" fmla="*/ 782 w 852"/>
                <a:gd name="T11" fmla="*/ 43 h 495"/>
                <a:gd name="T12" fmla="*/ 820 w 852"/>
                <a:gd name="T13" fmla="*/ 50 h 495"/>
                <a:gd name="T14" fmla="*/ 829 w 852"/>
                <a:gd name="T15" fmla="*/ 196 h 495"/>
                <a:gd name="T16" fmla="*/ 852 w 852"/>
                <a:gd name="T17" fmla="*/ 219 h 495"/>
                <a:gd name="T18" fmla="*/ 786 w 852"/>
                <a:gd name="T19" fmla="*/ 333 h 495"/>
                <a:gd name="T20" fmla="*/ 715 w 852"/>
                <a:gd name="T21" fmla="*/ 255 h 495"/>
                <a:gd name="T22" fmla="*/ 695 w 852"/>
                <a:gd name="T23" fmla="*/ 295 h 495"/>
                <a:gd name="T24" fmla="*/ 595 w 852"/>
                <a:gd name="T25" fmla="*/ 451 h 495"/>
                <a:gd name="T26" fmla="*/ 257 w 852"/>
                <a:gd name="T27" fmla="*/ 495 h 495"/>
                <a:gd name="T28" fmla="*/ 83 w 852"/>
                <a:gd name="T29" fmla="*/ 464 h 495"/>
                <a:gd name="T30" fmla="*/ 29 w 852"/>
                <a:gd name="T31" fmla="*/ 366 h 495"/>
                <a:gd name="T32" fmla="*/ 29 w 852"/>
                <a:gd name="T33" fmla="*/ 268 h 495"/>
                <a:gd name="T34" fmla="*/ 0 w 852"/>
                <a:gd name="T35" fmla="*/ 184 h 495"/>
                <a:gd name="T36" fmla="*/ 262 w 852"/>
                <a:gd name="T37" fmla="*/ 50 h 495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852"/>
                <a:gd name="T58" fmla="*/ 0 h 495"/>
                <a:gd name="T59" fmla="*/ 852 w 852"/>
                <a:gd name="T60" fmla="*/ 495 h 495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852" h="495">
                  <a:moveTo>
                    <a:pt x="262" y="50"/>
                  </a:moveTo>
                  <a:lnTo>
                    <a:pt x="299" y="14"/>
                  </a:lnTo>
                  <a:lnTo>
                    <a:pt x="457" y="17"/>
                  </a:lnTo>
                  <a:lnTo>
                    <a:pt x="569" y="0"/>
                  </a:lnTo>
                  <a:lnTo>
                    <a:pt x="712" y="60"/>
                  </a:lnTo>
                  <a:lnTo>
                    <a:pt x="782" y="43"/>
                  </a:lnTo>
                  <a:lnTo>
                    <a:pt x="820" y="50"/>
                  </a:lnTo>
                  <a:lnTo>
                    <a:pt x="829" y="196"/>
                  </a:lnTo>
                  <a:lnTo>
                    <a:pt x="852" y="219"/>
                  </a:lnTo>
                  <a:lnTo>
                    <a:pt x="786" y="333"/>
                  </a:lnTo>
                  <a:lnTo>
                    <a:pt x="715" y="255"/>
                  </a:lnTo>
                  <a:lnTo>
                    <a:pt x="695" y="295"/>
                  </a:lnTo>
                  <a:lnTo>
                    <a:pt x="595" y="451"/>
                  </a:lnTo>
                  <a:lnTo>
                    <a:pt x="257" y="495"/>
                  </a:lnTo>
                  <a:lnTo>
                    <a:pt x="83" y="464"/>
                  </a:lnTo>
                  <a:lnTo>
                    <a:pt x="29" y="366"/>
                  </a:lnTo>
                  <a:lnTo>
                    <a:pt x="29" y="268"/>
                  </a:lnTo>
                  <a:lnTo>
                    <a:pt x="0" y="184"/>
                  </a:lnTo>
                  <a:lnTo>
                    <a:pt x="262" y="50"/>
                  </a:lnTo>
                  <a:close/>
                </a:path>
              </a:pathLst>
            </a:custGeom>
            <a:solidFill>
              <a:srgbClr val="EAEAE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</p:grpSp>
      <p:grpSp>
        <p:nvGrpSpPr>
          <p:cNvPr id="4" name="Group 105"/>
          <p:cNvGrpSpPr>
            <a:grpSpLocks/>
          </p:cNvGrpSpPr>
          <p:nvPr/>
        </p:nvGrpSpPr>
        <p:grpSpPr bwMode="auto">
          <a:xfrm>
            <a:off x="730250" y="4875213"/>
            <a:ext cx="2428875" cy="1476375"/>
            <a:chOff x="4095" y="1373"/>
            <a:chExt cx="977" cy="616"/>
          </a:xfrm>
        </p:grpSpPr>
        <p:sp>
          <p:nvSpPr>
            <p:cNvPr id="12387" name="Oval 106"/>
            <p:cNvSpPr>
              <a:spLocks noChangeArrowheads="1"/>
            </p:cNvSpPr>
            <p:nvPr/>
          </p:nvSpPr>
          <p:spPr bwMode="auto">
            <a:xfrm>
              <a:off x="4405" y="1391"/>
              <a:ext cx="225" cy="194"/>
            </a:xfrm>
            <a:prstGeom prst="ellipse">
              <a:avLst/>
            </a:prstGeom>
            <a:solidFill>
              <a:srgbClr val="EAEAEA"/>
            </a:solidFill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12388" name="Oval 107"/>
            <p:cNvSpPr>
              <a:spLocks noChangeArrowheads="1"/>
            </p:cNvSpPr>
            <p:nvPr/>
          </p:nvSpPr>
          <p:spPr bwMode="auto">
            <a:xfrm>
              <a:off x="4603" y="1373"/>
              <a:ext cx="182" cy="151"/>
            </a:xfrm>
            <a:prstGeom prst="ellipse">
              <a:avLst/>
            </a:prstGeom>
            <a:solidFill>
              <a:srgbClr val="EAEAEA"/>
            </a:solidFill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12389" name="Oval 108"/>
            <p:cNvSpPr>
              <a:spLocks noChangeArrowheads="1"/>
            </p:cNvSpPr>
            <p:nvPr/>
          </p:nvSpPr>
          <p:spPr bwMode="auto">
            <a:xfrm>
              <a:off x="4782" y="1545"/>
              <a:ext cx="290" cy="251"/>
            </a:xfrm>
            <a:prstGeom prst="ellipse">
              <a:avLst/>
            </a:prstGeom>
            <a:solidFill>
              <a:srgbClr val="EAEAEA"/>
            </a:solidFill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12390" name="Oval 109"/>
            <p:cNvSpPr>
              <a:spLocks noChangeArrowheads="1"/>
            </p:cNvSpPr>
            <p:nvPr/>
          </p:nvSpPr>
          <p:spPr bwMode="auto">
            <a:xfrm>
              <a:off x="4207" y="1662"/>
              <a:ext cx="335" cy="288"/>
            </a:xfrm>
            <a:prstGeom prst="ellipse">
              <a:avLst/>
            </a:prstGeom>
            <a:solidFill>
              <a:srgbClr val="EAEAEA"/>
            </a:solidFill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12391" name="Oval 110"/>
            <p:cNvSpPr>
              <a:spLocks noChangeArrowheads="1"/>
            </p:cNvSpPr>
            <p:nvPr/>
          </p:nvSpPr>
          <p:spPr bwMode="auto">
            <a:xfrm>
              <a:off x="4692" y="1701"/>
              <a:ext cx="247" cy="211"/>
            </a:xfrm>
            <a:prstGeom prst="ellipse">
              <a:avLst/>
            </a:prstGeom>
            <a:solidFill>
              <a:srgbClr val="EAEAEA"/>
            </a:solidFill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12392" name="Oval 111"/>
            <p:cNvSpPr>
              <a:spLocks noChangeArrowheads="1"/>
            </p:cNvSpPr>
            <p:nvPr/>
          </p:nvSpPr>
          <p:spPr bwMode="auto">
            <a:xfrm>
              <a:off x="4119" y="1719"/>
              <a:ext cx="178" cy="153"/>
            </a:xfrm>
            <a:prstGeom prst="ellipse">
              <a:avLst/>
            </a:prstGeom>
            <a:solidFill>
              <a:srgbClr val="EAEAEA"/>
            </a:solidFill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12393" name="Oval 112"/>
            <p:cNvSpPr>
              <a:spLocks noChangeArrowheads="1"/>
            </p:cNvSpPr>
            <p:nvPr/>
          </p:nvSpPr>
          <p:spPr bwMode="auto">
            <a:xfrm>
              <a:off x="4095" y="1585"/>
              <a:ext cx="181" cy="153"/>
            </a:xfrm>
            <a:prstGeom prst="ellipse">
              <a:avLst/>
            </a:prstGeom>
            <a:solidFill>
              <a:srgbClr val="EAEAEA"/>
            </a:solidFill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12394" name="Oval 113"/>
            <p:cNvSpPr>
              <a:spLocks noChangeArrowheads="1"/>
            </p:cNvSpPr>
            <p:nvPr/>
          </p:nvSpPr>
          <p:spPr bwMode="auto">
            <a:xfrm>
              <a:off x="4184" y="1430"/>
              <a:ext cx="293" cy="250"/>
            </a:xfrm>
            <a:prstGeom prst="ellipse">
              <a:avLst/>
            </a:prstGeom>
            <a:solidFill>
              <a:srgbClr val="EAEAEA"/>
            </a:solidFill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12395" name="Oval 114"/>
            <p:cNvSpPr>
              <a:spLocks noChangeArrowheads="1"/>
            </p:cNvSpPr>
            <p:nvPr/>
          </p:nvSpPr>
          <p:spPr bwMode="auto">
            <a:xfrm>
              <a:off x="4450" y="1738"/>
              <a:ext cx="291" cy="251"/>
            </a:xfrm>
            <a:prstGeom prst="ellipse">
              <a:avLst/>
            </a:prstGeom>
            <a:solidFill>
              <a:srgbClr val="EAEAEA"/>
            </a:solidFill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12396" name="Oval 115"/>
            <p:cNvSpPr>
              <a:spLocks noChangeArrowheads="1"/>
            </p:cNvSpPr>
            <p:nvPr/>
          </p:nvSpPr>
          <p:spPr bwMode="auto">
            <a:xfrm>
              <a:off x="4826" y="1450"/>
              <a:ext cx="223" cy="191"/>
            </a:xfrm>
            <a:prstGeom prst="ellipse">
              <a:avLst/>
            </a:prstGeom>
            <a:solidFill>
              <a:srgbClr val="EAEAEA"/>
            </a:solidFill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12397" name="Oval 116"/>
            <p:cNvSpPr>
              <a:spLocks noChangeArrowheads="1"/>
            </p:cNvSpPr>
            <p:nvPr/>
          </p:nvSpPr>
          <p:spPr bwMode="auto">
            <a:xfrm>
              <a:off x="4759" y="1373"/>
              <a:ext cx="203" cy="171"/>
            </a:xfrm>
            <a:prstGeom prst="ellipse">
              <a:avLst/>
            </a:prstGeom>
            <a:solidFill>
              <a:srgbClr val="EAEAEA"/>
            </a:solidFill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12398" name="Freeform 117"/>
            <p:cNvSpPr>
              <a:spLocks/>
            </p:cNvSpPr>
            <p:nvPr/>
          </p:nvSpPr>
          <p:spPr bwMode="auto">
            <a:xfrm>
              <a:off x="4170" y="1417"/>
              <a:ext cx="852" cy="495"/>
            </a:xfrm>
            <a:custGeom>
              <a:avLst/>
              <a:gdLst>
                <a:gd name="T0" fmla="*/ 262 w 852"/>
                <a:gd name="T1" fmla="*/ 50 h 495"/>
                <a:gd name="T2" fmla="*/ 299 w 852"/>
                <a:gd name="T3" fmla="*/ 14 h 495"/>
                <a:gd name="T4" fmla="*/ 457 w 852"/>
                <a:gd name="T5" fmla="*/ 17 h 495"/>
                <a:gd name="T6" fmla="*/ 569 w 852"/>
                <a:gd name="T7" fmla="*/ 0 h 495"/>
                <a:gd name="T8" fmla="*/ 712 w 852"/>
                <a:gd name="T9" fmla="*/ 60 h 495"/>
                <a:gd name="T10" fmla="*/ 782 w 852"/>
                <a:gd name="T11" fmla="*/ 43 h 495"/>
                <a:gd name="T12" fmla="*/ 820 w 852"/>
                <a:gd name="T13" fmla="*/ 50 h 495"/>
                <a:gd name="T14" fmla="*/ 829 w 852"/>
                <a:gd name="T15" fmla="*/ 196 h 495"/>
                <a:gd name="T16" fmla="*/ 852 w 852"/>
                <a:gd name="T17" fmla="*/ 219 h 495"/>
                <a:gd name="T18" fmla="*/ 786 w 852"/>
                <a:gd name="T19" fmla="*/ 333 h 495"/>
                <a:gd name="T20" fmla="*/ 715 w 852"/>
                <a:gd name="T21" fmla="*/ 255 h 495"/>
                <a:gd name="T22" fmla="*/ 695 w 852"/>
                <a:gd name="T23" fmla="*/ 295 h 495"/>
                <a:gd name="T24" fmla="*/ 595 w 852"/>
                <a:gd name="T25" fmla="*/ 451 h 495"/>
                <a:gd name="T26" fmla="*/ 257 w 852"/>
                <a:gd name="T27" fmla="*/ 495 h 495"/>
                <a:gd name="T28" fmla="*/ 83 w 852"/>
                <a:gd name="T29" fmla="*/ 464 h 495"/>
                <a:gd name="T30" fmla="*/ 29 w 852"/>
                <a:gd name="T31" fmla="*/ 366 h 495"/>
                <a:gd name="T32" fmla="*/ 29 w 852"/>
                <a:gd name="T33" fmla="*/ 268 h 495"/>
                <a:gd name="T34" fmla="*/ 0 w 852"/>
                <a:gd name="T35" fmla="*/ 184 h 495"/>
                <a:gd name="T36" fmla="*/ 262 w 852"/>
                <a:gd name="T37" fmla="*/ 50 h 495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852"/>
                <a:gd name="T58" fmla="*/ 0 h 495"/>
                <a:gd name="T59" fmla="*/ 852 w 852"/>
                <a:gd name="T60" fmla="*/ 495 h 495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852" h="495">
                  <a:moveTo>
                    <a:pt x="262" y="50"/>
                  </a:moveTo>
                  <a:lnTo>
                    <a:pt x="299" y="14"/>
                  </a:lnTo>
                  <a:lnTo>
                    <a:pt x="457" y="17"/>
                  </a:lnTo>
                  <a:lnTo>
                    <a:pt x="569" y="0"/>
                  </a:lnTo>
                  <a:lnTo>
                    <a:pt x="712" y="60"/>
                  </a:lnTo>
                  <a:lnTo>
                    <a:pt x="782" y="43"/>
                  </a:lnTo>
                  <a:lnTo>
                    <a:pt x="820" y="50"/>
                  </a:lnTo>
                  <a:lnTo>
                    <a:pt x="829" y="196"/>
                  </a:lnTo>
                  <a:lnTo>
                    <a:pt x="852" y="219"/>
                  </a:lnTo>
                  <a:lnTo>
                    <a:pt x="786" y="333"/>
                  </a:lnTo>
                  <a:lnTo>
                    <a:pt x="715" y="255"/>
                  </a:lnTo>
                  <a:lnTo>
                    <a:pt x="695" y="295"/>
                  </a:lnTo>
                  <a:lnTo>
                    <a:pt x="595" y="451"/>
                  </a:lnTo>
                  <a:lnTo>
                    <a:pt x="257" y="495"/>
                  </a:lnTo>
                  <a:lnTo>
                    <a:pt x="83" y="464"/>
                  </a:lnTo>
                  <a:lnTo>
                    <a:pt x="29" y="366"/>
                  </a:lnTo>
                  <a:lnTo>
                    <a:pt x="29" y="268"/>
                  </a:lnTo>
                  <a:lnTo>
                    <a:pt x="0" y="184"/>
                  </a:lnTo>
                  <a:lnTo>
                    <a:pt x="262" y="50"/>
                  </a:lnTo>
                  <a:close/>
                </a:path>
              </a:pathLst>
            </a:custGeom>
            <a:solidFill>
              <a:srgbClr val="EAEAE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</p:grpSp>
      <p:sp>
        <p:nvSpPr>
          <p:cNvPr id="43" name="Rectangle 42"/>
          <p:cNvSpPr/>
          <p:nvPr/>
        </p:nvSpPr>
        <p:spPr>
          <a:xfrm>
            <a:off x="3357554" y="3500438"/>
            <a:ext cx="2714644" cy="731860"/>
          </a:xfrm>
          <a:prstGeom prst="rect">
            <a:avLst/>
          </a:prstGeom>
          <a:solidFill>
            <a:srgbClr val="FF0000"/>
          </a:solidFill>
          <a:effectLst>
            <a:glow rad="139700">
              <a:srgbClr val="EC3E1B">
                <a:alpha val="4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en-GB">
              <a:latin typeface="Calibri" pitchFamily="34" charset="0"/>
            </a:endParaRPr>
          </a:p>
        </p:txBody>
      </p:sp>
      <p:sp>
        <p:nvSpPr>
          <p:cNvPr id="23561" name="TextBox 43"/>
          <p:cNvSpPr txBox="1">
            <a:spLocks noChangeArrowheads="1"/>
          </p:cNvSpPr>
          <p:nvPr/>
        </p:nvSpPr>
        <p:spPr bwMode="auto">
          <a:xfrm>
            <a:off x="3357554" y="3571876"/>
            <a:ext cx="2714644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101600">
              <a:srgbClr val="FF0000">
                <a:alpha val="60000"/>
              </a:srgbClr>
            </a:glow>
          </a:effectLst>
        </p:spPr>
        <p:txBody>
          <a:bodyPr>
            <a:spAutoFit/>
          </a:bodyPr>
          <a:lstStyle/>
          <a:p>
            <a:pPr>
              <a:defRPr/>
            </a:pPr>
            <a:r>
              <a:rPr lang="en-GB" dirty="0">
                <a:solidFill>
                  <a:schemeClr val="bg1"/>
                </a:solidFill>
                <a:latin typeface="Myriad Pro" pitchFamily="34" charset="0"/>
                <a:cs typeface="Times New Roman" pitchFamily="18" charset="0"/>
              </a:rPr>
              <a:t>Virtual Network Provider </a:t>
            </a:r>
          </a:p>
          <a:p>
            <a:pPr>
              <a:defRPr/>
            </a:pPr>
            <a:r>
              <a:rPr lang="en-GB" dirty="0">
                <a:solidFill>
                  <a:schemeClr val="bg1"/>
                </a:solidFill>
                <a:latin typeface="Myriad Pro" pitchFamily="34" charset="0"/>
                <a:cs typeface="Times New Roman" pitchFamily="18" charset="0"/>
              </a:rPr>
              <a:t>(VNP) </a:t>
            </a:r>
          </a:p>
        </p:txBody>
      </p:sp>
      <p:sp>
        <p:nvSpPr>
          <p:cNvPr id="12300" name="TextBox 46"/>
          <p:cNvSpPr txBox="1">
            <a:spLocks noChangeArrowheads="1"/>
          </p:cNvSpPr>
          <p:nvPr/>
        </p:nvSpPr>
        <p:spPr bwMode="auto">
          <a:xfrm>
            <a:off x="1214438" y="6215063"/>
            <a:ext cx="74295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GB">
                <a:latin typeface="Calibri" pitchFamily="34" charset="0"/>
                <a:cs typeface="Times New Roman" pitchFamily="18" charset="0"/>
              </a:rPr>
              <a:t>Physical Infrastructure Providers (InP)</a:t>
            </a:r>
          </a:p>
        </p:txBody>
      </p:sp>
      <p:cxnSp>
        <p:nvCxnSpPr>
          <p:cNvPr id="48" name="Straight Connector 47"/>
          <p:cNvCxnSpPr/>
          <p:nvPr/>
        </p:nvCxnSpPr>
        <p:spPr>
          <a:xfrm flipV="1">
            <a:off x="3159125" y="5567363"/>
            <a:ext cx="357188" cy="22225"/>
          </a:xfrm>
          <a:prstGeom prst="line">
            <a:avLst/>
          </a:prstGeom>
          <a:ln>
            <a:solidFill>
              <a:schemeClr val="tx1"/>
            </a:solidFill>
            <a:prstDash val="sysDash"/>
            <a:headEnd type="stealth" w="lg" len="med"/>
            <a:tailEnd type="stealth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Connector 48"/>
          <p:cNvCxnSpPr/>
          <p:nvPr/>
        </p:nvCxnSpPr>
        <p:spPr>
          <a:xfrm flipV="1">
            <a:off x="5945188" y="5567363"/>
            <a:ext cx="357187" cy="22225"/>
          </a:xfrm>
          <a:prstGeom prst="line">
            <a:avLst/>
          </a:prstGeom>
          <a:ln>
            <a:solidFill>
              <a:schemeClr val="tx1"/>
            </a:solidFill>
            <a:prstDash val="sysDash"/>
            <a:headEnd type="stealth" w="lg" len="med"/>
            <a:tailEnd type="stealth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Connector 49"/>
          <p:cNvCxnSpPr>
            <a:endCxn id="0" idx="0"/>
          </p:cNvCxnSpPr>
          <p:nvPr/>
        </p:nvCxnSpPr>
        <p:spPr>
          <a:xfrm rot="5400000">
            <a:off x="4468812" y="3246438"/>
            <a:ext cx="500063" cy="7938"/>
          </a:xfrm>
          <a:prstGeom prst="line">
            <a:avLst/>
          </a:prstGeom>
          <a:ln w="19050">
            <a:solidFill>
              <a:schemeClr val="tx1"/>
            </a:solidFill>
            <a:prstDash val="sysDash"/>
            <a:headEnd type="stealth" w="lg" len="med"/>
            <a:tailEnd type="stealth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Connector 50"/>
          <p:cNvCxnSpPr>
            <a:stCxn id="0" idx="2"/>
          </p:cNvCxnSpPr>
          <p:nvPr/>
        </p:nvCxnSpPr>
        <p:spPr>
          <a:xfrm rot="5400000">
            <a:off x="3413125" y="3825876"/>
            <a:ext cx="909637" cy="1693862"/>
          </a:xfrm>
          <a:prstGeom prst="line">
            <a:avLst/>
          </a:prstGeom>
          <a:ln w="19050">
            <a:solidFill>
              <a:schemeClr val="tx1"/>
            </a:solidFill>
            <a:prstDash val="sysDash"/>
            <a:headEnd type="stealth" w="lg" len="med"/>
            <a:tailEnd type="stealth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Connector 51"/>
          <p:cNvCxnSpPr>
            <a:stCxn id="0" idx="2"/>
          </p:cNvCxnSpPr>
          <p:nvPr/>
        </p:nvCxnSpPr>
        <p:spPr>
          <a:xfrm rot="16200000" flipH="1">
            <a:off x="4354513" y="4578350"/>
            <a:ext cx="769937" cy="49213"/>
          </a:xfrm>
          <a:prstGeom prst="line">
            <a:avLst/>
          </a:prstGeom>
          <a:ln w="19050">
            <a:solidFill>
              <a:schemeClr val="tx1"/>
            </a:solidFill>
            <a:prstDash val="sysDash"/>
            <a:headEnd type="stealth" w="lg" len="med"/>
            <a:tailEnd type="stealth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Straight Connector 52"/>
          <p:cNvCxnSpPr/>
          <p:nvPr/>
        </p:nvCxnSpPr>
        <p:spPr>
          <a:xfrm rot="16200000" flipV="1">
            <a:off x="5141120" y="3717131"/>
            <a:ext cx="868362" cy="1863725"/>
          </a:xfrm>
          <a:prstGeom prst="line">
            <a:avLst/>
          </a:prstGeom>
          <a:ln w="19050">
            <a:solidFill>
              <a:schemeClr val="tx1"/>
            </a:solidFill>
            <a:prstDash val="sysDash"/>
            <a:headEnd type="stealth" w="lg" len="med"/>
            <a:tailEnd type="stealth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Group 105"/>
          <p:cNvGrpSpPr>
            <a:grpSpLocks/>
          </p:cNvGrpSpPr>
          <p:nvPr/>
        </p:nvGrpSpPr>
        <p:grpSpPr bwMode="auto">
          <a:xfrm>
            <a:off x="1685925" y="1500188"/>
            <a:ext cx="6318250" cy="1512887"/>
            <a:chOff x="4095" y="1373"/>
            <a:chExt cx="977" cy="616"/>
          </a:xfrm>
        </p:grpSpPr>
        <p:sp>
          <p:nvSpPr>
            <p:cNvPr id="12375" name="Oval 106"/>
            <p:cNvSpPr>
              <a:spLocks noChangeArrowheads="1"/>
            </p:cNvSpPr>
            <p:nvPr/>
          </p:nvSpPr>
          <p:spPr bwMode="auto">
            <a:xfrm>
              <a:off x="4405" y="1391"/>
              <a:ext cx="225" cy="194"/>
            </a:xfrm>
            <a:prstGeom prst="ellipse">
              <a:avLst/>
            </a:prstGeom>
            <a:solidFill>
              <a:srgbClr val="EAEAEA"/>
            </a:solidFill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12376" name="Oval 107"/>
            <p:cNvSpPr>
              <a:spLocks noChangeArrowheads="1"/>
            </p:cNvSpPr>
            <p:nvPr/>
          </p:nvSpPr>
          <p:spPr bwMode="auto">
            <a:xfrm>
              <a:off x="4603" y="1373"/>
              <a:ext cx="182" cy="151"/>
            </a:xfrm>
            <a:prstGeom prst="ellipse">
              <a:avLst/>
            </a:prstGeom>
            <a:solidFill>
              <a:srgbClr val="EAEAEA"/>
            </a:solidFill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12377" name="Oval 108"/>
            <p:cNvSpPr>
              <a:spLocks noChangeArrowheads="1"/>
            </p:cNvSpPr>
            <p:nvPr/>
          </p:nvSpPr>
          <p:spPr bwMode="auto">
            <a:xfrm>
              <a:off x="4782" y="1545"/>
              <a:ext cx="290" cy="251"/>
            </a:xfrm>
            <a:prstGeom prst="ellipse">
              <a:avLst/>
            </a:prstGeom>
            <a:solidFill>
              <a:srgbClr val="EAEAEA"/>
            </a:solidFill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12378" name="Oval 109"/>
            <p:cNvSpPr>
              <a:spLocks noChangeArrowheads="1"/>
            </p:cNvSpPr>
            <p:nvPr/>
          </p:nvSpPr>
          <p:spPr bwMode="auto">
            <a:xfrm>
              <a:off x="4207" y="1662"/>
              <a:ext cx="335" cy="288"/>
            </a:xfrm>
            <a:prstGeom prst="ellipse">
              <a:avLst/>
            </a:prstGeom>
            <a:solidFill>
              <a:srgbClr val="EAEAEA"/>
            </a:solidFill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12379" name="Oval 110"/>
            <p:cNvSpPr>
              <a:spLocks noChangeArrowheads="1"/>
            </p:cNvSpPr>
            <p:nvPr/>
          </p:nvSpPr>
          <p:spPr bwMode="auto">
            <a:xfrm>
              <a:off x="4692" y="1701"/>
              <a:ext cx="247" cy="211"/>
            </a:xfrm>
            <a:prstGeom prst="ellipse">
              <a:avLst/>
            </a:prstGeom>
            <a:solidFill>
              <a:srgbClr val="EAEAEA"/>
            </a:solidFill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12380" name="Oval 111"/>
            <p:cNvSpPr>
              <a:spLocks noChangeArrowheads="1"/>
            </p:cNvSpPr>
            <p:nvPr/>
          </p:nvSpPr>
          <p:spPr bwMode="auto">
            <a:xfrm>
              <a:off x="4119" y="1719"/>
              <a:ext cx="178" cy="153"/>
            </a:xfrm>
            <a:prstGeom prst="ellipse">
              <a:avLst/>
            </a:prstGeom>
            <a:solidFill>
              <a:srgbClr val="EAEAEA"/>
            </a:solidFill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12381" name="Oval 112"/>
            <p:cNvSpPr>
              <a:spLocks noChangeArrowheads="1"/>
            </p:cNvSpPr>
            <p:nvPr/>
          </p:nvSpPr>
          <p:spPr bwMode="auto">
            <a:xfrm>
              <a:off x="4095" y="1585"/>
              <a:ext cx="181" cy="153"/>
            </a:xfrm>
            <a:prstGeom prst="ellipse">
              <a:avLst/>
            </a:prstGeom>
            <a:solidFill>
              <a:srgbClr val="EAEAEA"/>
            </a:solidFill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12382" name="Oval 113"/>
            <p:cNvSpPr>
              <a:spLocks noChangeArrowheads="1"/>
            </p:cNvSpPr>
            <p:nvPr/>
          </p:nvSpPr>
          <p:spPr bwMode="auto">
            <a:xfrm>
              <a:off x="4184" y="1430"/>
              <a:ext cx="293" cy="250"/>
            </a:xfrm>
            <a:prstGeom prst="ellipse">
              <a:avLst/>
            </a:prstGeom>
            <a:solidFill>
              <a:srgbClr val="EAEAEA"/>
            </a:solidFill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12383" name="Oval 114"/>
            <p:cNvSpPr>
              <a:spLocks noChangeArrowheads="1"/>
            </p:cNvSpPr>
            <p:nvPr/>
          </p:nvSpPr>
          <p:spPr bwMode="auto">
            <a:xfrm>
              <a:off x="4450" y="1738"/>
              <a:ext cx="291" cy="251"/>
            </a:xfrm>
            <a:prstGeom prst="ellipse">
              <a:avLst/>
            </a:prstGeom>
            <a:solidFill>
              <a:srgbClr val="EAEAEA"/>
            </a:solidFill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12384" name="Oval 115"/>
            <p:cNvSpPr>
              <a:spLocks noChangeArrowheads="1"/>
            </p:cNvSpPr>
            <p:nvPr/>
          </p:nvSpPr>
          <p:spPr bwMode="auto">
            <a:xfrm>
              <a:off x="4826" y="1450"/>
              <a:ext cx="223" cy="191"/>
            </a:xfrm>
            <a:prstGeom prst="ellipse">
              <a:avLst/>
            </a:prstGeom>
            <a:solidFill>
              <a:srgbClr val="EAEAEA"/>
            </a:solidFill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12385" name="Oval 116"/>
            <p:cNvSpPr>
              <a:spLocks noChangeArrowheads="1"/>
            </p:cNvSpPr>
            <p:nvPr/>
          </p:nvSpPr>
          <p:spPr bwMode="auto">
            <a:xfrm>
              <a:off x="4759" y="1373"/>
              <a:ext cx="203" cy="171"/>
            </a:xfrm>
            <a:prstGeom prst="ellipse">
              <a:avLst/>
            </a:prstGeom>
            <a:solidFill>
              <a:srgbClr val="EAEAEA"/>
            </a:solidFill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12386" name="Freeform 117"/>
            <p:cNvSpPr>
              <a:spLocks/>
            </p:cNvSpPr>
            <p:nvPr/>
          </p:nvSpPr>
          <p:spPr bwMode="auto">
            <a:xfrm>
              <a:off x="4170" y="1417"/>
              <a:ext cx="852" cy="495"/>
            </a:xfrm>
            <a:custGeom>
              <a:avLst/>
              <a:gdLst>
                <a:gd name="T0" fmla="*/ 262 w 852"/>
                <a:gd name="T1" fmla="*/ 50 h 495"/>
                <a:gd name="T2" fmla="*/ 299 w 852"/>
                <a:gd name="T3" fmla="*/ 14 h 495"/>
                <a:gd name="T4" fmla="*/ 457 w 852"/>
                <a:gd name="T5" fmla="*/ 17 h 495"/>
                <a:gd name="T6" fmla="*/ 569 w 852"/>
                <a:gd name="T7" fmla="*/ 0 h 495"/>
                <a:gd name="T8" fmla="*/ 712 w 852"/>
                <a:gd name="T9" fmla="*/ 60 h 495"/>
                <a:gd name="T10" fmla="*/ 782 w 852"/>
                <a:gd name="T11" fmla="*/ 43 h 495"/>
                <a:gd name="T12" fmla="*/ 820 w 852"/>
                <a:gd name="T13" fmla="*/ 50 h 495"/>
                <a:gd name="T14" fmla="*/ 829 w 852"/>
                <a:gd name="T15" fmla="*/ 196 h 495"/>
                <a:gd name="T16" fmla="*/ 852 w 852"/>
                <a:gd name="T17" fmla="*/ 219 h 495"/>
                <a:gd name="T18" fmla="*/ 786 w 852"/>
                <a:gd name="T19" fmla="*/ 333 h 495"/>
                <a:gd name="T20" fmla="*/ 715 w 852"/>
                <a:gd name="T21" fmla="*/ 255 h 495"/>
                <a:gd name="T22" fmla="*/ 695 w 852"/>
                <a:gd name="T23" fmla="*/ 295 h 495"/>
                <a:gd name="T24" fmla="*/ 595 w 852"/>
                <a:gd name="T25" fmla="*/ 451 h 495"/>
                <a:gd name="T26" fmla="*/ 257 w 852"/>
                <a:gd name="T27" fmla="*/ 495 h 495"/>
                <a:gd name="T28" fmla="*/ 83 w 852"/>
                <a:gd name="T29" fmla="*/ 464 h 495"/>
                <a:gd name="T30" fmla="*/ 29 w 852"/>
                <a:gd name="T31" fmla="*/ 366 h 495"/>
                <a:gd name="T32" fmla="*/ 29 w 852"/>
                <a:gd name="T33" fmla="*/ 268 h 495"/>
                <a:gd name="T34" fmla="*/ 0 w 852"/>
                <a:gd name="T35" fmla="*/ 184 h 495"/>
                <a:gd name="T36" fmla="*/ 262 w 852"/>
                <a:gd name="T37" fmla="*/ 50 h 495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852"/>
                <a:gd name="T58" fmla="*/ 0 h 495"/>
                <a:gd name="T59" fmla="*/ 852 w 852"/>
                <a:gd name="T60" fmla="*/ 495 h 495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852" h="495">
                  <a:moveTo>
                    <a:pt x="262" y="50"/>
                  </a:moveTo>
                  <a:lnTo>
                    <a:pt x="299" y="14"/>
                  </a:lnTo>
                  <a:lnTo>
                    <a:pt x="457" y="17"/>
                  </a:lnTo>
                  <a:lnTo>
                    <a:pt x="569" y="0"/>
                  </a:lnTo>
                  <a:lnTo>
                    <a:pt x="712" y="60"/>
                  </a:lnTo>
                  <a:lnTo>
                    <a:pt x="782" y="43"/>
                  </a:lnTo>
                  <a:lnTo>
                    <a:pt x="820" y="50"/>
                  </a:lnTo>
                  <a:lnTo>
                    <a:pt x="829" y="196"/>
                  </a:lnTo>
                  <a:lnTo>
                    <a:pt x="852" y="219"/>
                  </a:lnTo>
                  <a:lnTo>
                    <a:pt x="786" y="333"/>
                  </a:lnTo>
                  <a:lnTo>
                    <a:pt x="715" y="255"/>
                  </a:lnTo>
                  <a:lnTo>
                    <a:pt x="695" y="295"/>
                  </a:lnTo>
                  <a:lnTo>
                    <a:pt x="595" y="451"/>
                  </a:lnTo>
                  <a:lnTo>
                    <a:pt x="257" y="495"/>
                  </a:lnTo>
                  <a:lnTo>
                    <a:pt x="83" y="464"/>
                  </a:lnTo>
                  <a:lnTo>
                    <a:pt x="29" y="366"/>
                  </a:lnTo>
                  <a:lnTo>
                    <a:pt x="29" y="268"/>
                  </a:lnTo>
                  <a:lnTo>
                    <a:pt x="0" y="184"/>
                  </a:lnTo>
                  <a:lnTo>
                    <a:pt x="262" y="50"/>
                  </a:lnTo>
                  <a:close/>
                </a:path>
              </a:pathLst>
            </a:custGeom>
            <a:solidFill>
              <a:srgbClr val="EAEAE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</p:grpSp>
      <p:sp>
        <p:nvSpPr>
          <p:cNvPr id="12308" name="TextBox 66"/>
          <p:cNvSpPr txBox="1">
            <a:spLocks noChangeArrowheads="1"/>
          </p:cNvSpPr>
          <p:nvPr/>
        </p:nvSpPr>
        <p:spPr bwMode="auto">
          <a:xfrm>
            <a:off x="3929063" y="1643063"/>
            <a:ext cx="1857375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GB">
                <a:latin typeface="Myriad Pro"/>
                <a:cs typeface="Times New Roman" pitchFamily="18" charset="0"/>
              </a:rPr>
              <a:t>Virtual Network Operator (VNO) </a:t>
            </a:r>
          </a:p>
        </p:txBody>
      </p:sp>
      <p:sp>
        <p:nvSpPr>
          <p:cNvPr id="12309" name="Can 83"/>
          <p:cNvSpPr>
            <a:spLocks noChangeArrowheads="1"/>
          </p:cNvSpPr>
          <p:nvPr/>
        </p:nvSpPr>
        <p:spPr bwMode="auto">
          <a:xfrm>
            <a:off x="1857375" y="2071688"/>
            <a:ext cx="457200" cy="228600"/>
          </a:xfrm>
          <a:prstGeom prst="can">
            <a:avLst>
              <a:gd name="adj" fmla="val 25000"/>
            </a:avLst>
          </a:prstGeom>
          <a:solidFill>
            <a:srgbClr val="FF000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pt-PT" sz="4400"/>
          </a:p>
        </p:txBody>
      </p:sp>
      <p:sp>
        <p:nvSpPr>
          <p:cNvPr id="12310" name="Can 83"/>
          <p:cNvSpPr>
            <a:spLocks noChangeArrowheads="1"/>
          </p:cNvSpPr>
          <p:nvPr/>
        </p:nvSpPr>
        <p:spPr bwMode="auto">
          <a:xfrm>
            <a:off x="2714625" y="2500313"/>
            <a:ext cx="457200" cy="228600"/>
          </a:xfrm>
          <a:prstGeom prst="can">
            <a:avLst>
              <a:gd name="adj" fmla="val 25000"/>
            </a:avLst>
          </a:prstGeom>
          <a:solidFill>
            <a:srgbClr val="FF000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pt-PT" sz="4400"/>
          </a:p>
        </p:txBody>
      </p:sp>
      <p:sp>
        <p:nvSpPr>
          <p:cNvPr id="12311" name="Can 83"/>
          <p:cNvSpPr>
            <a:spLocks noChangeArrowheads="1"/>
          </p:cNvSpPr>
          <p:nvPr/>
        </p:nvSpPr>
        <p:spPr bwMode="auto">
          <a:xfrm>
            <a:off x="6186488" y="1617663"/>
            <a:ext cx="457200" cy="228600"/>
          </a:xfrm>
          <a:prstGeom prst="can">
            <a:avLst>
              <a:gd name="adj" fmla="val 25000"/>
            </a:avLst>
          </a:prstGeom>
          <a:solidFill>
            <a:srgbClr val="FF000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pt-PT" sz="4400"/>
          </a:p>
        </p:txBody>
      </p:sp>
      <p:sp>
        <p:nvSpPr>
          <p:cNvPr id="12312" name="Can 83"/>
          <p:cNvSpPr>
            <a:spLocks noChangeArrowheads="1"/>
          </p:cNvSpPr>
          <p:nvPr/>
        </p:nvSpPr>
        <p:spPr bwMode="auto">
          <a:xfrm>
            <a:off x="3000375" y="1857375"/>
            <a:ext cx="457200" cy="228600"/>
          </a:xfrm>
          <a:prstGeom prst="can">
            <a:avLst>
              <a:gd name="adj" fmla="val 25000"/>
            </a:avLst>
          </a:prstGeom>
          <a:solidFill>
            <a:srgbClr val="FF000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pt-PT" sz="4400"/>
          </a:p>
        </p:txBody>
      </p:sp>
      <p:sp>
        <p:nvSpPr>
          <p:cNvPr id="12313" name="Can 83"/>
          <p:cNvSpPr>
            <a:spLocks noChangeArrowheads="1"/>
          </p:cNvSpPr>
          <p:nvPr/>
        </p:nvSpPr>
        <p:spPr bwMode="auto">
          <a:xfrm>
            <a:off x="5214938" y="2428875"/>
            <a:ext cx="457200" cy="228600"/>
          </a:xfrm>
          <a:prstGeom prst="can">
            <a:avLst>
              <a:gd name="adj" fmla="val 25000"/>
            </a:avLst>
          </a:prstGeom>
          <a:solidFill>
            <a:srgbClr val="FF000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pt-PT" sz="4400"/>
          </a:p>
        </p:txBody>
      </p:sp>
      <p:sp>
        <p:nvSpPr>
          <p:cNvPr id="12314" name="Can 83"/>
          <p:cNvSpPr>
            <a:spLocks noChangeArrowheads="1"/>
          </p:cNvSpPr>
          <p:nvPr/>
        </p:nvSpPr>
        <p:spPr bwMode="auto">
          <a:xfrm>
            <a:off x="3929063" y="2428875"/>
            <a:ext cx="457200" cy="228600"/>
          </a:xfrm>
          <a:prstGeom prst="can">
            <a:avLst>
              <a:gd name="adj" fmla="val 25000"/>
            </a:avLst>
          </a:prstGeom>
          <a:solidFill>
            <a:srgbClr val="FF000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pt-PT" sz="4400"/>
          </a:p>
        </p:txBody>
      </p:sp>
      <p:cxnSp>
        <p:nvCxnSpPr>
          <p:cNvPr id="85" name="Straight Connector 84"/>
          <p:cNvCxnSpPr>
            <a:stCxn id="12309" idx="3"/>
            <a:endCxn id="12310" idx="2"/>
          </p:cNvCxnSpPr>
          <p:nvPr/>
        </p:nvCxnSpPr>
        <p:spPr>
          <a:xfrm rot="16200000" flipH="1">
            <a:off x="2243137" y="2143126"/>
            <a:ext cx="314325" cy="62865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Straight Connector 86"/>
          <p:cNvCxnSpPr>
            <a:stCxn id="12309" idx="4"/>
            <a:endCxn id="12312" idx="2"/>
          </p:cNvCxnSpPr>
          <p:nvPr/>
        </p:nvCxnSpPr>
        <p:spPr>
          <a:xfrm flipV="1">
            <a:off x="2314575" y="1971675"/>
            <a:ext cx="685800" cy="214313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Straight Connector 88"/>
          <p:cNvCxnSpPr>
            <a:stCxn id="12310" idx="4"/>
            <a:endCxn id="12312" idx="3"/>
          </p:cNvCxnSpPr>
          <p:nvPr/>
        </p:nvCxnSpPr>
        <p:spPr>
          <a:xfrm flipV="1">
            <a:off x="3171825" y="2085975"/>
            <a:ext cx="57150" cy="52863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Straight Connector 92"/>
          <p:cNvCxnSpPr>
            <a:stCxn id="12312" idx="4"/>
            <a:endCxn id="12314" idx="2"/>
          </p:cNvCxnSpPr>
          <p:nvPr/>
        </p:nvCxnSpPr>
        <p:spPr>
          <a:xfrm>
            <a:off x="3457575" y="1971675"/>
            <a:ext cx="471488" cy="5715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Straight Connector 94"/>
          <p:cNvCxnSpPr>
            <a:stCxn id="12314" idx="4"/>
            <a:endCxn id="12313" idx="2"/>
          </p:cNvCxnSpPr>
          <p:nvPr/>
        </p:nvCxnSpPr>
        <p:spPr>
          <a:xfrm>
            <a:off x="4386263" y="2543175"/>
            <a:ext cx="828675" cy="15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Straight Connector 96"/>
          <p:cNvCxnSpPr>
            <a:stCxn id="12313" idx="1"/>
            <a:endCxn id="12311" idx="2"/>
          </p:cNvCxnSpPr>
          <p:nvPr/>
        </p:nvCxnSpPr>
        <p:spPr>
          <a:xfrm rot="5400000" flipH="1" flipV="1">
            <a:off x="5466557" y="1708944"/>
            <a:ext cx="696912" cy="74295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9" name="Straight Connector 98"/>
          <p:cNvCxnSpPr>
            <a:stCxn id="12311" idx="4"/>
            <a:endCxn id="12369" idx="1"/>
          </p:cNvCxnSpPr>
          <p:nvPr/>
        </p:nvCxnSpPr>
        <p:spPr>
          <a:xfrm>
            <a:off x="6643688" y="1731963"/>
            <a:ext cx="1014412" cy="33972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1" name="Straight Connector 100"/>
          <p:cNvCxnSpPr>
            <a:stCxn id="12313" idx="4"/>
            <a:endCxn id="12369" idx="2"/>
          </p:cNvCxnSpPr>
          <p:nvPr/>
        </p:nvCxnSpPr>
        <p:spPr>
          <a:xfrm flipV="1">
            <a:off x="5672138" y="2185988"/>
            <a:ext cx="1757362" cy="35718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9" name="Can 83"/>
          <p:cNvSpPr>
            <a:spLocks noChangeArrowheads="1"/>
          </p:cNvSpPr>
          <p:nvPr/>
        </p:nvSpPr>
        <p:spPr bwMode="auto">
          <a:xfrm>
            <a:off x="1193800" y="4959350"/>
            <a:ext cx="257175" cy="185738"/>
          </a:xfrm>
          <a:prstGeom prst="can">
            <a:avLst>
              <a:gd name="adj" fmla="val 25000"/>
            </a:avLst>
          </a:prstGeom>
          <a:solidFill>
            <a:schemeClr val="tx1">
              <a:lumMod val="50000"/>
              <a:lumOff val="50000"/>
            </a:schemeClr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pt-PT" sz="4400">
              <a:latin typeface="Arial" pitchFamily="34" charset="0"/>
            </a:endParaRPr>
          </a:p>
        </p:txBody>
      </p:sp>
      <p:cxnSp>
        <p:nvCxnSpPr>
          <p:cNvPr id="136" name="Straight Connector 135"/>
          <p:cNvCxnSpPr>
            <a:stCxn id="129" idx="3"/>
            <a:endCxn id="146" idx="1"/>
          </p:cNvCxnSpPr>
          <p:nvPr/>
        </p:nvCxnSpPr>
        <p:spPr>
          <a:xfrm rot="5400000">
            <a:off x="987426" y="5480050"/>
            <a:ext cx="671512" cy="158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7" name="Straight Connector 136"/>
          <p:cNvCxnSpPr>
            <a:stCxn id="129" idx="4"/>
          </p:cNvCxnSpPr>
          <p:nvPr/>
        </p:nvCxnSpPr>
        <p:spPr>
          <a:xfrm>
            <a:off x="1450975" y="5051425"/>
            <a:ext cx="1243013" cy="2794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8" name="Straight Connector 137"/>
          <p:cNvCxnSpPr>
            <a:stCxn id="151" idx="4"/>
            <a:endCxn id="164" idx="2"/>
          </p:cNvCxnSpPr>
          <p:nvPr/>
        </p:nvCxnSpPr>
        <p:spPr>
          <a:xfrm flipV="1">
            <a:off x="2379663" y="5622925"/>
            <a:ext cx="528637" cy="500063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6" name="Can 83"/>
          <p:cNvSpPr>
            <a:spLocks noChangeArrowheads="1"/>
          </p:cNvSpPr>
          <p:nvPr/>
        </p:nvSpPr>
        <p:spPr bwMode="auto">
          <a:xfrm>
            <a:off x="1193800" y="5816600"/>
            <a:ext cx="257175" cy="185738"/>
          </a:xfrm>
          <a:prstGeom prst="can">
            <a:avLst>
              <a:gd name="adj" fmla="val 25000"/>
            </a:avLst>
          </a:prstGeom>
          <a:solidFill>
            <a:schemeClr val="tx1">
              <a:lumMod val="50000"/>
              <a:lumOff val="50000"/>
            </a:schemeClr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pt-PT" sz="4400">
              <a:latin typeface="Arial" pitchFamily="34" charset="0"/>
            </a:endParaRPr>
          </a:p>
        </p:txBody>
      </p:sp>
      <p:sp>
        <p:nvSpPr>
          <p:cNvPr id="147" name="Can 83"/>
          <p:cNvSpPr>
            <a:spLocks noChangeArrowheads="1"/>
          </p:cNvSpPr>
          <p:nvPr/>
        </p:nvSpPr>
        <p:spPr bwMode="auto">
          <a:xfrm>
            <a:off x="2479675" y="5245100"/>
            <a:ext cx="257175" cy="185738"/>
          </a:xfrm>
          <a:prstGeom prst="can">
            <a:avLst>
              <a:gd name="adj" fmla="val 25000"/>
            </a:avLst>
          </a:prstGeom>
          <a:solidFill>
            <a:schemeClr val="tx1">
              <a:lumMod val="50000"/>
              <a:lumOff val="50000"/>
            </a:schemeClr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pt-PT" sz="4400">
              <a:latin typeface="Arial" pitchFamily="34" charset="0"/>
            </a:endParaRPr>
          </a:p>
        </p:txBody>
      </p:sp>
      <p:sp>
        <p:nvSpPr>
          <p:cNvPr id="148" name="Can 83"/>
          <p:cNvSpPr>
            <a:spLocks noChangeArrowheads="1"/>
          </p:cNvSpPr>
          <p:nvPr/>
        </p:nvSpPr>
        <p:spPr bwMode="auto">
          <a:xfrm>
            <a:off x="1836738" y="5602288"/>
            <a:ext cx="257175" cy="185737"/>
          </a:xfrm>
          <a:prstGeom prst="can">
            <a:avLst>
              <a:gd name="adj" fmla="val 25000"/>
            </a:avLst>
          </a:prstGeom>
          <a:solidFill>
            <a:schemeClr val="tx1">
              <a:lumMod val="50000"/>
              <a:lumOff val="50000"/>
            </a:schemeClr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pt-PT" sz="4400">
              <a:latin typeface="Arial" pitchFamily="34" charset="0"/>
            </a:endParaRPr>
          </a:p>
        </p:txBody>
      </p:sp>
      <p:sp>
        <p:nvSpPr>
          <p:cNvPr id="151" name="Can 83"/>
          <p:cNvSpPr>
            <a:spLocks noChangeArrowheads="1"/>
          </p:cNvSpPr>
          <p:nvPr/>
        </p:nvSpPr>
        <p:spPr bwMode="auto">
          <a:xfrm>
            <a:off x="2122488" y="6030913"/>
            <a:ext cx="257175" cy="185737"/>
          </a:xfrm>
          <a:prstGeom prst="can">
            <a:avLst>
              <a:gd name="adj" fmla="val 25000"/>
            </a:avLst>
          </a:prstGeom>
          <a:solidFill>
            <a:schemeClr val="tx1">
              <a:lumMod val="50000"/>
              <a:lumOff val="50000"/>
            </a:schemeClr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pt-PT" sz="4400">
              <a:latin typeface="Arial" pitchFamily="34" charset="0"/>
            </a:endParaRPr>
          </a:p>
        </p:txBody>
      </p:sp>
      <p:cxnSp>
        <p:nvCxnSpPr>
          <p:cNvPr id="153" name="Straight Connector 152"/>
          <p:cNvCxnSpPr>
            <a:stCxn id="129" idx="3"/>
            <a:endCxn id="148" idx="2"/>
          </p:cNvCxnSpPr>
          <p:nvPr/>
        </p:nvCxnSpPr>
        <p:spPr>
          <a:xfrm rot="16200000" flipH="1">
            <a:off x="1304925" y="5162551"/>
            <a:ext cx="549275" cy="51435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6" name="Straight Connector 155"/>
          <p:cNvCxnSpPr>
            <a:stCxn id="146" idx="3"/>
            <a:endCxn id="151" idx="2"/>
          </p:cNvCxnSpPr>
          <p:nvPr/>
        </p:nvCxnSpPr>
        <p:spPr>
          <a:xfrm rot="16200000" flipH="1">
            <a:off x="1662113" y="5662613"/>
            <a:ext cx="120650" cy="8001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9" name="Straight Connector 158"/>
          <p:cNvCxnSpPr>
            <a:stCxn id="147" idx="2"/>
            <a:endCxn id="148" idx="4"/>
          </p:cNvCxnSpPr>
          <p:nvPr/>
        </p:nvCxnSpPr>
        <p:spPr>
          <a:xfrm rot="10800000" flipV="1">
            <a:off x="2093913" y="5337175"/>
            <a:ext cx="385762" cy="3571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4" name="Can 83"/>
          <p:cNvSpPr>
            <a:spLocks noChangeArrowheads="1"/>
          </p:cNvSpPr>
          <p:nvPr/>
        </p:nvSpPr>
        <p:spPr bwMode="auto">
          <a:xfrm>
            <a:off x="2908300" y="5530850"/>
            <a:ext cx="257175" cy="185738"/>
          </a:xfrm>
          <a:prstGeom prst="can">
            <a:avLst>
              <a:gd name="adj" fmla="val 25000"/>
            </a:avLst>
          </a:prstGeom>
          <a:solidFill>
            <a:schemeClr val="tx1">
              <a:lumMod val="50000"/>
              <a:lumOff val="50000"/>
            </a:schemeClr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pt-PT" sz="4400">
              <a:latin typeface="Arial" pitchFamily="34" charset="0"/>
            </a:endParaRPr>
          </a:p>
        </p:txBody>
      </p:sp>
      <p:cxnSp>
        <p:nvCxnSpPr>
          <p:cNvPr id="168" name="Straight Connector 167"/>
          <p:cNvCxnSpPr>
            <a:stCxn id="148" idx="3"/>
            <a:endCxn id="151" idx="0"/>
          </p:cNvCxnSpPr>
          <p:nvPr/>
        </p:nvCxnSpPr>
        <p:spPr>
          <a:xfrm rot="16200000" flipH="1">
            <a:off x="1963737" y="5789613"/>
            <a:ext cx="288925" cy="28575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0" name="Straight Connector 169"/>
          <p:cNvCxnSpPr>
            <a:stCxn id="147" idx="4"/>
            <a:endCxn id="164" idx="2"/>
          </p:cNvCxnSpPr>
          <p:nvPr/>
        </p:nvCxnSpPr>
        <p:spPr>
          <a:xfrm>
            <a:off x="2736850" y="5337175"/>
            <a:ext cx="171450" cy="28575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2" name="Can 83"/>
          <p:cNvSpPr>
            <a:spLocks noChangeArrowheads="1"/>
          </p:cNvSpPr>
          <p:nvPr/>
        </p:nvSpPr>
        <p:spPr bwMode="auto">
          <a:xfrm>
            <a:off x="3924300" y="4986338"/>
            <a:ext cx="257175" cy="185737"/>
          </a:xfrm>
          <a:prstGeom prst="can">
            <a:avLst>
              <a:gd name="adj" fmla="val 25000"/>
            </a:avLst>
          </a:prstGeom>
          <a:solidFill>
            <a:schemeClr val="tx1">
              <a:lumMod val="50000"/>
              <a:lumOff val="50000"/>
            </a:schemeClr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pt-PT" sz="4400">
              <a:latin typeface="Arial" pitchFamily="34" charset="0"/>
            </a:endParaRPr>
          </a:p>
        </p:txBody>
      </p:sp>
      <p:cxnSp>
        <p:nvCxnSpPr>
          <p:cNvPr id="174" name="Straight Connector 173"/>
          <p:cNvCxnSpPr>
            <a:stCxn id="172" idx="4"/>
            <a:endCxn id="177" idx="2"/>
          </p:cNvCxnSpPr>
          <p:nvPr/>
        </p:nvCxnSpPr>
        <p:spPr>
          <a:xfrm>
            <a:off x="4181475" y="5080000"/>
            <a:ext cx="941388" cy="1143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5" name="Straight Connector 174"/>
          <p:cNvCxnSpPr>
            <a:stCxn id="179" idx="4"/>
            <a:endCxn id="183" idx="2"/>
          </p:cNvCxnSpPr>
          <p:nvPr/>
        </p:nvCxnSpPr>
        <p:spPr>
          <a:xfrm flipV="1">
            <a:off x="5110163" y="5651500"/>
            <a:ext cx="528637" cy="500063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6" name="Can 83"/>
          <p:cNvSpPr>
            <a:spLocks noChangeArrowheads="1"/>
          </p:cNvSpPr>
          <p:nvPr/>
        </p:nvSpPr>
        <p:spPr bwMode="auto">
          <a:xfrm>
            <a:off x="4194175" y="5959475"/>
            <a:ext cx="257175" cy="185738"/>
          </a:xfrm>
          <a:prstGeom prst="can">
            <a:avLst>
              <a:gd name="adj" fmla="val 25000"/>
            </a:avLst>
          </a:prstGeom>
          <a:solidFill>
            <a:schemeClr val="tx1">
              <a:lumMod val="50000"/>
              <a:lumOff val="50000"/>
            </a:schemeClr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pt-PT" sz="4400">
              <a:latin typeface="Arial" pitchFamily="34" charset="0"/>
            </a:endParaRPr>
          </a:p>
        </p:txBody>
      </p:sp>
      <p:sp>
        <p:nvSpPr>
          <p:cNvPr id="177" name="Can 83"/>
          <p:cNvSpPr>
            <a:spLocks noChangeArrowheads="1"/>
          </p:cNvSpPr>
          <p:nvPr/>
        </p:nvSpPr>
        <p:spPr bwMode="auto">
          <a:xfrm>
            <a:off x="5122863" y="5102225"/>
            <a:ext cx="257175" cy="185738"/>
          </a:xfrm>
          <a:prstGeom prst="can">
            <a:avLst>
              <a:gd name="adj" fmla="val 25000"/>
            </a:avLst>
          </a:prstGeom>
          <a:solidFill>
            <a:schemeClr val="tx1">
              <a:lumMod val="50000"/>
              <a:lumOff val="50000"/>
            </a:schemeClr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pt-PT" sz="4400">
              <a:latin typeface="Arial" pitchFamily="34" charset="0"/>
            </a:endParaRPr>
          </a:p>
        </p:txBody>
      </p:sp>
      <p:sp>
        <p:nvSpPr>
          <p:cNvPr id="178" name="Can 83"/>
          <p:cNvSpPr>
            <a:spLocks noChangeArrowheads="1"/>
          </p:cNvSpPr>
          <p:nvPr/>
        </p:nvSpPr>
        <p:spPr bwMode="auto">
          <a:xfrm>
            <a:off x="4551363" y="5459413"/>
            <a:ext cx="257175" cy="185737"/>
          </a:xfrm>
          <a:prstGeom prst="can">
            <a:avLst>
              <a:gd name="adj" fmla="val 25000"/>
            </a:avLst>
          </a:prstGeom>
          <a:solidFill>
            <a:schemeClr val="tx1">
              <a:lumMod val="50000"/>
              <a:lumOff val="50000"/>
            </a:schemeClr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pt-PT" sz="4400">
              <a:latin typeface="Arial" pitchFamily="34" charset="0"/>
            </a:endParaRPr>
          </a:p>
        </p:txBody>
      </p:sp>
      <p:sp>
        <p:nvSpPr>
          <p:cNvPr id="179" name="Can 83"/>
          <p:cNvSpPr>
            <a:spLocks noChangeArrowheads="1"/>
          </p:cNvSpPr>
          <p:nvPr/>
        </p:nvSpPr>
        <p:spPr bwMode="auto">
          <a:xfrm>
            <a:off x="4852988" y="6057900"/>
            <a:ext cx="257175" cy="185738"/>
          </a:xfrm>
          <a:prstGeom prst="can">
            <a:avLst>
              <a:gd name="adj" fmla="val 25000"/>
            </a:avLst>
          </a:prstGeom>
          <a:solidFill>
            <a:schemeClr val="tx1">
              <a:lumMod val="50000"/>
              <a:lumOff val="50000"/>
            </a:schemeClr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pt-PT" sz="4400">
              <a:latin typeface="Arial" pitchFamily="34" charset="0"/>
            </a:endParaRPr>
          </a:p>
        </p:txBody>
      </p:sp>
      <p:cxnSp>
        <p:nvCxnSpPr>
          <p:cNvPr id="180" name="Straight Connector 179"/>
          <p:cNvCxnSpPr>
            <a:stCxn id="172" idx="3"/>
            <a:endCxn id="178" idx="2"/>
          </p:cNvCxnSpPr>
          <p:nvPr/>
        </p:nvCxnSpPr>
        <p:spPr>
          <a:xfrm rot="16200000" flipH="1">
            <a:off x="4112419" y="5112544"/>
            <a:ext cx="379413" cy="49847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1" name="Straight Connector 180"/>
          <p:cNvCxnSpPr>
            <a:stCxn id="176" idx="3"/>
            <a:endCxn id="179" idx="2"/>
          </p:cNvCxnSpPr>
          <p:nvPr/>
        </p:nvCxnSpPr>
        <p:spPr>
          <a:xfrm rot="16200000" flipH="1">
            <a:off x="4584701" y="5883275"/>
            <a:ext cx="6350" cy="53022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2" name="Straight Connector 181"/>
          <p:cNvCxnSpPr>
            <a:stCxn id="177" idx="2"/>
            <a:endCxn id="178" idx="4"/>
          </p:cNvCxnSpPr>
          <p:nvPr/>
        </p:nvCxnSpPr>
        <p:spPr>
          <a:xfrm rot="10800000" flipV="1">
            <a:off x="4808538" y="5194300"/>
            <a:ext cx="314325" cy="3571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3" name="Can 83"/>
          <p:cNvSpPr>
            <a:spLocks noChangeArrowheads="1"/>
          </p:cNvSpPr>
          <p:nvPr/>
        </p:nvSpPr>
        <p:spPr bwMode="auto">
          <a:xfrm>
            <a:off x="5638800" y="5557838"/>
            <a:ext cx="257175" cy="185737"/>
          </a:xfrm>
          <a:prstGeom prst="can">
            <a:avLst>
              <a:gd name="adj" fmla="val 25000"/>
            </a:avLst>
          </a:prstGeom>
          <a:solidFill>
            <a:schemeClr val="tx1">
              <a:lumMod val="50000"/>
              <a:lumOff val="50000"/>
            </a:schemeClr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pt-PT" sz="4400">
              <a:latin typeface="Arial" pitchFamily="34" charset="0"/>
            </a:endParaRPr>
          </a:p>
        </p:txBody>
      </p:sp>
      <p:cxnSp>
        <p:nvCxnSpPr>
          <p:cNvPr id="185" name="Straight Connector 184"/>
          <p:cNvCxnSpPr>
            <a:stCxn id="177" idx="4"/>
            <a:endCxn id="183" idx="2"/>
          </p:cNvCxnSpPr>
          <p:nvPr/>
        </p:nvCxnSpPr>
        <p:spPr>
          <a:xfrm>
            <a:off x="5380038" y="5194300"/>
            <a:ext cx="258762" cy="4572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6" name="Can 83"/>
          <p:cNvSpPr>
            <a:spLocks noChangeArrowheads="1"/>
          </p:cNvSpPr>
          <p:nvPr/>
        </p:nvSpPr>
        <p:spPr bwMode="auto">
          <a:xfrm>
            <a:off x="6638925" y="4986338"/>
            <a:ext cx="257175" cy="185737"/>
          </a:xfrm>
          <a:prstGeom prst="can">
            <a:avLst>
              <a:gd name="adj" fmla="val 25000"/>
            </a:avLst>
          </a:prstGeom>
          <a:solidFill>
            <a:schemeClr val="tx1">
              <a:lumMod val="50000"/>
              <a:lumOff val="50000"/>
            </a:schemeClr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pt-PT" sz="4400">
              <a:latin typeface="Arial" pitchFamily="34" charset="0"/>
            </a:endParaRPr>
          </a:p>
        </p:txBody>
      </p:sp>
      <p:cxnSp>
        <p:nvCxnSpPr>
          <p:cNvPr id="187" name="Straight Connector 186"/>
          <p:cNvCxnSpPr>
            <a:stCxn id="186" idx="3"/>
            <a:endCxn id="190" idx="1"/>
          </p:cNvCxnSpPr>
          <p:nvPr/>
        </p:nvCxnSpPr>
        <p:spPr>
          <a:xfrm rot="5400000">
            <a:off x="6473032" y="5164931"/>
            <a:ext cx="287338" cy="30162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8" name="Straight Connector 187"/>
          <p:cNvCxnSpPr>
            <a:stCxn id="186" idx="4"/>
          </p:cNvCxnSpPr>
          <p:nvPr/>
        </p:nvCxnSpPr>
        <p:spPr>
          <a:xfrm>
            <a:off x="6896100" y="5080000"/>
            <a:ext cx="1243013" cy="277813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9" name="Straight Connector 188"/>
          <p:cNvCxnSpPr>
            <a:stCxn id="193" idx="4"/>
            <a:endCxn id="197" idx="2"/>
          </p:cNvCxnSpPr>
          <p:nvPr/>
        </p:nvCxnSpPr>
        <p:spPr>
          <a:xfrm flipV="1">
            <a:off x="7308850" y="5651500"/>
            <a:ext cx="1044575" cy="40005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0" name="Can 83"/>
          <p:cNvSpPr>
            <a:spLocks noChangeArrowheads="1"/>
          </p:cNvSpPr>
          <p:nvPr/>
        </p:nvSpPr>
        <p:spPr bwMode="auto">
          <a:xfrm>
            <a:off x="6337300" y="5459413"/>
            <a:ext cx="257175" cy="185737"/>
          </a:xfrm>
          <a:prstGeom prst="can">
            <a:avLst>
              <a:gd name="adj" fmla="val 25000"/>
            </a:avLst>
          </a:prstGeom>
          <a:solidFill>
            <a:schemeClr val="tx1">
              <a:lumMod val="50000"/>
              <a:lumOff val="50000"/>
            </a:schemeClr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pt-PT" sz="4400">
              <a:latin typeface="Arial" pitchFamily="34" charset="0"/>
            </a:endParaRPr>
          </a:p>
        </p:txBody>
      </p:sp>
      <p:sp>
        <p:nvSpPr>
          <p:cNvPr id="191" name="Can 83"/>
          <p:cNvSpPr>
            <a:spLocks noChangeArrowheads="1"/>
          </p:cNvSpPr>
          <p:nvPr/>
        </p:nvSpPr>
        <p:spPr bwMode="auto">
          <a:xfrm>
            <a:off x="7924800" y="5272088"/>
            <a:ext cx="257175" cy="185737"/>
          </a:xfrm>
          <a:prstGeom prst="can">
            <a:avLst>
              <a:gd name="adj" fmla="val 25000"/>
            </a:avLst>
          </a:prstGeom>
          <a:solidFill>
            <a:schemeClr val="tx1">
              <a:lumMod val="50000"/>
              <a:lumOff val="50000"/>
            </a:schemeClr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pt-PT" sz="4400">
              <a:latin typeface="Arial" pitchFamily="34" charset="0"/>
            </a:endParaRPr>
          </a:p>
        </p:txBody>
      </p:sp>
      <p:sp>
        <p:nvSpPr>
          <p:cNvPr id="192" name="Can 83"/>
          <p:cNvSpPr>
            <a:spLocks noChangeArrowheads="1"/>
          </p:cNvSpPr>
          <p:nvPr/>
        </p:nvSpPr>
        <p:spPr bwMode="auto">
          <a:xfrm>
            <a:off x="7265988" y="5459413"/>
            <a:ext cx="257175" cy="185737"/>
          </a:xfrm>
          <a:prstGeom prst="can">
            <a:avLst>
              <a:gd name="adj" fmla="val 25000"/>
            </a:avLst>
          </a:prstGeom>
          <a:solidFill>
            <a:schemeClr val="tx1">
              <a:lumMod val="50000"/>
              <a:lumOff val="50000"/>
            </a:schemeClr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pt-PT" sz="4400">
              <a:latin typeface="Arial" pitchFamily="34" charset="0"/>
            </a:endParaRPr>
          </a:p>
        </p:txBody>
      </p:sp>
      <p:sp>
        <p:nvSpPr>
          <p:cNvPr id="193" name="Can 83"/>
          <p:cNvSpPr>
            <a:spLocks noChangeArrowheads="1"/>
          </p:cNvSpPr>
          <p:nvPr/>
        </p:nvSpPr>
        <p:spPr bwMode="auto">
          <a:xfrm>
            <a:off x="7051675" y="5959475"/>
            <a:ext cx="257175" cy="185738"/>
          </a:xfrm>
          <a:prstGeom prst="can">
            <a:avLst>
              <a:gd name="adj" fmla="val 25000"/>
            </a:avLst>
          </a:prstGeom>
          <a:solidFill>
            <a:schemeClr val="tx1">
              <a:lumMod val="50000"/>
              <a:lumOff val="50000"/>
            </a:schemeClr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pt-PT" sz="4400">
              <a:latin typeface="Arial" pitchFamily="34" charset="0"/>
            </a:endParaRPr>
          </a:p>
        </p:txBody>
      </p:sp>
      <p:cxnSp>
        <p:nvCxnSpPr>
          <p:cNvPr id="194" name="Straight Connector 193"/>
          <p:cNvCxnSpPr>
            <a:stCxn id="186" idx="3"/>
            <a:endCxn id="192" idx="2"/>
          </p:cNvCxnSpPr>
          <p:nvPr/>
        </p:nvCxnSpPr>
        <p:spPr>
          <a:xfrm rot="16200000" flipH="1">
            <a:off x="6827044" y="5112544"/>
            <a:ext cx="379413" cy="49847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5" name="Straight Connector 194"/>
          <p:cNvCxnSpPr>
            <a:stCxn id="190" idx="3"/>
            <a:endCxn id="193" idx="2"/>
          </p:cNvCxnSpPr>
          <p:nvPr/>
        </p:nvCxnSpPr>
        <p:spPr>
          <a:xfrm rot="16200000" flipH="1">
            <a:off x="6555582" y="5555456"/>
            <a:ext cx="406400" cy="58578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6" name="Straight Connector 195"/>
          <p:cNvCxnSpPr>
            <a:stCxn id="191" idx="2"/>
            <a:endCxn id="192" idx="4"/>
          </p:cNvCxnSpPr>
          <p:nvPr/>
        </p:nvCxnSpPr>
        <p:spPr>
          <a:xfrm rot="10800000" flipV="1">
            <a:off x="7523163" y="5365750"/>
            <a:ext cx="401637" cy="18573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7" name="Can 83"/>
          <p:cNvSpPr>
            <a:spLocks noChangeArrowheads="1"/>
          </p:cNvSpPr>
          <p:nvPr/>
        </p:nvSpPr>
        <p:spPr bwMode="auto">
          <a:xfrm>
            <a:off x="8353425" y="5557838"/>
            <a:ext cx="257175" cy="185737"/>
          </a:xfrm>
          <a:prstGeom prst="can">
            <a:avLst>
              <a:gd name="adj" fmla="val 25000"/>
            </a:avLst>
          </a:prstGeom>
          <a:solidFill>
            <a:schemeClr val="tx1">
              <a:lumMod val="50000"/>
              <a:lumOff val="50000"/>
            </a:schemeClr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pt-PT" sz="4400">
              <a:latin typeface="Arial" pitchFamily="34" charset="0"/>
            </a:endParaRPr>
          </a:p>
        </p:txBody>
      </p:sp>
      <p:cxnSp>
        <p:nvCxnSpPr>
          <p:cNvPr id="198" name="Straight Connector 197"/>
          <p:cNvCxnSpPr>
            <a:stCxn id="192" idx="3"/>
            <a:endCxn id="193" idx="0"/>
          </p:cNvCxnSpPr>
          <p:nvPr/>
        </p:nvCxnSpPr>
        <p:spPr>
          <a:xfrm rot="5400000">
            <a:off x="7107237" y="5718176"/>
            <a:ext cx="360363" cy="21431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9" name="Straight Connector 198"/>
          <p:cNvCxnSpPr>
            <a:stCxn id="191" idx="4"/>
            <a:endCxn id="197" idx="2"/>
          </p:cNvCxnSpPr>
          <p:nvPr/>
        </p:nvCxnSpPr>
        <p:spPr>
          <a:xfrm>
            <a:off x="8181975" y="5365750"/>
            <a:ext cx="171450" cy="28575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2" name="Can 83"/>
          <p:cNvSpPr>
            <a:spLocks noChangeArrowheads="1"/>
          </p:cNvSpPr>
          <p:nvPr/>
        </p:nvSpPr>
        <p:spPr bwMode="auto">
          <a:xfrm>
            <a:off x="3551238" y="5459413"/>
            <a:ext cx="257175" cy="185737"/>
          </a:xfrm>
          <a:prstGeom prst="can">
            <a:avLst>
              <a:gd name="adj" fmla="val 25000"/>
            </a:avLst>
          </a:prstGeom>
          <a:solidFill>
            <a:schemeClr val="tx1">
              <a:lumMod val="50000"/>
              <a:lumOff val="50000"/>
            </a:schemeClr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pt-PT" sz="4400">
              <a:latin typeface="Arial" pitchFamily="34" charset="0"/>
            </a:endParaRPr>
          </a:p>
        </p:txBody>
      </p:sp>
      <p:cxnSp>
        <p:nvCxnSpPr>
          <p:cNvPr id="204" name="Straight Connector 203"/>
          <p:cNvCxnSpPr>
            <a:stCxn id="202" idx="4"/>
            <a:endCxn id="172" idx="2"/>
          </p:cNvCxnSpPr>
          <p:nvPr/>
        </p:nvCxnSpPr>
        <p:spPr>
          <a:xfrm flipV="1">
            <a:off x="3808413" y="5080000"/>
            <a:ext cx="115887" cy="4714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8" name="Straight Connector 207"/>
          <p:cNvCxnSpPr>
            <a:stCxn id="202" idx="4"/>
            <a:endCxn id="176" idx="2"/>
          </p:cNvCxnSpPr>
          <p:nvPr/>
        </p:nvCxnSpPr>
        <p:spPr>
          <a:xfrm>
            <a:off x="3808413" y="5551488"/>
            <a:ext cx="385762" cy="50006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3" name="Straight Connector 212"/>
          <p:cNvCxnSpPr>
            <a:stCxn id="176" idx="4"/>
            <a:endCxn id="178" idx="3"/>
          </p:cNvCxnSpPr>
          <p:nvPr/>
        </p:nvCxnSpPr>
        <p:spPr>
          <a:xfrm flipV="1">
            <a:off x="4451350" y="5645150"/>
            <a:ext cx="228600" cy="4064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3" name="Straight Connector 222"/>
          <p:cNvCxnSpPr>
            <a:stCxn id="191" idx="4"/>
            <a:endCxn id="197" idx="2"/>
          </p:cNvCxnSpPr>
          <p:nvPr/>
        </p:nvCxnSpPr>
        <p:spPr>
          <a:xfrm>
            <a:off x="8181975" y="5365750"/>
            <a:ext cx="171450" cy="28575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68" name="Straight Connector 125"/>
          <p:cNvCxnSpPr>
            <a:cxnSpLocks noChangeShapeType="1"/>
            <a:stCxn id="12312" idx="4"/>
            <a:endCxn id="12313" idx="2"/>
          </p:cNvCxnSpPr>
          <p:nvPr/>
        </p:nvCxnSpPr>
        <p:spPr bwMode="auto">
          <a:xfrm>
            <a:off x="3457575" y="1971675"/>
            <a:ext cx="1757363" cy="57150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sp>
        <p:nvSpPr>
          <p:cNvPr id="12369" name="Can 83"/>
          <p:cNvSpPr>
            <a:spLocks noChangeArrowheads="1"/>
          </p:cNvSpPr>
          <p:nvPr/>
        </p:nvSpPr>
        <p:spPr bwMode="auto">
          <a:xfrm>
            <a:off x="7429500" y="2071688"/>
            <a:ext cx="457200" cy="228600"/>
          </a:xfrm>
          <a:prstGeom prst="can">
            <a:avLst>
              <a:gd name="adj" fmla="val 25000"/>
            </a:avLst>
          </a:prstGeom>
          <a:solidFill>
            <a:srgbClr val="FF000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pt-PT" sz="4400"/>
          </a:p>
        </p:txBody>
      </p:sp>
      <p:cxnSp>
        <p:nvCxnSpPr>
          <p:cNvPr id="12370" name="Straight Connector 141"/>
          <p:cNvCxnSpPr>
            <a:cxnSpLocks noChangeShapeType="1"/>
            <a:endCxn id="12369" idx="4"/>
          </p:cNvCxnSpPr>
          <p:nvPr/>
        </p:nvCxnSpPr>
        <p:spPr bwMode="auto">
          <a:xfrm rot="10800000" flipV="1">
            <a:off x="7886700" y="2179638"/>
            <a:ext cx="471488" cy="635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pic>
        <p:nvPicPr>
          <p:cNvPr id="12371" name="Picture 17"/>
          <p:cNvPicPr>
            <a:picLocks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001000" y="1214438"/>
            <a:ext cx="908050" cy="1293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2372" name="Straight Connector 144"/>
          <p:cNvCxnSpPr>
            <a:cxnSpLocks noChangeShapeType="1"/>
            <a:stCxn id="12309" idx="2"/>
          </p:cNvCxnSpPr>
          <p:nvPr/>
        </p:nvCxnSpPr>
        <p:spPr bwMode="auto">
          <a:xfrm rot="10800000" flipV="1">
            <a:off x="1500188" y="2185988"/>
            <a:ext cx="357187" cy="6985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pic>
        <p:nvPicPr>
          <p:cNvPr id="12373" name="Picture 17"/>
          <p:cNvPicPr>
            <a:picLocks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5813" y="1285875"/>
            <a:ext cx="908050" cy="1293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5" name="Title 1"/>
          <p:cNvSpPr>
            <a:spLocks noGrp="1"/>
          </p:cNvSpPr>
          <p:nvPr>
            <p:ph type="title"/>
          </p:nvPr>
        </p:nvSpPr>
        <p:spPr/>
        <p:txBody>
          <a:bodyPr lIns="91440" tIns="45720" rIns="91440" bIns="45720" anchor="t">
            <a:normAutofit fontScale="90000"/>
          </a:bodyPr>
          <a:lstStyle/>
          <a:p>
            <a:r>
              <a:rPr lang="en-GB" dirty="0" err="1" smtClean="0"/>
              <a:t>Modelo</a:t>
            </a:r>
            <a:r>
              <a:rPr lang="en-GB" dirty="0" smtClean="0"/>
              <a:t> de </a:t>
            </a:r>
            <a:r>
              <a:rPr lang="en-GB" dirty="0" err="1" smtClean="0"/>
              <a:t>Negócios</a:t>
            </a:r>
            <a:r>
              <a:rPr lang="en-GB" dirty="0" smtClean="0"/>
              <a:t> do 4WARD </a:t>
            </a:r>
            <a:r>
              <a:rPr lang="en-GB" dirty="0" err="1" smtClean="0"/>
              <a:t>para</a:t>
            </a:r>
            <a:r>
              <a:rPr lang="en-GB" dirty="0" smtClean="0"/>
              <a:t> a </a:t>
            </a:r>
            <a:r>
              <a:rPr lang="en-GB" dirty="0" err="1" smtClean="0"/>
              <a:t>Virtualização</a:t>
            </a:r>
            <a:r>
              <a:rPr lang="en-GB" dirty="0" smtClean="0"/>
              <a:t> de </a:t>
            </a:r>
            <a:r>
              <a:rPr lang="en-GB" dirty="0" err="1" smtClean="0"/>
              <a:t>Rede</a:t>
            </a:r>
            <a:endParaRPr lang="en-GB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/>
          <p:cNvSpPr>
            <a:spLocks noGrp="1"/>
          </p:cNvSpPr>
          <p:nvPr>
            <p:ph type="title"/>
          </p:nvPr>
        </p:nvSpPr>
        <p:spPr>
          <a:xfrm>
            <a:off x="215900" y="348333"/>
            <a:ext cx="8027988" cy="560387"/>
          </a:xfrm>
        </p:spPr>
        <p:txBody>
          <a:bodyPr>
            <a:normAutofit fontScale="90000"/>
          </a:bodyPr>
          <a:lstStyle/>
          <a:p>
            <a:r>
              <a:rPr lang="pt-PT" dirty="0" err="1" smtClean="0"/>
              <a:t>Re-optimização</a:t>
            </a:r>
            <a:r>
              <a:rPr lang="pt-PT" dirty="0" smtClean="0"/>
              <a:t> dos recursos de forma Dinâmica</a:t>
            </a:r>
            <a:endParaRPr lang="en-GB" dirty="0" smtClean="0"/>
          </a:p>
        </p:txBody>
      </p:sp>
      <p:sp>
        <p:nvSpPr>
          <p:cNvPr id="13315" name="Can 8"/>
          <p:cNvSpPr>
            <a:spLocks noChangeArrowheads="1"/>
          </p:cNvSpPr>
          <p:nvPr/>
        </p:nvSpPr>
        <p:spPr bwMode="auto">
          <a:xfrm>
            <a:off x="3133725" y="4083050"/>
            <a:ext cx="457200" cy="457200"/>
          </a:xfrm>
          <a:prstGeom prst="can">
            <a:avLst>
              <a:gd name="adj" fmla="val 25000"/>
            </a:avLst>
          </a:prstGeom>
          <a:solidFill>
            <a:srgbClr val="FF0000">
              <a:alpha val="43137"/>
            </a:srgbClr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pt-PT" sz="1600">
              <a:cs typeface="Arial" charset="0"/>
            </a:endParaRPr>
          </a:p>
        </p:txBody>
      </p:sp>
      <p:sp>
        <p:nvSpPr>
          <p:cNvPr id="7" name="Can 6"/>
          <p:cNvSpPr/>
          <p:nvPr/>
        </p:nvSpPr>
        <p:spPr bwMode="auto">
          <a:xfrm>
            <a:off x="1017588" y="5545138"/>
            <a:ext cx="457200" cy="228600"/>
          </a:xfrm>
          <a:prstGeom prst="can">
            <a:avLst/>
          </a:prstGeom>
          <a:solidFill>
            <a:schemeClr val="bg1">
              <a:lumMod val="85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 sz="1600"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Can 7"/>
          <p:cNvSpPr/>
          <p:nvPr/>
        </p:nvSpPr>
        <p:spPr bwMode="auto">
          <a:xfrm>
            <a:off x="3133725" y="4921250"/>
            <a:ext cx="457200" cy="457200"/>
          </a:xfrm>
          <a:prstGeom prst="can">
            <a:avLst/>
          </a:prstGeom>
          <a:solidFill>
            <a:schemeClr val="bg1">
              <a:lumMod val="85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 sz="1600"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Can 8"/>
          <p:cNvSpPr/>
          <p:nvPr/>
        </p:nvSpPr>
        <p:spPr bwMode="auto">
          <a:xfrm>
            <a:off x="4505325" y="4921250"/>
            <a:ext cx="457200" cy="457200"/>
          </a:xfrm>
          <a:prstGeom prst="can">
            <a:avLst/>
          </a:prstGeom>
          <a:solidFill>
            <a:schemeClr val="bg1">
              <a:lumMod val="85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 sz="1600"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Can 9"/>
          <p:cNvSpPr/>
          <p:nvPr/>
        </p:nvSpPr>
        <p:spPr bwMode="auto">
          <a:xfrm>
            <a:off x="5876925" y="4083050"/>
            <a:ext cx="457200" cy="457200"/>
          </a:xfrm>
          <a:prstGeom prst="can">
            <a:avLst/>
          </a:prstGeom>
          <a:solidFill>
            <a:schemeClr val="bg1">
              <a:lumMod val="85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 sz="1600">
              <a:latin typeface="Arial" pitchFamily="34" charset="0"/>
              <a:cs typeface="Arial" pitchFamily="34" charset="0"/>
            </a:endParaRPr>
          </a:p>
        </p:txBody>
      </p:sp>
      <p:sp>
        <p:nvSpPr>
          <p:cNvPr id="13320" name="Can 15"/>
          <p:cNvSpPr>
            <a:spLocks noChangeArrowheads="1"/>
          </p:cNvSpPr>
          <p:nvPr/>
        </p:nvSpPr>
        <p:spPr bwMode="auto">
          <a:xfrm>
            <a:off x="7248525" y="3549650"/>
            <a:ext cx="457200" cy="228600"/>
          </a:xfrm>
          <a:prstGeom prst="can">
            <a:avLst>
              <a:gd name="adj" fmla="val 25000"/>
            </a:avLst>
          </a:prstGeom>
          <a:solidFill>
            <a:srgbClr val="FF0000">
              <a:alpha val="43137"/>
            </a:srgbClr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pt-PT" sz="1600">
              <a:cs typeface="Arial" charset="0"/>
            </a:endParaRPr>
          </a:p>
        </p:txBody>
      </p:sp>
      <p:sp>
        <p:nvSpPr>
          <p:cNvPr id="12" name="Can 11"/>
          <p:cNvSpPr/>
          <p:nvPr/>
        </p:nvSpPr>
        <p:spPr bwMode="auto">
          <a:xfrm>
            <a:off x="7705725" y="4464050"/>
            <a:ext cx="457200" cy="228600"/>
          </a:xfrm>
          <a:prstGeom prst="can">
            <a:avLst/>
          </a:prstGeom>
          <a:solidFill>
            <a:schemeClr val="bg1">
              <a:lumMod val="85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 sz="1600">
              <a:latin typeface="Arial" pitchFamily="34" charset="0"/>
              <a:cs typeface="Arial" pitchFamily="34" charset="0"/>
            </a:endParaRPr>
          </a:p>
        </p:txBody>
      </p:sp>
      <p:sp>
        <p:nvSpPr>
          <p:cNvPr id="13322" name="Can 18"/>
          <p:cNvSpPr>
            <a:spLocks noChangeArrowheads="1"/>
          </p:cNvSpPr>
          <p:nvPr/>
        </p:nvSpPr>
        <p:spPr bwMode="auto">
          <a:xfrm>
            <a:off x="1914525" y="2940050"/>
            <a:ext cx="457200" cy="228600"/>
          </a:xfrm>
          <a:prstGeom prst="can">
            <a:avLst>
              <a:gd name="adj" fmla="val 25000"/>
            </a:avLst>
          </a:prstGeom>
          <a:solidFill>
            <a:srgbClr val="FF0000">
              <a:alpha val="43137"/>
            </a:srgbClr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pt-PT" sz="1600">
              <a:cs typeface="Arial" charset="0"/>
            </a:endParaRPr>
          </a:p>
        </p:txBody>
      </p:sp>
      <p:sp>
        <p:nvSpPr>
          <p:cNvPr id="13323" name="Can 19"/>
          <p:cNvSpPr>
            <a:spLocks noChangeArrowheads="1"/>
          </p:cNvSpPr>
          <p:nvPr/>
        </p:nvSpPr>
        <p:spPr bwMode="auto">
          <a:xfrm>
            <a:off x="1914525" y="6140450"/>
            <a:ext cx="457200" cy="228600"/>
          </a:xfrm>
          <a:prstGeom prst="can">
            <a:avLst>
              <a:gd name="adj" fmla="val 25000"/>
            </a:avLst>
          </a:prstGeom>
          <a:solidFill>
            <a:srgbClr val="FF0000">
              <a:alpha val="43137"/>
            </a:srgbClr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pt-PT" sz="1600">
              <a:cs typeface="Arial" charset="0"/>
            </a:endParaRPr>
          </a:p>
        </p:txBody>
      </p:sp>
      <p:sp>
        <p:nvSpPr>
          <p:cNvPr id="13324" name="Can 21"/>
          <p:cNvSpPr>
            <a:spLocks noChangeArrowheads="1"/>
          </p:cNvSpPr>
          <p:nvPr/>
        </p:nvSpPr>
        <p:spPr bwMode="auto">
          <a:xfrm>
            <a:off x="7248525" y="6140450"/>
            <a:ext cx="457200" cy="228600"/>
          </a:xfrm>
          <a:prstGeom prst="can">
            <a:avLst>
              <a:gd name="adj" fmla="val 25000"/>
            </a:avLst>
          </a:prstGeom>
          <a:solidFill>
            <a:srgbClr val="FF0000">
              <a:alpha val="43137"/>
            </a:srgbClr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pt-PT" sz="1600"/>
          </a:p>
        </p:txBody>
      </p:sp>
      <p:cxnSp>
        <p:nvCxnSpPr>
          <p:cNvPr id="13325" name="Straight Connector 22"/>
          <p:cNvCxnSpPr>
            <a:cxnSpLocks noChangeShapeType="1"/>
            <a:stCxn id="13322" idx="3"/>
            <a:endCxn id="13315" idx="2"/>
          </p:cNvCxnSpPr>
          <p:nvPr/>
        </p:nvCxnSpPr>
        <p:spPr bwMode="auto">
          <a:xfrm rot="16200000" flipH="1">
            <a:off x="2066925" y="3244850"/>
            <a:ext cx="1143000" cy="99060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13326" name="Straight Connector 23"/>
          <p:cNvCxnSpPr>
            <a:cxnSpLocks noChangeShapeType="1"/>
            <a:endCxn id="13315" idx="2"/>
          </p:cNvCxnSpPr>
          <p:nvPr/>
        </p:nvCxnSpPr>
        <p:spPr bwMode="auto">
          <a:xfrm>
            <a:off x="1990725" y="3740150"/>
            <a:ext cx="1143000" cy="57150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13327" name="Straight Connector 24"/>
          <p:cNvCxnSpPr>
            <a:cxnSpLocks noChangeShapeType="1"/>
            <a:stCxn id="58" idx="4"/>
            <a:endCxn id="13315" idx="2"/>
          </p:cNvCxnSpPr>
          <p:nvPr/>
        </p:nvCxnSpPr>
        <p:spPr bwMode="auto">
          <a:xfrm flipV="1">
            <a:off x="1217613" y="4311650"/>
            <a:ext cx="1916112" cy="401638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13328" name="Straight Connector 25"/>
          <p:cNvCxnSpPr>
            <a:cxnSpLocks noChangeShapeType="1"/>
            <a:stCxn id="7" idx="4"/>
            <a:endCxn id="8" idx="2"/>
          </p:cNvCxnSpPr>
          <p:nvPr/>
        </p:nvCxnSpPr>
        <p:spPr bwMode="auto">
          <a:xfrm flipV="1">
            <a:off x="1474788" y="5149850"/>
            <a:ext cx="1658937" cy="509588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13329" name="Straight Connector 26"/>
          <p:cNvCxnSpPr>
            <a:cxnSpLocks noChangeShapeType="1"/>
            <a:stCxn id="13323" idx="1"/>
            <a:endCxn id="8" idx="2"/>
          </p:cNvCxnSpPr>
          <p:nvPr/>
        </p:nvCxnSpPr>
        <p:spPr bwMode="auto">
          <a:xfrm rot="5400000" flipH="1" flipV="1">
            <a:off x="2143125" y="5149850"/>
            <a:ext cx="990600" cy="99060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13330" name="Straight Connector 27"/>
          <p:cNvCxnSpPr>
            <a:cxnSpLocks noChangeShapeType="1"/>
            <a:endCxn id="8" idx="2"/>
          </p:cNvCxnSpPr>
          <p:nvPr/>
        </p:nvCxnSpPr>
        <p:spPr bwMode="auto">
          <a:xfrm>
            <a:off x="1990725" y="3740150"/>
            <a:ext cx="1143000" cy="140970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13331" name="Straight Connector 28"/>
          <p:cNvCxnSpPr>
            <a:cxnSpLocks noChangeShapeType="1"/>
            <a:stCxn id="58" idx="4"/>
            <a:endCxn id="8" idx="2"/>
          </p:cNvCxnSpPr>
          <p:nvPr/>
        </p:nvCxnSpPr>
        <p:spPr bwMode="auto">
          <a:xfrm>
            <a:off x="1217613" y="4713288"/>
            <a:ext cx="1916112" cy="436562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13332" name="Straight Connector 29"/>
          <p:cNvCxnSpPr>
            <a:cxnSpLocks noChangeShapeType="1"/>
            <a:stCxn id="13323" idx="1"/>
            <a:endCxn id="13315" idx="2"/>
          </p:cNvCxnSpPr>
          <p:nvPr/>
        </p:nvCxnSpPr>
        <p:spPr bwMode="auto">
          <a:xfrm rot="5400000" flipH="1" flipV="1">
            <a:off x="1724025" y="4730750"/>
            <a:ext cx="1828800" cy="99060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13333" name="Straight Connector 30"/>
          <p:cNvCxnSpPr>
            <a:cxnSpLocks noChangeShapeType="1"/>
            <a:stCxn id="13322" idx="3"/>
            <a:endCxn id="8" idx="2"/>
          </p:cNvCxnSpPr>
          <p:nvPr/>
        </p:nvCxnSpPr>
        <p:spPr bwMode="auto">
          <a:xfrm rot="16200000" flipH="1">
            <a:off x="1647825" y="3663950"/>
            <a:ext cx="1981200" cy="99060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13334" name="Straight Connector 31"/>
          <p:cNvCxnSpPr>
            <a:cxnSpLocks noChangeShapeType="1"/>
            <a:endCxn id="10" idx="4"/>
          </p:cNvCxnSpPr>
          <p:nvPr/>
        </p:nvCxnSpPr>
        <p:spPr bwMode="auto">
          <a:xfrm rot="5400000">
            <a:off x="6067425" y="3359150"/>
            <a:ext cx="1219200" cy="68580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13335" name="Straight Connector 32"/>
          <p:cNvCxnSpPr>
            <a:cxnSpLocks noChangeShapeType="1"/>
            <a:stCxn id="13320" idx="2"/>
            <a:endCxn id="10" idx="4"/>
          </p:cNvCxnSpPr>
          <p:nvPr/>
        </p:nvCxnSpPr>
        <p:spPr bwMode="auto">
          <a:xfrm rot="10800000" flipV="1">
            <a:off x="6334125" y="3663950"/>
            <a:ext cx="914400" cy="64770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13336" name="Straight Connector 33"/>
          <p:cNvCxnSpPr>
            <a:cxnSpLocks noChangeShapeType="1"/>
            <a:stCxn id="12" idx="2"/>
            <a:endCxn id="10" idx="4"/>
          </p:cNvCxnSpPr>
          <p:nvPr/>
        </p:nvCxnSpPr>
        <p:spPr bwMode="auto">
          <a:xfrm rot="10800000">
            <a:off x="6334125" y="4311650"/>
            <a:ext cx="1371600" cy="26670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13337" name="Straight Connector 34"/>
          <p:cNvCxnSpPr>
            <a:cxnSpLocks noChangeShapeType="1"/>
            <a:endCxn id="10" idx="4"/>
          </p:cNvCxnSpPr>
          <p:nvPr/>
        </p:nvCxnSpPr>
        <p:spPr bwMode="auto">
          <a:xfrm rot="10800000">
            <a:off x="6334125" y="4311650"/>
            <a:ext cx="1143000" cy="110490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13338" name="Straight Connector 35"/>
          <p:cNvCxnSpPr>
            <a:cxnSpLocks noChangeShapeType="1"/>
            <a:stCxn id="13324" idx="2"/>
            <a:endCxn id="10" idx="4"/>
          </p:cNvCxnSpPr>
          <p:nvPr/>
        </p:nvCxnSpPr>
        <p:spPr bwMode="auto">
          <a:xfrm rot="10800000">
            <a:off x="6334125" y="4311650"/>
            <a:ext cx="914400" cy="194310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13339" name="Straight Connector 36"/>
          <p:cNvCxnSpPr>
            <a:cxnSpLocks noChangeShapeType="1"/>
            <a:endCxn id="13382" idx="4"/>
          </p:cNvCxnSpPr>
          <p:nvPr/>
        </p:nvCxnSpPr>
        <p:spPr bwMode="auto">
          <a:xfrm rot="5400000">
            <a:off x="5648325" y="3778250"/>
            <a:ext cx="2057400" cy="68580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13340" name="Straight Connector 37"/>
          <p:cNvCxnSpPr>
            <a:cxnSpLocks noChangeShapeType="1"/>
            <a:stCxn id="13320" idx="2"/>
            <a:endCxn id="13382" idx="4"/>
          </p:cNvCxnSpPr>
          <p:nvPr/>
        </p:nvCxnSpPr>
        <p:spPr bwMode="auto">
          <a:xfrm rot="10800000" flipV="1">
            <a:off x="6334125" y="3663950"/>
            <a:ext cx="914400" cy="148590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13341" name="Straight Connector 38"/>
          <p:cNvCxnSpPr>
            <a:cxnSpLocks noChangeShapeType="1"/>
            <a:stCxn id="12" idx="2"/>
            <a:endCxn id="13382" idx="4"/>
          </p:cNvCxnSpPr>
          <p:nvPr/>
        </p:nvCxnSpPr>
        <p:spPr bwMode="auto">
          <a:xfrm rot="10800000" flipV="1">
            <a:off x="6334125" y="4578350"/>
            <a:ext cx="1371600" cy="57150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13342" name="Straight Connector 39"/>
          <p:cNvCxnSpPr>
            <a:cxnSpLocks noChangeShapeType="1"/>
            <a:endCxn id="13382" idx="4"/>
          </p:cNvCxnSpPr>
          <p:nvPr/>
        </p:nvCxnSpPr>
        <p:spPr bwMode="auto">
          <a:xfrm rot="10800000">
            <a:off x="6334125" y="5149850"/>
            <a:ext cx="1143000" cy="26670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13343" name="Straight Connector 40"/>
          <p:cNvCxnSpPr>
            <a:cxnSpLocks noChangeShapeType="1"/>
            <a:stCxn id="13324" idx="2"/>
            <a:endCxn id="13382" idx="4"/>
          </p:cNvCxnSpPr>
          <p:nvPr/>
        </p:nvCxnSpPr>
        <p:spPr bwMode="auto">
          <a:xfrm rot="10800000">
            <a:off x="6334125" y="5149850"/>
            <a:ext cx="914400" cy="110490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13344" name="Straight Connector 41"/>
          <p:cNvCxnSpPr>
            <a:cxnSpLocks noChangeShapeType="1"/>
            <a:stCxn id="13315" idx="4"/>
          </p:cNvCxnSpPr>
          <p:nvPr/>
        </p:nvCxnSpPr>
        <p:spPr bwMode="auto">
          <a:xfrm>
            <a:off x="3590925" y="4311650"/>
            <a:ext cx="914400" cy="1588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13345" name="Straight Connector 42"/>
          <p:cNvCxnSpPr>
            <a:cxnSpLocks noChangeShapeType="1"/>
            <a:stCxn id="8" idx="4"/>
            <a:endCxn id="9" idx="2"/>
          </p:cNvCxnSpPr>
          <p:nvPr/>
        </p:nvCxnSpPr>
        <p:spPr bwMode="auto">
          <a:xfrm>
            <a:off x="3590925" y="5149850"/>
            <a:ext cx="914400" cy="1588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13346" name="Straight Connector 43"/>
          <p:cNvCxnSpPr>
            <a:cxnSpLocks noChangeShapeType="1"/>
            <a:stCxn id="8" idx="4"/>
          </p:cNvCxnSpPr>
          <p:nvPr/>
        </p:nvCxnSpPr>
        <p:spPr bwMode="auto">
          <a:xfrm flipV="1">
            <a:off x="3590925" y="4311650"/>
            <a:ext cx="914400" cy="83820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13347" name="Straight Connector 44"/>
          <p:cNvCxnSpPr>
            <a:cxnSpLocks noChangeShapeType="1"/>
            <a:stCxn id="13315" idx="4"/>
            <a:endCxn id="9" idx="2"/>
          </p:cNvCxnSpPr>
          <p:nvPr/>
        </p:nvCxnSpPr>
        <p:spPr bwMode="auto">
          <a:xfrm>
            <a:off x="3590925" y="4311650"/>
            <a:ext cx="914400" cy="83820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13348" name="Straight Connector 45"/>
          <p:cNvCxnSpPr>
            <a:cxnSpLocks noChangeShapeType="1"/>
            <a:endCxn id="10" idx="2"/>
          </p:cNvCxnSpPr>
          <p:nvPr/>
        </p:nvCxnSpPr>
        <p:spPr bwMode="auto">
          <a:xfrm>
            <a:off x="4962525" y="4311650"/>
            <a:ext cx="914400" cy="1588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13349" name="Straight Connector 46"/>
          <p:cNvCxnSpPr>
            <a:cxnSpLocks noChangeShapeType="1"/>
            <a:endCxn id="13382" idx="2"/>
          </p:cNvCxnSpPr>
          <p:nvPr/>
        </p:nvCxnSpPr>
        <p:spPr bwMode="auto">
          <a:xfrm>
            <a:off x="4962525" y="4311650"/>
            <a:ext cx="914400" cy="83820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13350" name="Straight Connector 47"/>
          <p:cNvCxnSpPr>
            <a:cxnSpLocks noChangeShapeType="1"/>
            <a:stCxn id="9" idx="4"/>
            <a:endCxn id="10" idx="2"/>
          </p:cNvCxnSpPr>
          <p:nvPr/>
        </p:nvCxnSpPr>
        <p:spPr bwMode="auto">
          <a:xfrm flipV="1">
            <a:off x="4962525" y="4311650"/>
            <a:ext cx="914400" cy="83820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13351" name="Straight Connector 48"/>
          <p:cNvCxnSpPr>
            <a:cxnSpLocks noChangeShapeType="1"/>
            <a:stCxn id="9" idx="4"/>
            <a:endCxn id="13382" idx="2"/>
          </p:cNvCxnSpPr>
          <p:nvPr/>
        </p:nvCxnSpPr>
        <p:spPr bwMode="auto">
          <a:xfrm>
            <a:off x="4962525" y="5149850"/>
            <a:ext cx="914400" cy="1588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13352" name="Straight Connector 49"/>
          <p:cNvCxnSpPr>
            <a:cxnSpLocks noChangeShapeType="1"/>
            <a:stCxn id="13315" idx="3"/>
            <a:endCxn id="8" idx="1"/>
          </p:cNvCxnSpPr>
          <p:nvPr/>
        </p:nvCxnSpPr>
        <p:spPr bwMode="auto">
          <a:xfrm rot="5400000">
            <a:off x="3171826" y="4730750"/>
            <a:ext cx="381000" cy="3175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13353" name="Straight Connector 50"/>
          <p:cNvCxnSpPr>
            <a:cxnSpLocks noChangeShapeType="1"/>
            <a:endCxn id="9" idx="1"/>
          </p:cNvCxnSpPr>
          <p:nvPr/>
        </p:nvCxnSpPr>
        <p:spPr bwMode="auto">
          <a:xfrm rot="5400000">
            <a:off x="4543426" y="4730750"/>
            <a:ext cx="381000" cy="3175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13354" name="Straight Connector 51"/>
          <p:cNvCxnSpPr>
            <a:cxnSpLocks noChangeShapeType="1"/>
            <a:stCxn id="10" idx="3"/>
            <a:endCxn id="13382" idx="1"/>
          </p:cNvCxnSpPr>
          <p:nvPr/>
        </p:nvCxnSpPr>
        <p:spPr bwMode="auto">
          <a:xfrm rot="5400000">
            <a:off x="5915026" y="4730750"/>
            <a:ext cx="381000" cy="3175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sp>
        <p:nvSpPr>
          <p:cNvPr id="13355" name="Oval 64"/>
          <p:cNvSpPr>
            <a:spLocks noChangeArrowheads="1"/>
          </p:cNvSpPr>
          <p:nvPr/>
        </p:nvSpPr>
        <p:spPr bwMode="auto">
          <a:xfrm>
            <a:off x="3209925" y="4387850"/>
            <a:ext cx="152400" cy="152400"/>
          </a:xfrm>
          <a:prstGeom prst="ellipse">
            <a:avLst/>
          </a:prstGeom>
          <a:solidFill>
            <a:srgbClr val="FF000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pt-PT" sz="1600">
              <a:cs typeface="Arial" charset="0"/>
            </a:endParaRPr>
          </a:p>
        </p:txBody>
      </p:sp>
      <p:sp>
        <p:nvSpPr>
          <p:cNvPr id="13356" name="Oval 65"/>
          <p:cNvSpPr>
            <a:spLocks noChangeArrowheads="1"/>
          </p:cNvSpPr>
          <p:nvPr/>
        </p:nvSpPr>
        <p:spPr bwMode="auto">
          <a:xfrm>
            <a:off x="1620838" y="3687763"/>
            <a:ext cx="152400" cy="152400"/>
          </a:xfrm>
          <a:prstGeom prst="ellipse">
            <a:avLst/>
          </a:prstGeom>
          <a:solidFill>
            <a:srgbClr val="FF000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pt-PT" sz="1600">
              <a:cs typeface="Arial" charset="0"/>
            </a:endParaRPr>
          </a:p>
        </p:txBody>
      </p:sp>
      <p:sp>
        <p:nvSpPr>
          <p:cNvPr id="13357" name="Oval 66"/>
          <p:cNvSpPr>
            <a:spLocks noChangeArrowheads="1"/>
          </p:cNvSpPr>
          <p:nvPr/>
        </p:nvSpPr>
        <p:spPr bwMode="auto">
          <a:xfrm>
            <a:off x="1990725" y="3016250"/>
            <a:ext cx="152400" cy="152400"/>
          </a:xfrm>
          <a:prstGeom prst="ellipse">
            <a:avLst/>
          </a:prstGeom>
          <a:solidFill>
            <a:srgbClr val="FF000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pt-PT" sz="1600">
              <a:cs typeface="Arial" charset="0"/>
            </a:endParaRPr>
          </a:p>
        </p:txBody>
      </p:sp>
      <p:sp>
        <p:nvSpPr>
          <p:cNvPr id="13358" name="Oval 67"/>
          <p:cNvSpPr>
            <a:spLocks noChangeArrowheads="1"/>
          </p:cNvSpPr>
          <p:nvPr/>
        </p:nvSpPr>
        <p:spPr bwMode="auto">
          <a:xfrm>
            <a:off x="1990725" y="6216650"/>
            <a:ext cx="152400" cy="152400"/>
          </a:xfrm>
          <a:prstGeom prst="ellipse">
            <a:avLst/>
          </a:prstGeom>
          <a:solidFill>
            <a:srgbClr val="FF000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pt-PT" sz="1600">
              <a:cs typeface="Arial" charset="0"/>
            </a:endParaRPr>
          </a:p>
        </p:txBody>
      </p:sp>
      <p:sp>
        <p:nvSpPr>
          <p:cNvPr id="13359" name="Oval 69"/>
          <p:cNvSpPr>
            <a:spLocks noChangeArrowheads="1"/>
          </p:cNvSpPr>
          <p:nvPr/>
        </p:nvSpPr>
        <p:spPr bwMode="auto">
          <a:xfrm>
            <a:off x="7019925" y="2940050"/>
            <a:ext cx="152400" cy="152400"/>
          </a:xfrm>
          <a:prstGeom prst="ellipse">
            <a:avLst/>
          </a:prstGeom>
          <a:solidFill>
            <a:srgbClr val="FF000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pt-PT" sz="1600">
              <a:cs typeface="Arial" charset="0"/>
            </a:endParaRPr>
          </a:p>
        </p:txBody>
      </p:sp>
      <p:sp>
        <p:nvSpPr>
          <p:cNvPr id="13360" name="Oval 70"/>
          <p:cNvSpPr>
            <a:spLocks noChangeArrowheads="1"/>
          </p:cNvSpPr>
          <p:nvPr/>
        </p:nvSpPr>
        <p:spPr bwMode="auto">
          <a:xfrm>
            <a:off x="7324725" y="3625850"/>
            <a:ext cx="152400" cy="152400"/>
          </a:xfrm>
          <a:prstGeom prst="ellipse">
            <a:avLst/>
          </a:prstGeom>
          <a:solidFill>
            <a:srgbClr val="FF000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pt-PT" sz="1600">
              <a:cs typeface="Arial" charset="0"/>
            </a:endParaRPr>
          </a:p>
        </p:txBody>
      </p:sp>
      <p:sp>
        <p:nvSpPr>
          <p:cNvPr id="13361" name="Oval 71"/>
          <p:cNvSpPr>
            <a:spLocks noChangeArrowheads="1"/>
          </p:cNvSpPr>
          <p:nvPr/>
        </p:nvSpPr>
        <p:spPr bwMode="auto">
          <a:xfrm>
            <a:off x="7324725" y="6216650"/>
            <a:ext cx="152400" cy="152400"/>
          </a:xfrm>
          <a:prstGeom prst="ellipse">
            <a:avLst/>
          </a:prstGeom>
          <a:solidFill>
            <a:srgbClr val="FF000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pt-PT" sz="1600"/>
          </a:p>
        </p:txBody>
      </p:sp>
      <p:sp>
        <p:nvSpPr>
          <p:cNvPr id="13362" name="Freeform 68"/>
          <p:cNvSpPr>
            <a:spLocks noChangeArrowheads="1"/>
          </p:cNvSpPr>
          <p:nvPr/>
        </p:nvSpPr>
        <p:spPr bwMode="auto">
          <a:xfrm>
            <a:off x="2122488" y="4510088"/>
            <a:ext cx="1166812" cy="1749425"/>
          </a:xfrm>
          <a:custGeom>
            <a:avLst/>
            <a:gdLst>
              <a:gd name="T0" fmla="*/ 0 w 1207690"/>
              <a:gd name="T1" fmla="*/ 798574 h 1850206"/>
              <a:gd name="T2" fmla="*/ 713848 w 1207690"/>
              <a:gd name="T3" fmla="*/ 296771 h 1850206"/>
              <a:gd name="T4" fmla="*/ 720121 w 1207690"/>
              <a:gd name="T5" fmla="*/ 0 h 1850206"/>
              <a:gd name="T6" fmla="*/ 0 60000 65536"/>
              <a:gd name="T7" fmla="*/ 0 60000 65536"/>
              <a:gd name="T8" fmla="*/ 0 60000 65536"/>
              <a:gd name="T9" fmla="*/ 0 w 1207690"/>
              <a:gd name="T10" fmla="*/ 0 h 1850206"/>
              <a:gd name="T11" fmla="*/ 1207690 w 1207690"/>
              <a:gd name="T12" fmla="*/ 1850206 h 185020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207690" h="1850206">
                <a:moveTo>
                  <a:pt x="0" y="1850206"/>
                </a:moveTo>
                <a:lnTo>
                  <a:pt x="1197174" y="687584"/>
                </a:lnTo>
                <a:lnTo>
                  <a:pt x="1207690" y="0"/>
                </a:lnTo>
              </a:path>
            </a:pathLst>
          </a:custGeom>
          <a:noFill/>
          <a:ln w="38100" algn="ctr">
            <a:solidFill>
              <a:srgbClr val="FF0000"/>
            </a:solidFill>
            <a:prstDash val="sysDot"/>
            <a:round/>
            <a:headEnd type="stealth" w="lg" len="lg"/>
            <a:tailEnd type="stealth" w="lg" len="lg"/>
          </a:ln>
        </p:spPr>
        <p:txBody>
          <a:bodyPr/>
          <a:lstStyle/>
          <a:p>
            <a:endParaRPr lang="en-GB"/>
          </a:p>
        </p:txBody>
      </p:sp>
      <p:sp>
        <p:nvSpPr>
          <p:cNvPr id="13363" name="Freeform 69"/>
          <p:cNvSpPr>
            <a:spLocks noChangeArrowheads="1"/>
          </p:cNvSpPr>
          <p:nvPr/>
        </p:nvSpPr>
        <p:spPr bwMode="auto">
          <a:xfrm>
            <a:off x="6127750" y="3714750"/>
            <a:ext cx="1228725" cy="1562100"/>
          </a:xfrm>
          <a:custGeom>
            <a:avLst/>
            <a:gdLst>
              <a:gd name="T0" fmla="*/ 0 w 1272452"/>
              <a:gd name="T1" fmla="*/ 1562100 h 1653028"/>
              <a:gd name="T2" fmla="*/ 158750 w 1272452"/>
              <a:gd name="T3" fmla="*/ 1552574 h 1653028"/>
              <a:gd name="T4" fmla="*/ 1228725 w 1272452"/>
              <a:gd name="T5" fmla="*/ 0 h 1653028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272452" h="1653028">
                <a:moveTo>
                  <a:pt x="0" y="1653028"/>
                </a:moveTo>
                <a:lnTo>
                  <a:pt x="164399" y="1642948"/>
                </a:lnTo>
                <a:cubicBezTo>
                  <a:pt x="572110" y="1102019"/>
                  <a:pt x="848301" y="551009"/>
                  <a:pt x="1272452" y="0"/>
                </a:cubicBezTo>
              </a:path>
            </a:pathLst>
          </a:custGeom>
          <a:noFill/>
          <a:ln w="38100" algn="ctr">
            <a:solidFill>
              <a:srgbClr val="FF0000"/>
            </a:solidFill>
            <a:prstDash val="sysDot"/>
            <a:round/>
            <a:headEnd type="stealth" w="lg" len="lg"/>
            <a:tailEnd type="stealth" w="lg" len="lg"/>
          </a:ln>
        </p:spPr>
        <p:txBody>
          <a:bodyPr/>
          <a:lstStyle/>
          <a:p>
            <a:endParaRPr lang="en-GB"/>
          </a:p>
        </p:txBody>
      </p:sp>
      <p:sp>
        <p:nvSpPr>
          <p:cNvPr id="13364" name="Freeform 70"/>
          <p:cNvSpPr>
            <a:spLocks noChangeArrowheads="1"/>
          </p:cNvSpPr>
          <p:nvPr/>
        </p:nvSpPr>
        <p:spPr bwMode="auto">
          <a:xfrm>
            <a:off x="3336925" y="4395788"/>
            <a:ext cx="2628900" cy="944562"/>
          </a:xfrm>
          <a:custGeom>
            <a:avLst/>
            <a:gdLst>
              <a:gd name="T0" fmla="*/ 0 w 2720917"/>
              <a:gd name="T1" fmla="*/ 0 h 999957"/>
              <a:gd name="T2" fmla="*/ 339726 w 2720917"/>
              <a:gd name="T3" fmla="*/ 109536 h 999957"/>
              <a:gd name="T4" fmla="*/ 1179404 w 2720917"/>
              <a:gd name="T5" fmla="*/ 830200 h 999957"/>
              <a:gd name="T6" fmla="*/ 2320927 w 2720917"/>
              <a:gd name="T7" fmla="*/ 833437 h 999957"/>
              <a:gd name="T8" fmla="*/ 2628459 w 2720917"/>
              <a:gd name="T9" fmla="*/ 945224 h 99995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720917" h="999957">
                <a:moveTo>
                  <a:pt x="0" y="0"/>
                </a:moveTo>
                <a:lnTo>
                  <a:pt x="351676" y="115879"/>
                </a:lnTo>
                <a:lnTo>
                  <a:pt x="1220890" y="878273"/>
                </a:lnTo>
                <a:lnTo>
                  <a:pt x="2402566" y="881697"/>
                </a:lnTo>
                <a:lnTo>
                  <a:pt x="2720917" y="999957"/>
                </a:lnTo>
              </a:path>
            </a:pathLst>
          </a:custGeom>
          <a:noFill/>
          <a:ln w="38100" algn="ctr">
            <a:solidFill>
              <a:srgbClr val="FF0000"/>
            </a:solidFill>
            <a:prstDash val="sysDot"/>
            <a:round/>
            <a:headEnd type="stealth" w="lg" len="lg"/>
            <a:tailEnd type="stealth" w="lg" len="lg"/>
          </a:ln>
        </p:spPr>
        <p:txBody>
          <a:bodyPr/>
          <a:lstStyle/>
          <a:p>
            <a:endParaRPr lang="en-GB"/>
          </a:p>
        </p:txBody>
      </p:sp>
      <p:sp>
        <p:nvSpPr>
          <p:cNvPr id="13365" name="Freeform 72"/>
          <p:cNvSpPr>
            <a:spLocks noChangeArrowheads="1"/>
          </p:cNvSpPr>
          <p:nvPr/>
        </p:nvSpPr>
        <p:spPr bwMode="auto">
          <a:xfrm rot="291872">
            <a:off x="1936750" y="3821113"/>
            <a:ext cx="1298575" cy="555625"/>
          </a:xfrm>
          <a:custGeom>
            <a:avLst/>
            <a:gdLst>
              <a:gd name="T0" fmla="*/ 6878605 w 1152799"/>
              <a:gd name="T1" fmla="*/ 4 h 1289536"/>
              <a:gd name="T2" fmla="*/ 0 w 1152799"/>
              <a:gd name="T3" fmla="*/ 0 h 1289536"/>
              <a:gd name="T4" fmla="*/ 0 60000 65536"/>
              <a:gd name="T5" fmla="*/ 0 60000 65536"/>
              <a:gd name="T6" fmla="*/ 0 w 1152799"/>
              <a:gd name="T7" fmla="*/ 0 h 1289536"/>
              <a:gd name="T8" fmla="*/ 1152799 w 1152799"/>
              <a:gd name="T9" fmla="*/ 1289536 h 1289536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152799" h="1289536">
                <a:moveTo>
                  <a:pt x="1152799" y="1289536"/>
                </a:moveTo>
                <a:lnTo>
                  <a:pt x="0" y="0"/>
                </a:lnTo>
              </a:path>
            </a:pathLst>
          </a:custGeom>
          <a:noFill/>
          <a:ln w="38100" algn="ctr">
            <a:solidFill>
              <a:srgbClr val="FF0000"/>
            </a:solidFill>
            <a:prstDash val="sysDot"/>
            <a:round/>
            <a:headEnd type="stealth" w="lg" len="lg"/>
            <a:tailEnd type="stealth" w="lg" len="lg"/>
          </a:ln>
        </p:spPr>
        <p:txBody>
          <a:bodyPr/>
          <a:lstStyle/>
          <a:p>
            <a:endParaRPr lang="en-GB"/>
          </a:p>
        </p:txBody>
      </p:sp>
      <p:sp>
        <p:nvSpPr>
          <p:cNvPr id="13366" name="Can 72"/>
          <p:cNvSpPr>
            <a:spLocks noChangeArrowheads="1"/>
          </p:cNvSpPr>
          <p:nvPr/>
        </p:nvSpPr>
        <p:spPr bwMode="auto">
          <a:xfrm>
            <a:off x="1535113" y="3608388"/>
            <a:ext cx="457200" cy="228600"/>
          </a:xfrm>
          <a:prstGeom prst="can">
            <a:avLst>
              <a:gd name="adj" fmla="val 25000"/>
            </a:avLst>
          </a:prstGeom>
          <a:solidFill>
            <a:srgbClr val="FF0000">
              <a:alpha val="43137"/>
            </a:srgbClr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pt-PT" sz="1600">
              <a:cs typeface="Arial" charset="0"/>
            </a:endParaRPr>
          </a:p>
        </p:txBody>
      </p:sp>
      <p:sp>
        <p:nvSpPr>
          <p:cNvPr id="58" name="Can 57"/>
          <p:cNvSpPr/>
          <p:nvPr/>
        </p:nvSpPr>
        <p:spPr bwMode="auto">
          <a:xfrm>
            <a:off x="760413" y="4598988"/>
            <a:ext cx="457200" cy="228600"/>
          </a:xfrm>
          <a:prstGeom prst="can">
            <a:avLst/>
          </a:prstGeom>
          <a:solidFill>
            <a:schemeClr val="bg1">
              <a:lumMod val="85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 sz="1600">
              <a:latin typeface="Arial" pitchFamily="34" charset="0"/>
              <a:cs typeface="Arial" pitchFamily="34" charset="0"/>
            </a:endParaRPr>
          </a:p>
        </p:txBody>
      </p:sp>
      <p:sp>
        <p:nvSpPr>
          <p:cNvPr id="59" name="Can 58"/>
          <p:cNvSpPr/>
          <p:nvPr/>
        </p:nvSpPr>
        <p:spPr bwMode="auto">
          <a:xfrm>
            <a:off x="7480300" y="5308600"/>
            <a:ext cx="457200" cy="228600"/>
          </a:xfrm>
          <a:prstGeom prst="can">
            <a:avLst/>
          </a:prstGeom>
          <a:solidFill>
            <a:schemeClr val="bg1">
              <a:lumMod val="85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 sz="1600">
              <a:latin typeface="Arial" pitchFamily="34" charset="0"/>
              <a:cs typeface="Arial" pitchFamily="34" charset="0"/>
            </a:endParaRPr>
          </a:p>
        </p:txBody>
      </p:sp>
      <p:sp>
        <p:nvSpPr>
          <p:cNvPr id="60" name="Can 59"/>
          <p:cNvSpPr/>
          <p:nvPr/>
        </p:nvSpPr>
        <p:spPr bwMode="auto">
          <a:xfrm>
            <a:off x="4505325" y="4076700"/>
            <a:ext cx="457200" cy="457200"/>
          </a:xfrm>
          <a:prstGeom prst="can">
            <a:avLst/>
          </a:prstGeom>
          <a:solidFill>
            <a:schemeClr val="bg1">
              <a:lumMod val="85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 sz="1600">
              <a:latin typeface="Arial" pitchFamily="34" charset="0"/>
              <a:cs typeface="Arial" pitchFamily="34" charset="0"/>
            </a:endParaRPr>
          </a:p>
        </p:txBody>
      </p:sp>
      <p:sp>
        <p:nvSpPr>
          <p:cNvPr id="13370" name="Can 85"/>
          <p:cNvSpPr>
            <a:spLocks noChangeArrowheads="1"/>
          </p:cNvSpPr>
          <p:nvPr/>
        </p:nvSpPr>
        <p:spPr bwMode="auto">
          <a:xfrm>
            <a:off x="6946900" y="2879725"/>
            <a:ext cx="457200" cy="228600"/>
          </a:xfrm>
          <a:prstGeom prst="can">
            <a:avLst>
              <a:gd name="adj" fmla="val 25000"/>
            </a:avLst>
          </a:prstGeom>
          <a:solidFill>
            <a:srgbClr val="FF0000">
              <a:alpha val="43137"/>
            </a:srgbClr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pt-PT" sz="1600">
              <a:cs typeface="Arial" charset="0"/>
            </a:endParaRPr>
          </a:p>
        </p:txBody>
      </p:sp>
      <p:cxnSp>
        <p:nvCxnSpPr>
          <p:cNvPr id="13371" name="Straight Connector 87"/>
          <p:cNvCxnSpPr>
            <a:cxnSpLocks noChangeShapeType="1"/>
          </p:cNvCxnSpPr>
          <p:nvPr/>
        </p:nvCxnSpPr>
        <p:spPr bwMode="auto">
          <a:xfrm>
            <a:off x="3641725" y="5859463"/>
            <a:ext cx="773113" cy="1587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sp>
        <p:nvSpPr>
          <p:cNvPr id="63" name="TextBox 88"/>
          <p:cNvSpPr txBox="1">
            <a:spLocks noChangeArrowheads="1"/>
          </p:cNvSpPr>
          <p:nvPr/>
        </p:nvSpPr>
        <p:spPr bwMode="auto">
          <a:xfrm>
            <a:off x="4410075" y="5743575"/>
            <a:ext cx="928688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en-GB" sz="1050" dirty="0">
                <a:latin typeface="Arial" pitchFamily="34" charset="0"/>
              </a:rPr>
              <a:t>Physical link</a:t>
            </a:r>
          </a:p>
        </p:txBody>
      </p:sp>
      <p:cxnSp>
        <p:nvCxnSpPr>
          <p:cNvPr id="13373" name="Straight Connector 90"/>
          <p:cNvCxnSpPr>
            <a:cxnSpLocks noChangeShapeType="1"/>
          </p:cNvCxnSpPr>
          <p:nvPr/>
        </p:nvCxnSpPr>
        <p:spPr bwMode="auto">
          <a:xfrm>
            <a:off x="3656013" y="6169025"/>
            <a:ext cx="773112" cy="1588"/>
          </a:xfrm>
          <a:prstGeom prst="line">
            <a:avLst/>
          </a:prstGeom>
          <a:noFill/>
          <a:ln w="38100" algn="ctr">
            <a:solidFill>
              <a:srgbClr val="FF0000"/>
            </a:solidFill>
            <a:prstDash val="sysDot"/>
            <a:round/>
            <a:headEnd/>
            <a:tailEnd/>
          </a:ln>
        </p:spPr>
      </p:cxnSp>
      <p:sp>
        <p:nvSpPr>
          <p:cNvPr id="65" name="TextBox 91"/>
          <p:cNvSpPr txBox="1">
            <a:spLocks noChangeArrowheads="1"/>
          </p:cNvSpPr>
          <p:nvPr/>
        </p:nvSpPr>
        <p:spPr bwMode="auto">
          <a:xfrm>
            <a:off x="4410075" y="6024563"/>
            <a:ext cx="808038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en-GB" sz="1050">
                <a:latin typeface="Arial" pitchFamily="34" charset="0"/>
              </a:rPr>
              <a:t>Virtual link</a:t>
            </a:r>
          </a:p>
        </p:txBody>
      </p:sp>
      <p:sp>
        <p:nvSpPr>
          <p:cNvPr id="13375" name="Freeform 67"/>
          <p:cNvSpPr>
            <a:spLocks noChangeArrowheads="1"/>
          </p:cNvSpPr>
          <p:nvPr/>
        </p:nvSpPr>
        <p:spPr bwMode="auto">
          <a:xfrm>
            <a:off x="6065838" y="3092450"/>
            <a:ext cx="952500" cy="2159000"/>
          </a:xfrm>
          <a:custGeom>
            <a:avLst/>
            <a:gdLst>
              <a:gd name="T0" fmla="*/ 0 w 986287"/>
              <a:gd name="T1" fmla="*/ 2159000 h 2284015"/>
              <a:gd name="T2" fmla="*/ 144461 w 986287"/>
              <a:gd name="T3" fmla="*/ 2146301 h 2284015"/>
              <a:gd name="T4" fmla="*/ 952500 w 986287"/>
              <a:gd name="T5" fmla="*/ 0 h 2284015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986287" h="2284015">
                <a:moveTo>
                  <a:pt x="0" y="2284015"/>
                </a:moveTo>
                <a:lnTo>
                  <a:pt x="149585" y="2270580"/>
                </a:lnTo>
                <a:cubicBezTo>
                  <a:pt x="447116" y="1522677"/>
                  <a:pt x="657525" y="761338"/>
                  <a:pt x="986287" y="0"/>
                </a:cubicBezTo>
              </a:path>
            </a:pathLst>
          </a:custGeom>
          <a:noFill/>
          <a:ln w="38100" algn="ctr">
            <a:solidFill>
              <a:srgbClr val="FF0000"/>
            </a:solidFill>
            <a:prstDash val="sysDot"/>
            <a:round/>
            <a:headEnd type="stealth" w="lg" len="lg"/>
            <a:tailEnd type="stealth" w="lg" len="lg"/>
          </a:ln>
        </p:spPr>
        <p:txBody>
          <a:bodyPr/>
          <a:lstStyle/>
          <a:p>
            <a:endParaRPr lang="en-GB"/>
          </a:p>
        </p:txBody>
      </p:sp>
      <p:sp>
        <p:nvSpPr>
          <p:cNvPr id="13376" name="TextBox 69"/>
          <p:cNvSpPr txBox="1">
            <a:spLocks noChangeArrowheads="1"/>
          </p:cNvSpPr>
          <p:nvPr/>
        </p:nvSpPr>
        <p:spPr bwMode="auto">
          <a:xfrm>
            <a:off x="2324100" y="2857500"/>
            <a:ext cx="298450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1600">
                <a:cs typeface="Arial" charset="0"/>
              </a:rPr>
              <a:t>a</a:t>
            </a:r>
          </a:p>
        </p:txBody>
      </p:sp>
      <p:sp>
        <p:nvSpPr>
          <p:cNvPr id="13377" name="TextBox 71"/>
          <p:cNvSpPr txBox="1">
            <a:spLocks noChangeArrowheads="1"/>
          </p:cNvSpPr>
          <p:nvPr/>
        </p:nvSpPr>
        <p:spPr bwMode="auto">
          <a:xfrm>
            <a:off x="1914525" y="6296025"/>
            <a:ext cx="331788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1600">
                <a:cs typeface="Arial" charset="0"/>
              </a:rPr>
              <a:t>C</a:t>
            </a:r>
          </a:p>
        </p:txBody>
      </p:sp>
      <p:sp>
        <p:nvSpPr>
          <p:cNvPr id="13378" name="TextBox 72"/>
          <p:cNvSpPr txBox="1">
            <a:spLocks noChangeArrowheads="1"/>
          </p:cNvSpPr>
          <p:nvPr/>
        </p:nvSpPr>
        <p:spPr bwMode="auto">
          <a:xfrm>
            <a:off x="2990850" y="4457700"/>
            <a:ext cx="331788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1600">
                <a:cs typeface="Arial" charset="0"/>
              </a:rPr>
              <a:t>D</a:t>
            </a:r>
          </a:p>
        </p:txBody>
      </p:sp>
      <p:sp>
        <p:nvSpPr>
          <p:cNvPr id="13379" name="TextBox 73"/>
          <p:cNvSpPr txBox="1">
            <a:spLocks noChangeArrowheads="1"/>
          </p:cNvSpPr>
          <p:nvPr/>
        </p:nvSpPr>
        <p:spPr bwMode="auto">
          <a:xfrm>
            <a:off x="6958013" y="3025775"/>
            <a:ext cx="309562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1600">
                <a:cs typeface="Arial" charset="0"/>
              </a:rPr>
              <a:t>F</a:t>
            </a:r>
          </a:p>
        </p:txBody>
      </p:sp>
      <p:sp>
        <p:nvSpPr>
          <p:cNvPr id="13380" name="TextBox 75"/>
          <p:cNvSpPr txBox="1">
            <a:spLocks noChangeArrowheads="1"/>
          </p:cNvSpPr>
          <p:nvPr/>
        </p:nvSpPr>
        <p:spPr bwMode="auto">
          <a:xfrm>
            <a:off x="7248525" y="3695700"/>
            <a:ext cx="344488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1600">
                <a:cs typeface="Arial" charset="0"/>
              </a:rPr>
              <a:t>G</a:t>
            </a:r>
          </a:p>
        </p:txBody>
      </p:sp>
      <p:sp>
        <p:nvSpPr>
          <p:cNvPr id="13381" name="TextBox 76"/>
          <p:cNvSpPr txBox="1">
            <a:spLocks noChangeArrowheads="1"/>
          </p:cNvSpPr>
          <p:nvPr/>
        </p:nvSpPr>
        <p:spPr bwMode="auto">
          <a:xfrm>
            <a:off x="7210425" y="6315075"/>
            <a:ext cx="331788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1600"/>
              <a:t>H</a:t>
            </a:r>
          </a:p>
        </p:txBody>
      </p:sp>
      <p:sp>
        <p:nvSpPr>
          <p:cNvPr id="13382" name="Can 8"/>
          <p:cNvSpPr>
            <a:spLocks noChangeArrowheads="1"/>
          </p:cNvSpPr>
          <p:nvPr/>
        </p:nvSpPr>
        <p:spPr bwMode="auto">
          <a:xfrm>
            <a:off x="5876925" y="4921250"/>
            <a:ext cx="457200" cy="457200"/>
          </a:xfrm>
          <a:prstGeom prst="can">
            <a:avLst>
              <a:gd name="adj" fmla="val 25000"/>
            </a:avLst>
          </a:prstGeom>
          <a:solidFill>
            <a:srgbClr val="FF0000">
              <a:alpha val="43137"/>
            </a:srgbClr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pt-PT" sz="1600">
              <a:cs typeface="Arial" charset="0"/>
            </a:endParaRPr>
          </a:p>
        </p:txBody>
      </p:sp>
      <p:sp>
        <p:nvSpPr>
          <p:cNvPr id="13383" name="Oval 64"/>
          <p:cNvSpPr>
            <a:spLocks noChangeArrowheads="1"/>
          </p:cNvSpPr>
          <p:nvPr/>
        </p:nvSpPr>
        <p:spPr bwMode="auto">
          <a:xfrm>
            <a:off x="5953125" y="5226050"/>
            <a:ext cx="152400" cy="152400"/>
          </a:xfrm>
          <a:prstGeom prst="ellipse">
            <a:avLst/>
          </a:prstGeom>
          <a:solidFill>
            <a:srgbClr val="FF000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pt-PT" sz="1600">
              <a:cs typeface="Arial" charset="0"/>
            </a:endParaRPr>
          </a:p>
        </p:txBody>
      </p:sp>
      <p:sp>
        <p:nvSpPr>
          <p:cNvPr id="13384" name="Freeform 74"/>
          <p:cNvSpPr>
            <a:spLocks noChangeArrowheads="1"/>
          </p:cNvSpPr>
          <p:nvPr/>
        </p:nvSpPr>
        <p:spPr bwMode="auto">
          <a:xfrm rot="291872">
            <a:off x="6111875" y="5346700"/>
            <a:ext cx="1144588" cy="887413"/>
          </a:xfrm>
          <a:custGeom>
            <a:avLst/>
            <a:gdLst>
              <a:gd name="T0" fmla="*/ 1144956 w 1162848"/>
              <a:gd name="T1" fmla="*/ 887049 h 1065910"/>
              <a:gd name="T2" fmla="*/ 262701 w 1162848"/>
              <a:gd name="T3" fmla="*/ 31526 h 1065910"/>
              <a:gd name="T4" fmla="*/ 0 w 1162848"/>
              <a:gd name="T5" fmla="*/ 34608 h 106591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162848" h="1065910">
                <a:moveTo>
                  <a:pt x="1162848" y="1065910"/>
                </a:moveTo>
                <a:lnTo>
                  <a:pt x="266806" y="37883"/>
                </a:lnTo>
                <a:cubicBezTo>
                  <a:pt x="224423" y="0"/>
                  <a:pt x="42519" y="81369"/>
                  <a:pt x="0" y="41586"/>
                </a:cubicBezTo>
              </a:path>
            </a:pathLst>
          </a:custGeom>
          <a:noFill/>
          <a:ln w="38100" algn="ctr">
            <a:solidFill>
              <a:srgbClr val="FF0000"/>
            </a:solidFill>
            <a:prstDash val="sysDot"/>
            <a:round/>
            <a:headEnd type="stealth" w="lg" len="lg"/>
            <a:tailEnd type="stealth" w="lg" len="lg"/>
          </a:ln>
        </p:spPr>
        <p:txBody>
          <a:bodyPr/>
          <a:lstStyle/>
          <a:p>
            <a:endParaRPr lang="en-GB"/>
          </a:p>
        </p:txBody>
      </p:sp>
      <p:sp>
        <p:nvSpPr>
          <p:cNvPr id="13385" name="TextBox 75"/>
          <p:cNvSpPr txBox="1">
            <a:spLocks noChangeArrowheads="1"/>
          </p:cNvSpPr>
          <p:nvPr/>
        </p:nvSpPr>
        <p:spPr bwMode="auto">
          <a:xfrm>
            <a:off x="5819775" y="5295900"/>
            <a:ext cx="320675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1600">
                <a:cs typeface="Arial" charset="0"/>
              </a:rPr>
              <a:t>E</a:t>
            </a:r>
          </a:p>
        </p:txBody>
      </p:sp>
      <p:sp>
        <p:nvSpPr>
          <p:cNvPr id="77" name="Parallelogram 76"/>
          <p:cNvSpPr/>
          <p:nvPr/>
        </p:nvSpPr>
        <p:spPr>
          <a:xfrm>
            <a:off x="0" y="1143000"/>
            <a:ext cx="8929688" cy="1643063"/>
          </a:xfrm>
          <a:prstGeom prst="parallelogram">
            <a:avLst/>
          </a:prstGeom>
          <a:solidFill>
            <a:srgbClr val="FFE3DD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en-GB" sz="1600">
              <a:cs typeface="Arial" pitchFamily="34" charset="0"/>
            </a:endParaRPr>
          </a:p>
        </p:txBody>
      </p:sp>
      <p:sp>
        <p:nvSpPr>
          <p:cNvPr id="13387" name="Can 83"/>
          <p:cNvSpPr>
            <a:spLocks noChangeArrowheads="1"/>
          </p:cNvSpPr>
          <p:nvPr/>
        </p:nvSpPr>
        <p:spPr bwMode="auto">
          <a:xfrm>
            <a:off x="1785938" y="1214438"/>
            <a:ext cx="457200" cy="228600"/>
          </a:xfrm>
          <a:prstGeom prst="can">
            <a:avLst>
              <a:gd name="adj" fmla="val 25000"/>
            </a:avLst>
          </a:prstGeom>
          <a:solidFill>
            <a:srgbClr val="FF000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pt-PT" sz="1600">
              <a:cs typeface="Arial" charset="0"/>
            </a:endParaRPr>
          </a:p>
        </p:txBody>
      </p:sp>
      <p:sp>
        <p:nvSpPr>
          <p:cNvPr id="13388" name="Can 84"/>
          <p:cNvSpPr>
            <a:spLocks noChangeArrowheads="1"/>
          </p:cNvSpPr>
          <p:nvPr/>
        </p:nvSpPr>
        <p:spPr bwMode="auto">
          <a:xfrm>
            <a:off x="3433763" y="1681163"/>
            <a:ext cx="457200" cy="457200"/>
          </a:xfrm>
          <a:prstGeom prst="can">
            <a:avLst>
              <a:gd name="adj" fmla="val 25000"/>
            </a:avLst>
          </a:prstGeom>
          <a:solidFill>
            <a:srgbClr val="FF000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pt-PT" sz="1600">
              <a:cs typeface="Arial" charset="0"/>
            </a:endParaRPr>
          </a:p>
        </p:txBody>
      </p:sp>
      <p:sp>
        <p:nvSpPr>
          <p:cNvPr id="13389" name="Can 85"/>
          <p:cNvSpPr>
            <a:spLocks noChangeArrowheads="1"/>
          </p:cNvSpPr>
          <p:nvPr/>
        </p:nvSpPr>
        <p:spPr bwMode="auto">
          <a:xfrm>
            <a:off x="6572250" y="1214438"/>
            <a:ext cx="457200" cy="228600"/>
          </a:xfrm>
          <a:prstGeom prst="can">
            <a:avLst>
              <a:gd name="adj" fmla="val 25000"/>
            </a:avLst>
          </a:prstGeom>
          <a:solidFill>
            <a:srgbClr val="FF000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pt-PT" sz="1600">
              <a:cs typeface="Arial" charset="0"/>
            </a:endParaRPr>
          </a:p>
        </p:txBody>
      </p:sp>
      <p:cxnSp>
        <p:nvCxnSpPr>
          <p:cNvPr id="13390" name="Straight Connector 86"/>
          <p:cNvCxnSpPr>
            <a:cxnSpLocks noChangeShapeType="1"/>
            <a:stCxn id="13387" idx="4"/>
            <a:endCxn id="13388" idx="2"/>
          </p:cNvCxnSpPr>
          <p:nvPr/>
        </p:nvCxnSpPr>
        <p:spPr bwMode="auto">
          <a:xfrm>
            <a:off x="2243138" y="1328738"/>
            <a:ext cx="1190625" cy="581025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13391" name="Straight Connector 87"/>
          <p:cNvCxnSpPr>
            <a:cxnSpLocks noChangeShapeType="1"/>
            <a:stCxn id="13389" idx="2"/>
            <a:endCxn id="13396" idx="4"/>
          </p:cNvCxnSpPr>
          <p:nvPr/>
        </p:nvCxnSpPr>
        <p:spPr bwMode="auto">
          <a:xfrm rot="10800000" flipV="1">
            <a:off x="5872163" y="1328738"/>
            <a:ext cx="700087" cy="57150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13392" name="Straight Connector 88"/>
          <p:cNvCxnSpPr>
            <a:cxnSpLocks noChangeShapeType="1"/>
            <a:stCxn id="13395" idx="2"/>
            <a:endCxn id="13396" idx="4"/>
          </p:cNvCxnSpPr>
          <p:nvPr/>
        </p:nvCxnSpPr>
        <p:spPr bwMode="auto">
          <a:xfrm rot="10800000" flipV="1">
            <a:off x="5872163" y="1809750"/>
            <a:ext cx="1566862" cy="90488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sp>
        <p:nvSpPr>
          <p:cNvPr id="13393" name="Can 89"/>
          <p:cNvSpPr>
            <a:spLocks noChangeArrowheads="1"/>
          </p:cNvSpPr>
          <p:nvPr/>
        </p:nvSpPr>
        <p:spPr bwMode="auto">
          <a:xfrm>
            <a:off x="981075" y="1641475"/>
            <a:ext cx="457200" cy="228600"/>
          </a:xfrm>
          <a:prstGeom prst="can">
            <a:avLst>
              <a:gd name="adj" fmla="val 25000"/>
            </a:avLst>
          </a:prstGeom>
          <a:solidFill>
            <a:srgbClr val="FF000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pt-PT" sz="1600">
              <a:cs typeface="Arial" charset="0"/>
            </a:endParaRPr>
          </a:p>
        </p:txBody>
      </p:sp>
      <p:cxnSp>
        <p:nvCxnSpPr>
          <p:cNvPr id="13394" name="Straight Connector 90"/>
          <p:cNvCxnSpPr>
            <a:cxnSpLocks noChangeShapeType="1"/>
            <a:stCxn id="13393" idx="4"/>
            <a:endCxn id="13388" idx="2"/>
          </p:cNvCxnSpPr>
          <p:nvPr/>
        </p:nvCxnSpPr>
        <p:spPr bwMode="auto">
          <a:xfrm>
            <a:off x="1438275" y="1755775"/>
            <a:ext cx="1995488" cy="153988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sp>
        <p:nvSpPr>
          <p:cNvPr id="13395" name="Can 91"/>
          <p:cNvSpPr>
            <a:spLocks noChangeArrowheads="1"/>
          </p:cNvSpPr>
          <p:nvPr/>
        </p:nvSpPr>
        <p:spPr bwMode="auto">
          <a:xfrm>
            <a:off x="7439025" y="1695450"/>
            <a:ext cx="457200" cy="228600"/>
          </a:xfrm>
          <a:prstGeom prst="can">
            <a:avLst>
              <a:gd name="adj" fmla="val 25000"/>
            </a:avLst>
          </a:prstGeom>
          <a:solidFill>
            <a:srgbClr val="FF000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pt-PT" sz="1600">
              <a:cs typeface="Arial" charset="0"/>
            </a:endParaRPr>
          </a:p>
        </p:txBody>
      </p:sp>
      <p:sp>
        <p:nvSpPr>
          <p:cNvPr id="13396" name="Can 86"/>
          <p:cNvSpPr>
            <a:spLocks noChangeArrowheads="1"/>
          </p:cNvSpPr>
          <p:nvPr/>
        </p:nvSpPr>
        <p:spPr bwMode="auto">
          <a:xfrm>
            <a:off x="5414963" y="1671638"/>
            <a:ext cx="457200" cy="457200"/>
          </a:xfrm>
          <a:prstGeom prst="can">
            <a:avLst>
              <a:gd name="adj" fmla="val 25000"/>
            </a:avLst>
          </a:prstGeom>
          <a:solidFill>
            <a:srgbClr val="FF000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pt-PT" sz="1600">
              <a:cs typeface="Arial" charset="0"/>
            </a:endParaRPr>
          </a:p>
        </p:txBody>
      </p:sp>
      <p:cxnSp>
        <p:nvCxnSpPr>
          <p:cNvPr id="13397" name="Straight Connector 90"/>
          <p:cNvCxnSpPr>
            <a:cxnSpLocks noChangeShapeType="1"/>
            <a:stCxn id="13388" idx="4"/>
            <a:endCxn id="13396" idx="2"/>
          </p:cNvCxnSpPr>
          <p:nvPr/>
        </p:nvCxnSpPr>
        <p:spPr bwMode="auto">
          <a:xfrm flipV="1">
            <a:off x="3890963" y="1900238"/>
            <a:ext cx="1524000" cy="9525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89" name="Straight Connector 88"/>
          <p:cNvCxnSpPr>
            <a:stCxn id="13410" idx="2"/>
            <a:endCxn id="13358" idx="3"/>
          </p:cNvCxnSpPr>
          <p:nvPr/>
        </p:nvCxnSpPr>
        <p:spPr>
          <a:xfrm rot="10800000" flipH="1" flipV="1">
            <a:off x="306388" y="2333625"/>
            <a:ext cx="1706562" cy="401320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Straight Connector 89"/>
          <p:cNvCxnSpPr>
            <a:stCxn id="13393" idx="2"/>
            <a:endCxn id="13356" idx="2"/>
          </p:cNvCxnSpPr>
          <p:nvPr/>
        </p:nvCxnSpPr>
        <p:spPr>
          <a:xfrm rot="10800000" flipH="1" flipV="1">
            <a:off x="981075" y="1755775"/>
            <a:ext cx="639763" cy="2008188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Straight Connector 90"/>
          <p:cNvCxnSpPr>
            <a:stCxn id="13387" idx="2"/>
            <a:endCxn id="13357" idx="3"/>
          </p:cNvCxnSpPr>
          <p:nvPr/>
        </p:nvCxnSpPr>
        <p:spPr>
          <a:xfrm rot="10800000" flipH="1" flipV="1">
            <a:off x="1785938" y="1328738"/>
            <a:ext cx="227012" cy="1817687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Straight Connector 91"/>
          <p:cNvCxnSpPr>
            <a:stCxn id="13387" idx="4"/>
            <a:endCxn id="13357" idx="6"/>
          </p:cNvCxnSpPr>
          <p:nvPr/>
        </p:nvCxnSpPr>
        <p:spPr>
          <a:xfrm flipH="1">
            <a:off x="2143125" y="1328738"/>
            <a:ext cx="100013" cy="1763712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Straight Connector 92"/>
          <p:cNvCxnSpPr>
            <a:stCxn id="13388" idx="2"/>
            <a:endCxn id="13355" idx="1"/>
          </p:cNvCxnSpPr>
          <p:nvPr/>
        </p:nvCxnSpPr>
        <p:spPr>
          <a:xfrm rot="10800000" flipV="1">
            <a:off x="3232150" y="1909763"/>
            <a:ext cx="201613" cy="2500312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4" name="Straight Connector 93"/>
          <p:cNvCxnSpPr>
            <a:stCxn id="13388" idx="4"/>
            <a:endCxn id="13355" idx="6"/>
          </p:cNvCxnSpPr>
          <p:nvPr/>
        </p:nvCxnSpPr>
        <p:spPr>
          <a:xfrm flipH="1">
            <a:off x="3362325" y="1909763"/>
            <a:ext cx="528638" cy="2554287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Straight Connector 94"/>
          <p:cNvCxnSpPr>
            <a:stCxn id="13396" idx="2"/>
            <a:endCxn id="13383" idx="2"/>
          </p:cNvCxnSpPr>
          <p:nvPr/>
        </p:nvCxnSpPr>
        <p:spPr>
          <a:xfrm rot="10800000" flipH="1" flipV="1">
            <a:off x="5414963" y="1900238"/>
            <a:ext cx="538162" cy="3402012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Straight Connector 95"/>
          <p:cNvCxnSpPr>
            <a:stCxn id="13396" idx="4"/>
            <a:endCxn id="13383" idx="6"/>
          </p:cNvCxnSpPr>
          <p:nvPr/>
        </p:nvCxnSpPr>
        <p:spPr>
          <a:xfrm>
            <a:off x="5872163" y="1900238"/>
            <a:ext cx="233362" cy="3402012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Straight Connector 96"/>
          <p:cNvCxnSpPr>
            <a:stCxn id="13389" idx="2"/>
            <a:endCxn id="13359" idx="2"/>
          </p:cNvCxnSpPr>
          <p:nvPr/>
        </p:nvCxnSpPr>
        <p:spPr>
          <a:xfrm rot="10800000" flipH="1" flipV="1">
            <a:off x="6572250" y="1328738"/>
            <a:ext cx="447675" cy="1687512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Straight Connector 97"/>
          <p:cNvCxnSpPr>
            <a:stCxn id="13389" idx="4"/>
            <a:endCxn id="13359" idx="6"/>
          </p:cNvCxnSpPr>
          <p:nvPr/>
        </p:nvCxnSpPr>
        <p:spPr>
          <a:xfrm>
            <a:off x="7029450" y="1328738"/>
            <a:ext cx="142875" cy="1687512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9" name="Straight Connector 98"/>
          <p:cNvCxnSpPr>
            <a:stCxn id="13395" idx="2"/>
            <a:endCxn id="13360" idx="1"/>
          </p:cNvCxnSpPr>
          <p:nvPr/>
        </p:nvCxnSpPr>
        <p:spPr>
          <a:xfrm rot="10800000" flipV="1">
            <a:off x="7346950" y="1809750"/>
            <a:ext cx="92075" cy="1838325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0" name="Straight Connector 99"/>
          <p:cNvCxnSpPr>
            <a:stCxn id="13395" idx="4"/>
            <a:endCxn id="13360" idx="6"/>
          </p:cNvCxnSpPr>
          <p:nvPr/>
        </p:nvCxnSpPr>
        <p:spPr>
          <a:xfrm flipH="1">
            <a:off x="7477125" y="1809750"/>
            <a:ext cx="419100" cy="189230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410" name="Can 83"/>
          <p:cNvSpPr>
            <a:spLocks noChangeArrowheads="1"/>
          </p:cNvSpPr>
          <p:nvPr/>
        </p:nvSpPr>
        <p:spPr bwMode="auto">
          <a:xfrm>
            <a:off x="306388" y="2219325"/>
            <a:ext cx="457200" cy="228600"/>
          </a:xfrm>
          <a:prstGeom prst="can">
            <a:avLst>
              <a:gd name="adj" fmla="val 25000"/>
            </a:avLst>
          </a:prstGeom>
          <a:solidFill>
            <a:srgbClr val="FF000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pt-PT" sz="1600">
              <a:cs typeface="Arial" charset="0"/>
            </a:endParaRPr>
          </a:p>
        </p:txBody>
      </p:sp>
      <p:cxnSp>
        <p:nvCxnSpPr>
          <p:cNvPr id="13411" name="Straight Connector 90"/>
          <p:cNvCxnSpPr>
            <a:cxnSpLocks noChangeShapeType="1"/>
            <a:stCxn id="13410" idx="4"/>
            <a:endCxn id="13388" idx="2"/>
          </p:cNvCxnSpPr>
          <p:nvPr/>
        </p:nvCxnSpPr>
        <p:spPr bwMode="auto">
          <a:xfrm flipV="1">
            <a:off x="763588" y="1909763"/>
            <a:ext cx="2670175" cy="423862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103" name="Straight Connector 102"/>
          <p:cNvCxnSpPr>
            <a:stCxn id="13393" idx="4"/>
            <a:endCxn id="13356" idx="7"/>
          </p:cNvCxnSpPr>
          <p:nvPr/>
        </p:nvCxnSpPr>
        <p:spPr>
          <a:xfrm>
            <a:off x="1438275" y="1755775"/>
            <a:ext cx="312738" cy="1954213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" name="Straight Connector 103"/>
          <p:cNvCxnSpPr>
            <a:stCxn id="13410" idx="4"/>
            <a:endCxn id="13358" idx="7"/>
          </p:cNvCxnSpPr>
          <p:nvPr/>
        </p:nvCxnSpPr>
        <p:spPr>
          <a:xfrm>
            <a:off x="763588" y="2333625"/>
            <a:ext cx="1357312" cy="390525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414" name="Can 85"/>
          <p:cNvSpPr>
            <a:spLocks noChangeArrowheads="1"/>
          </p:cNvSpPr>
          <p:nvPr/>
        </p:nvSpPr>
        <p:spPr bwMode="auto">
          <a:xfrm>
            <a:off x="7869238" y="2292350"/>
            <a:ext cx="457200" cy="228600"/>
          </a:xfrm>
          <a:prstGeom prst="can">
            <a:avLst>
              <a:gd name="adj" fmla="val 25000"/>
            </a:avLst>
          </a:prstGeom>
          <a:solidFill>
            <a:srgbClr val="FF000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pt-PT" sz="1600">
              <a:cs typeface="Arial" charset="0"/>
            </a:endParaRPr>
          </a:p>
        </p:txBody>
      </p:sp>
      <p:cxnSp>
        <p:nvCxnSpPr>
          <p:cNvPr id="106" name="Straight Connector 105"/>
          <p:cNvCxnSpPr>
            <a:stCxn id="13414" idx="2"/>
            <a:endCxn id="13361" idx="2"/>
          </p:cNvCxnSpPr>
          <p:nvPr/>
        </p:nvCxnSpPr>
        <p:spPr>
          <a:xfrm rot="10800000" flipV="1">
            <a:off x="7324725" y="2406650"/>
            <a:ext cx="544513" cy="388620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7" name="Straight Connector 106"/>
          <p:cNvCxnSpPr>
            <a:stCxn id="13414" idx="4"/>
            <a:endCxn id="13324" idx="0"/>
          </p:cNvCxnSpPr>
          <p:nvPr/>
        </p:nvCxnSpPr>
        <p:spPr>
          <a:xfrm flipH="1">
            <a:off x="7477125" y="2406650"/>
            <a:ext cx="849313" cy="379095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417" name="TextBox 69"/>
          <p:cNvSpPr txBox="1">
            <a:spLocks noChangeArrowheads="1"/>
          </p:cNvSpPr>
          <p:nvPr/>
        </p:nvSpPr>
        <p:spPr bwMode="auto">
          <a:xfrm>
            <a:off x="1827213" y="1416050"/>
            <a:ext cx="320675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1600">
                <a:cs typeface="Arial" charset="0"/>
              </a:rPr>
              <a:t>A</a:t>
            </a:r>
          </a:p>
        </p:txBody>
      </p:sp>
      <p:sp>
        <p:nvSpPr>
          <p:cNvPr id="13418" name="TextBox 70"/>
          <p:cNvSpPr txBox="1">
            <a:spLocks noChangeArrowheads="1"/>
          </p:cNvSpPr>
          <p:nvPr/>
        </p:nvSpPr>
        <p:spPr bwMode="auto">
          <a:xfrm>
            <a:off x="1031875" y="1828800"/>
            <a:ext cx="320675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1600">
                <a:cs typeface="Arial" charset="0"/>
              </a:rPr>
              <a:t>B</a:t>
            </a:r>
          </a:p>
        </p:txBody>
      </p:sp>
      <p:sp>
        <p:nvSpPr>
          <p:cNvPr id="13419" name="TextBox 71"/>
          <p:cNvSpPr txBox="1">
            <a:spLocks noChangeArrowheads="1"/>
          </p:cNvSpPr>
          <p:nvPr/>
        </p:nvSpPr>
        <p:spPr bwMode="auto">
          <a:xfrm>
            <a:off x="347663" y="2427288"/>
            <a:ext cx="331787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1600">
                <a:cs typeface="Arial" charset="0"/>
              </a:rPr>
              <a:t>C</a:t>
            </a:r>
          </a:p>
        </p:txBody>
      </p:sp>
      <p:sp>
        <p:nvSpPr>
          <p:cNvPr id="13420" name="TextBox 72"/>
          <p:cNvSpPr txBox="1">
            <a:spLocks noChangeArrowheads="1"/>
          </p:cNvSpPr>
          <p:nvPr/>
        </p:nvSpPr>
        <p:spPr bwMode="auto">
          <a:xfrm>
            <a:off x="3446463" y="2101850"/>
            <a:ext cx="331787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1600">
                <a:cs typeface="Arial" charset="0"/>
              </a:rPr>
              <a:t>D</a:t>
            </a:r>
          </a:p>
        </p:txBody>
      </p:sp>
      <p:sp>
        <p:nvSpPr>
          <p:cNvPr id="13421" name="TextBox 73"/>
          <p:cNvSpPr txBox="1">
            <a:spLocks noChangeArrowheads="1"/>
          </p:cNvSpPr>
          <p:nvPr/>
        </p:nvSpPr>
        <p:spPr bwMode="auto">
          <a:xfrm>
            <a:off x="5475288" y="2073275"/>
            <a:ext cx="320675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1600">
                <a:cs typeface="Arial" charset="0"/>
              </a:rPr>
              <a:t>E</a:t>
            </a:r>
          </a:p>
        </p:txBody>
      </p:sp>
      <p:sp>
        <p:nvSpPr>
          <p:cNvPr id="13422" name="TextBox 73"/>
          <p:cNvSpPr txBox="1">
            <a:spLocks noChangeArrowheads="1"/>
          </p:cNvSpPr>
          <p:nvPr/>
        </p:nvSpPr>
        <p:spPr bwMode="auto">
          <a:xfrm>
            <a:off x="6681788" y="1408113"/>
            <a:ext cx="309562" cy="33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1600">
                <a:cs typeface="Arial" charset="0"/>
              </a:rPr>
              <a:t>F</a:t>
            </a:r>
          </a:p>
        </p:txBody>
      </p:sp>
      <p:sp>
        <p:nvSpPr>
          <p:cNvPr id="13423" name="TextBox 75"/>
          <p:cNvSpPr txBox="1">
            <a:spLocks noChangeArrowheads="1"/>
          </p:cNvSpPr>
          <p:nvPr/>
        </p:nvSpPr>
        <p:spPr bwMode="auto">
          <a:xfrm>
            <a:off x="7505700" y="1881188"/>
            <a:ext cx="346075" cy="33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1600">
                <a:cs typeface="Arial" charset="0"/>
              </a:rPr>
              <a:t>G</a:t>
            </a:r>
          </a:p>
        </p:txBody>
      </p:sp>
      <p:sp>
        <p:nvSpPr>
          <p:cNvPr id="13424" name="TextBox 76"/>
          <p:cNvSpPr txBox="1">
            <a:spLocks noChangeArrowheads="1"/>
          </p:cNvSpPr>
          <p:nvPr/>
        </p:nvSpPr>
        <p:spPr bwMode="auto">
          <a:xfrm>
            <a:off x="7932738" y="2487613"/>
            <a:ext cx="331787" cy="33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1600">
                <a:cs typeface="Arial" charset="0"/>
              </a:rPr>
              <a:t>H</a:t>
            </a:r>
          </a:p>
        </p:txBody>
      </p:sp>
      <p:cxnSp>
        <p:nvCxnSpPr>
          <p:cNvPr id="13425" name="Straight Connector 87"/>
          <p:cNvCxnSpPr>
            <a:cxnSpLocks noChangeShapeType="1"/>
            <a:stCxn id="13414" idx="2"/>
            <a:endCxn id="13396" idx="4"/>
          </p:cNvCxnSpPr>
          <p:nvPr/>
        </p:nvCxnSpPr>
        <p:spPr bwMode="auto">
          <a:xfrm rot="10800000">
            <a:off x="5872163" y="1900238"/>
            <a:ext cx="1997075" cy="506412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sp>
        <p:nvSpPr>
          <p:cNvPr id="13426" name="Freeform 72"/>
          <p:cNvSpPr>
            <a:spLocks noChangeArrowheads="1"/>
          </p:cNvSpPr>
          <p:nvPr/>
        </p:nvSpPr>
        <p:spPr bwMode="auto">
          <a:xfrm rot="291872">
            <a:off x="2157413" y="3227388"/>
            <a:ext cx="1135062" cy="1073150"/>
          </a:xfrm>
          <a:custGeom>
            <a:avLst/>
            <a:gdLst>
              <a:gd name="T0" fmla="*/ 2342164 w 1152799"/>
              <a:gd name="T1" fmla="*/ 819 h 1289536"/>
              <a:gd name="T2" fmla="*/ 0 w 1152799"/>
              <a:gd name="T3" fmla="*/ 0 h 1289536"/>
              <a:gd name="T4" fmla="*/ 0 60000 65536"/>
              <a:gd name="T5" fmla="*/ 0 60000 65536"/>
              <a:gd name="T6" fmla="*/ 0 w 1152799"/>
              <a:gd name="T7" fmla="*/ 0 h 1289536"/>
              <a:gd name="T8" fmla="*/ 1152799 w 1152799"/>
              <a:gd name="T9" fmla="*/ 1289536 h 1289536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152799" h="1289536">
                <a:moveTo>
                  <a:pt x="1152799" y="1289536"/>
                </a:moveTo>
                <a:lnTo>
                  <a:pt x="0" y="0"/>
                </a:lnTo>
              </a:path>
            </a:pathLst>
          </a:custGeom>
          <a:noFill/>
          <a:ln w="38100" algn="ctr">
            <a:solidFill>
              <a:srgbClr val="FF0000"/>
            </a:solidFill>
            <a:prstDash val="sysDot"/>
            <a:round/>
            <a:headEnd type="stealth" w="lg" len="lg"/>
            <a:tailEnd type="stealth" w="lg" len="lg"/>
          </a:ln>
        </p:spPr>
        <p:txBody>
          <a:bodyPr/>
          <a:lstStyle/>
          <a:p>
            <a:endParaRPr lang="en-GB"/>
          </a:p>
        </p:txBody>
      </p:sp>
      <p:sp>
        <p:nvSpPr>
          <p:cNvPr id="13427" name="TextBox 69"/>
          <p:cNvSpPr txBox="1">
            <a:spLocks noChangeArrowheads="1"/>
          </p:cNvSpPr>
          <p:nvPr/>
        </p:nvSpPr>
        <p:spPr bwMode="auto">
          <a:xfrm>
            <a:off x="1924050" y="3457575"/>
            <a:ext cx="298450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1600">
                <a:cs typeface="Arial" charset="0"/>
              </a:rPr>
              <a:t>b</a:t>
            </a:r>
          </a:p>
        </p:txBody>
      </p:sp>
      <p:sp>
        <p:nvSpPr>
          <p:cNvPr id="13428" name="TextBox 69"/>
          <p:cNvSpPr txBox="1">
            <a:spLocks noChangeArrowheads="1"/>
          </p:cNvSpPr>
          <p:nvPr/>
        </p:nvSpPr>
        <p:spPr bwMode="auto">
          <a:xfrm>
            <a:off x="1133475" y="4419600"/>
            <a:ext cx="287338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1600">
                <a:cs typeface="Arial" charset="0"/>
              </a:rPr>
              <a:t>c</a:t>
            </a:r>
          </a:p>
        </p:txBody>
      </p:sp>
      <p:sp>
        <p:nvSpPr>
          <p:cNvPr id="13429" name="TextBox 69"/>
          <p:cNvSpPr txBox="1">
            <a:spLocks noChangeArrowheads="1"/>
          </p:cNvSpPr>
          <p:nvPr/>
        </p:nvSpPr>
        <p:spPr bwMode="auto">
          <a:xfrm>
            <a:off x="1419225" y="5334000"/>
            <a:ext cx="298450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1600">
                <a:cs typeface="Arial" charset="0"/>
              </a:rPr>
              <a:t>d</a:t>
            </a:r>
          </a:p>
        </p:txBody>
      </p:sp>
      <p:sp>
        <p:nvSpPr>
          <p:cNvPr id="13430" name="TextBox 69"/>
          <p:cNvSpPr txBox="1">
            <a:spLocks noChangeArrowheads="1"/>
          </p:cNvSpPr>
          <p:nvPr/>
        </p:nvSpPr>
        <p:spPr bwMode="auto">
          <a:xfrm>
            <a:off x="2314575" y="6086475"/>
            <a:ext cx="298450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1600">
                <a:cs typeface="Arial" charset="0"/>
              </a:rPr>
              <a:t>e</a:t>
            </a:r>
          </a:p>
        </p:txBody>
      </p:sp>
      <p:sp>
        <p:nvSpPr>
          <p:cNvPr id="13431" name="TextBox 69"/>
          <p:cNvSpPr txBox="1">
            <a:spLocks noChangeArrowheads="1"/>
          </p:cNvSpPr>
          <p:nvPr/>
        </p:nvSpPr>
        <p:spPr bwMode="auto">
          <a:xfrm>
            <a:off x="3533775" y="3990975"/>
            <a:ext cx="242888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1600">
                <a:cs typeface="Arial" charset="0"/>
              </a:rPr>
              <a:t>f</a:t>
            </a:r>
          </a:p>
        </p:txBody>
      </p:sp>
      <p:sp>
        <p:nvSpPr>
          <p:cNvPr id="13432" name="TextBox 69"/>
          <p:cNvSpPr txBox="1">
            <a:spLocks noChangeArrowheads="1"/>
          </p:cNvSpPr>
          <p:nvPr/>
        </p:nvSpPr>
        <p:spPr bwMode="auto">
          <a:xfrm>
            <a:off x="3552825" y="5086350"/>
            <a:ext cx="298450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1600">
                <a:cs typeface="Arial" charset="0"/>
              </a:rPr>
              <a:t>g</a:t>
            </a:r>
          </a:p>
        </p:txBody>
      </p:sp>
      <p:sp>
        <p:nvSpPr>
          <p:cNvPr id="13433" name="TextBox 69"/>
          <p:cNvSpPr txBox="1">
            <a:spLocks noChangeArrowheads="1"/>
          </p:cNvSpPr>
          <p:nvPr/>
        </p:nvSpPr>
        <p:spPr bwMode="auto">
          <a:xfrm>
            <a:off x="4924425" y="4038600"/>
            <a:ext cx="298450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1600">
                <a:cs typeface="Arial" charset="0"/>
              </a:rPr>
              <a:t>h</a:t>
            </a:r>
          </a:p>
        </p:txBody>
      </p:sp>
      <p:sp>
        <p:nvSpPr>
          <p:cNvPr id="13434" name="TextBox 69"/>
          <p:cNvSpPr txBox="1">
            <a:spLocks noChangeArrowheads="1"/>
          </p:cNvSpPr>
          <p:nvPr/>
        </p:nvSpPr>
        <p:spPr bwMode="auto">
          <a:xfrm>
            <a:off x="4933950" y="5172075"/>
            <a:ext cx="230188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1600">
                <a:cs typeface="Arial" charset="0"/>
              </a:rPr>
              <a:t>i</a:t>
            </a:r>
          </a:p>
        </p:txBody>
      </p:sp>
      <p:sp>
        <p:nvSpPr>
          <p:cNvPr id="13435" name="TextBox 69"/>
          <p:cNvSpPr txBox="1">
            <a:spLocks noChangeArrowheads="1"/>
          </p:cNvSpPr>
          <p:nvPr/>
        </p:nvSpPr>
        <p:spPr bwMode="auto">
          <a:xfrm>
            <a:off x="6238875" y="3857625"/>
            <a:ext cx="230188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1600">
                <a:cs typeface="Arial" charset="0"/>
              </a:rPr>
              <a:t>j</a:t>
            </a:r>
          </a:p>
        </p:txBody>
      </p:sp>
      <p:sp>
        <p:nvSpPr>
          <p:cNvPr id="13436" name="TextBox 69"/>
          <p:cNvSpPr txBox="1">
            <a:spLocks noChangeArrowheads="1"/>
          </p:cNvSpPr>
          <p:nvPr/>
        </p:nvSpPr>
        <p:spPr bwMode="auto">
          <a:xfrm>
            <a:off x="6124575" y="4657725"/>
            <a:ext cx="287338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1600">
                <a:cs typeface="Arial" charset="0"/>
              </a:rPr>
              <a:t>k</a:t>
            </a:r>
          </a:p>
        </p:txBody>
      </p:sp>
      <p:sp>
        <p:nvSpPr>
          <p:cNvPr id="13437" name="TextBox 69"/>
          <p:cNvSpPr txBox="1">
            <a:spLocks noChangeArrowheads="1"/>
          </p:cNvSpPr>
          <p:nvPr/>
        </p:nvSpPr>
        <p:spPr bwMode="auto">
          <a:xfrm>
            <a:off x="7648575" y="3409950"/>
            <a:ext cx="355600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1600">
                <a:cs typeface="Arial" charset="0"/>
              </a:rPr>
              <a:t>m</a:t>
            </a:r>
          </a:p>
        </p:txBody>
      </p:sp>
      <p:sp>
        <p:nvSpPr>
          <p:cNvPr id="13438" name="TextBox 69"/>
          <p:cNvSpPr txBox="1">
            <a:spLocks noChangeArrowheads="1"/>
          </p:cNvSpPr>
          <p:nvPr/>
        </p:nvSpPr>
        <p:spPr bwMode="auto">
          <a:xfrm>
            <a:off x="8096250" y="4381500"/>
            <a:ext cx="298450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1600">
                <a:cs typeface="Arial" charset="0"/>
              </a:rPr>
              <a:t>n</a:t>
            </a:r>
          </a:p>
        </p:txBody>
      </p:sp>
      <p:sp>
        <p:nvSpPr>
          <p:cNvPr id="13439" name="TextBox 69"/>
          <p:cNvSpPr txBox="1">
            <a:spLocks noChangeArrowheads="1"/>
          </p:cNvSpPr>
          <p:nvPr/>
        </p:nvSpPr>
        <p:spPr bwMode="auto">
          <a:xfrm>
            <a:off x="7877175" y="5143500"/>
            <a:ext cx="298450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1600">
                <a:cs typeface="Arial" charset="0"/>
              </a:rPr>
              <a:t>o</a:t>
            </a:r>
          </a:p>
        </p:txBody>
      </p:sp>
      <p:sp>
        <p:nvSpPr>
          <p:cNvPr id="13440" name="TextBox 69"/>
          <p:cNvSpPr txBox="1">
            <a:spLocks noChangeArrowheads="1"/>
          </p:cNvSpPr>
          <p:nvPr/>
        </p:nvSpPr>
        <p:spPr bwMode="auto">
          <a:xfrm>
            <a:off x="7648575" y="5991225"/>
            <a:ext cx="298450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1600"/>
              <a:t>p</a:t>
            </a:r>
          </a:p>
        </p:txBody>
      </p:sp>
      <p:sp>
        <p:nvSpPr>
          <p:cNvPr id="13441" name="TextBox 69"/>
          <p:cNvSpPr txBox="1">
            <a:spLocks noChangeArrowheads="1"/>
          </p:cNvSpPr>
          <p:nvPr/>
        </p:nvSpPr>
        <p:spPr bwMode="auto">
          <a:xfrm>
            <a:off x="1893888" y="3101975"/>
            <a:ext cx="320675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1600">
                <a:cs typeface="Arial" charset="0"/>
              </a:rPr>
              <a:t>A</a:t>
            </a:r>
          </a:p>
        </p:txBody>
      </p:sp>
      <p:sp>
        <p:nvSpPr>
          <p:cNvPr id="13442" name="TextBox 70"/>
          <p:cNvSpPr txBox="1">
            <a:spLocks noChangeArrowheads="1"/>
          </p:cNvSpPr>
          <p:nvPr/>
        </p:nvSpPr>
        <p:spPr bwMode="auto">
          <a:xfrm>
            <a:off x="1536700" y="3757613"/>
            <a:ext cx="320675" cy="33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1600">
                <a:cs typeface="Arial" charset="0"/>
              </a:rPr>
              <a:t>B</a:t>
            </a:r>
          </a:p>
        </p:txBody>
      </p:sp>
      <p:sp>
        <p:nvSpPr>
          <p:cNvPr id="141" name="Curved Right Arrow 140"/>
          <p:cNvSpPr/>
          <p:nvPr/>
        </p:nvSpPr>
        <p:spPr>
          <a:xfrm>
            <a:off x="5429256" y="4429132"/>
            <a:ext cx="357190" cy="714380"/>
          </a:xfrm>
          <a:prstGeom prst="curvedRightArrow">
            <a:avLst>
              <a:gd name="adj1" fmla="val 39452"/>
              <a:gd name="adj2" fmla="val 80000"/>
              <a:gd name="adj3" fmla="val 25000"/>
            </a:avLst>
          </a:prstGeom>
          <a:solidFill>
            <a:srgbClr val="FF0000"/>
          </a:solidFill>
          <a:ln w="15875">
            <a:solidFill>
              <a:schemeClr val="tx1"/>
            </a:solidFill>
          </a:ln>
          <a:scene3d>
            <a:camera prst="orthographicFront">
              <a:rot lat="1080000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en-GB">
              <a:solidFill>
                <a:schemeClr val="tx1"/>
              </a:solidFill>
            </a:endParaRPr>
          </a:p>
        </p:txBody>
      </p:sp>
      <p:sp>
        <p:nvSpPr>
          <p:cNvPr id="133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2339752" y="6356350"/>
            <a:ext cx="5616624" cy="365125"/>
          </a:xfrm>
        </p:spPr>
        <p:txBody>
          <a:bodyPr/>
          <a:lstStyle/>
          <a:p>
            <a:pPr algn="l"/>
            <a:r>
              <a:rPr lang="pt-PT" smtClean="0"/>
              <a:t>Plataformas para desenvolvimento de Arquitecturas para Internet do  Futuro</a:t>
            </a:r>
          </a:p>
          <a:p>
            <a:pPr algn="l"/>
            <a:r>
              <a:rPr lang="pt-PT" smtClean="0"/>
              <a:t>04 Julho  2010,  Encontro com a Ciência e Tecnologia em Portugal </a:t>
            </a:r>
            <a:endParaRPr lang="en-GB" dirty="0"/>
          </a:p>
        </p:txBody>
      </p:sp>
      <p:sp>
        <p:nvSpPr>
          <p:cNvPr id="134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100392" y="6356350"/>
            <a:ext cx="586408" cy="365125"/>
          </a:xfrm>
        </p:spPr>
        <p:txBody>
          <a:bodyPr/>
          <a:lstStyle/>
          <a:p>
            <a:fld id="{0A48B288-B6A4-4890-A49F-0B3BA0C00D61}" type="slidenum">
              <a:rPr lang="en-GB" smtClean="0"/>
              <a:pPr/>
              <a:t>14</a:t>
            </a:fld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Can 190"/>
          <p:cNvSpPr/>
          <p:nvPr/>
        </p:nvSpPr>
        <p:spPr bwMode="auto">
          <a:xfrm>
            <a:off x="4505325" y="4076700"/>
            <a:ext cx="457200" cy="457200"/>
          </a:xfrm>
          <a:prstGeom prst="can">
            <a:avLst/>
          </a:prstGeom>
          <a:solidFill>
            <a:schemeClr val="bg1">
              <a:lumMod val="85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 sz="1600">
              <a:latin typeface="Arial" pitchFamily="34" charset="0"/>
              <a:cs typeface="Arial" pitchFamily="34" charset="0"/>
            </a:endParaRPr>
          </a:p>
        </p:txBody>
      </p:sp>
      <p:sp>
        <p:nvSpPr>
          <p:cNvPr id="14339" name="Can 8"/>
          <p:cNvSpPr>
            <a:spLocks noChangeArrowheads="1"/>
          </p:cNvSpPr>
          <p:nvPr/>
        </p:nvSpPr>
        <p:spPr bwMode="auto">
          <a:xfrm>
            <a:off x="3133725" y="4083050"/>
            <a:ext cx="457200" cy="457200"/>
          </a:xfrm>
          <a:prstGeom prst="can">
            <a:avLst>
              <a:gd name="adj" fmla="val 25000"/>
            </a:avLst>
          </a:prstGeom>
          <a:solidFill>
            <a:srgbClr val="FF0000">
              <a:alpha val="43137"/>
            </a:srgbClr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pt-PT" sz="1600">
              <a:cs typeface="Arial" charset="0"/>
            </a:endParaRPr>
          </a:p>
        </p:txBody>
      </p:sp>
      <p:sp>
        <p:nvSpPr>
          <p:cNvPr id="138" name="Can 137"/>
          <p:cNvSpPr/>
          <p:nvPr/>
        </p:nvSpPr>
        <p:spPr bwMode="auto">
          <a:xfrm>
            <a:off x="1017588" y="5545138"/>
            <a:ext cx="457200" cy="228600"/>
          </a:xfrm>
          <a:prstGeom prst="can">
            <a:avLst/>
          </a:prstGeom>
          <a:solidFill>
            <a:schemeClr val="bg1">
              <a:lumMod val="85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 sz="1600">
              <a:latin typeface="Arial" pitchFamily="34" charset="0"/>
              <a:cs typeface="Arial" pitchFamily="34" charset="0"/>
            </a:endParaRPr>
          </a:p>
        </p:txBody>
      </p:sp>
      <p:sp>
        <p:nvSpPr>
          <p:cNvPr id="139" name="Can 138"/>
          <p:cNvSpPr/>
          <p:nvPr/>
        </p:nvSpPr>
        <p:spPr bwMode="auto">
          <a:xfrm>
            <a:off x="3133725" y="4921250"/>
            <a:ext cx="457200" cy="457200"/>
          </a:xfrm>
          <a:prstGeom prst="can">
            <a:avLst/>
          </a:prstGeom>
          <a:solidFill>
            <a:schemeClr val="bg1">
              <a:lumMod val="85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 sz="1600">
              <a:latin typeface="Arial" pitchFamily="34" charset="0"/>
              <a:cs typeface="Arial" pitchFamily="34" charset="0"/>
            </a:endParaRPr>
          </a:p>
        </p:txBody>
      </p:sp>
      <p:sp>
        <p:nvSpPr>
          <p:cNvPr id="140" name="Can 139"/>
          <p:cNvSpPr/>
          <p:nvPr/>
        </p:nvSpPr>
        <p:spPr bwMode="auto">
          <a:xfrm>
            <a:off x="4505325" y="4921250"/>
            <a:ext cx="457200" cy="457200"/>
          </a:xfrm>
          <a:prstGeom prst="can">
            <a:avLst/>
          </a:prstGeom>
          <a:solidFill>
            <a:schemeClr val="bg1">
              <a:lumMod val="85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 sz="1600">
              <a:latin typeface="Arial" pitchFamily="34" charset="0"/>
              <a:cs typeface="Arial" pitchFamily="34" charset="0"/>
            </a:endParaRPr>
          </a:p>
        </p:txBody>
      </p:sp>
      <p:sp>
        <p:nvSpPr>
          <p:cNvPr id="14343" name="Can 15"/>
          <p:cNvSpPr>
            <a:spLocks noChangeArrowheads="1"/>
          </p:cNvSpPr>
          <p:nvPr/>
        </p:nvSpPr>
        <p:spPr bwMode="auto">
          <a:xfrm>
            <a:off x="7248525" y="3549650"/>
            <a:ext cx="457200" cy="228600"/>
          </a:xfrm>
          <a:prstGeom prst="can">
            <a:avLst>
              <a:gd name="adj" fmla="val 25000"/>
            </a:avLst>
          </a:prstGeom>
          <a:solidFill>
            <a:srgbClr val="FF0000">
              <a:alpha val="43137"/>
            </a:srgbClr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pt-PT" sz="1600">
              <a:cs typeface="Arial" charset="0"/>
            </a:endParaRPr>
          </a:p>
        </p:txBody>
      </p:sp>
      <p:sp>
        <p:nvSpPr>
          <p:cNvPr id="143" name="Can 142"/>
          <p:cNvSpPr/>
          <p:nvPr/>
        </p:nvSpPr>
        <p:spPr bwMode="auto">
          <a:xfrm>
            <a:off x="7705725" y="4464050"/>
            <a:ext cx="457200" cy="228600"/>
          </a:xfrm>
          <a:prstGeom prst="can">
            <a:avLst/>
          </a:prstGeom>
          <a:solidFill>
            <a:schemeClr val="bg1">
              <a:lumMod val="85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 sz="1600">
              <a:latin typeface="Arial" pitchFamily="34" charset="0"/>
              <a:cs typeface="Arial" pitchFamily="34" charset="0"/>
            </a:endParaRPr>
          </a:p>
        </p:txBody>
      </p:sp>
      <p:sp>
        <p:nvSpPr>
          <p:cNvPr id="14345" name="Can 18"/>
          <p:cNvSpPr>
            <a:spLocks noChangeArrowheads="1"/>
          </p:cNvSpPr>
          <p:nvPr/>
        </p:nvSpPr>
        <p:spPr bwMode="auto">
          <a:xfrm>
            <a:off x="1914525" y="2940050"/>
            <a:ext cx="457200" cy="228600"/>
          </a:xfrm>
          <a:prstGeom prst="can">
            <a:avLst>
              <a:gd name="adj" fmla="val 25000"/>
            </a:avLst>
          </a:prstGeom>
          <a:solidFill>
            <a:srgbClr val="FF0000">
              <a:alpha val="43137"/>
            </a:srgbClr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pt-PT" sz="1600">
              <a:cs typeface="Arial" charset="0"/>
            </a:endParaRPr>
          </a:p>
        </p:txBody>
      </p:sp>
      <p:sp>
        <p:nvSpPr>
          <p:cNvPr id="14346" name="Can 19"/>
          <p:cNvSpPr>
            <a:spLocks noChangeArrowheads="1"/>
          </p:cNvSpPr>
          <p:nvPr/>
        </p:nvSpPr>
        <p:spPr bwMode="auto">
          <a:xfrm>
            <a:off x="1914525" y="6140450"/>
            <a:ext cx="457200" cy="228600"/>
          </a:xfrm>
          <a:prstGeom prst="can">
            <a:avLst>
              <a:gd name="adj" fmla="val 25000"/>
            </a:avLst>
          </a:prstGeom>
          <a:solidFill>
            <a:srgbClr val="FF0000">
              <a:alpha val="43137"/>
            </a:srgbClr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pt-PT" sz="1600">
              <a:cs typeface="Arial" charset="0"/>
            </a:endParaRPr>
          </a:p>
        </p:txBody>
      </p:sp>
      <p:sp>
        <p:nvSpPr>
          <p:cNvPr id="14347" name="Can 21"/>
          <p:cNvSpPr>
            <a:spLocks noChangeArrowheads="1"/>
          </p:cNvSpPr>
          <p:nvPr/>
        </p:nvSpPr>
        <p:spPr bwMode="auto">
          <a:xfrm>
            <a:off x="7248525" y="6140450"/>
            <a:ext cx="457200" cy="228600"/>
          </a:xfrm>
          <a:prstGeom prst="can">
            <a:avLst>
              <a:gd name="adj" fmla="val 25000"/>
            </a:avLst>
          </a:prstGeom>
          <a:solidFill>
            <a:srgbClr val="FF0000">
              <a:alpha val="43137"/>
            </a:srgbClr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pt-PT" sz="1600"/>
          </a:p>
        </p:txBody>
      </p:sp>
      <p:cxnSp>
        <p:nvCxnSpPr>
          <p:cNvPr id="14348" name="Straight Connector 22"/>
          <p:cNvCxnSpPr>
            <a:cxnSpLocks noChangeShapeType="1"/>
            <a:stCxn id="14345" idx="3"/>
            <a:endCxn id="14339" idx="2"/>
          </p:cNvCxnSpPr>
          <p:nvPr/>
        </p:nvCxnSpPr>
        <p:spPr bwMode="auto">
          <a:xfrm rot="16200000" flipH="1">
            <a:off x="2066925" y="3244850"/>
            <a:ext cx="1143000" cy="99060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14349" name="Straight Connector 23"/>
          <p:cNvCxnSpPr>
            <a:cxnSpLocks noChangeShapeType="1"/>
            <a:endCxn id="14339" idx="2"/>
          </p:cNvCxnSpPr>
          <p:nvPr/>
        </p:nvCxnSpPr>
        <p:spPr bwMode="auto">
          <a:xfrm>
            <a:off x="1990725" y="3740150"/>
            <a:ext cx="1143000" cy="57150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14350" name="Straight Connector 24"/>
          <p:cNvCxnSpPr>
            <a:cxnSpLocks noChangeShapeType="1"/>
            <a:stCxn id="189" idx="4"/>
            <a:endCxn id="14339" idx="2"/>
          </p:cNvCxnSpPr>
          <p:nvPr/>
        </p:nvCxnSpPr>
        <p:spPr bwMode="auto">
          <a:xfrm flipV="1">
            <a:off x="1217613" y="4311650"/>
            <a:ext cx="1916112" cy="401638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14351" name="Straight Connector 25"/>
          <p:cNvCxnSpPr>
            <a:cxnSpLocks noChangeShapeType="1"/>
            <a:stCxn id="138" idx="4"/>
            <a:endCxn id="139" idx="2"/>
          </p:cNvCxnSpPr>
          <p:nvPr/>
        </p:nvCxnSpPr>
        <p:spPr bwMode="auto">
          <a:xfrm flipV="1">
            <a:off x="1474788" y="5149850"/>
            <a:ext cx="1658937" cy="509588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14352" name="Straight Connector 26"/>
          <p:cNvCxnSpPr>
            <a:cxnSpLocks noChangeShapeType="1"/>
            <a:stCxn id="14346" idx="1"/>
            <a:endCxn id="139" idx="2"/>
          </p:cNvCxnSpPr>
          <p:nvPr/>
        </p:nvCxnSpPr>
        <p:spPr bwMode="auto">
          <a:xfrm rot="5400000" flipH="1" flipV="1">
            <a:off x="2143125" y="5149850"/>
            <a:ext cx="990600" cy="99060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14353" name="Straight Connector 27"/>
          <p:cNvCxnSpPr>
            <a:cxnSpLocks noChangeShapeType="1"/>
            <a:endCxn id="139" idx="2"/>
          </p:cNvCxnSpPr>
          <p:nvPr/>
        </p:nvCxnSpPr>
        <p:spPr bwMode="auto">
          <a:xfrm>
            <a:off x="1990725" y="3740150"/>
            <a:ext cx="1143000" cy="140970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14354" name="Straight Connector 28"/>
          <p:cNvCxnSpPr>
            <a:cxnSpLocks noChangeShapeType="1"/>
            <a:stCxn id="189" idx="4"/>
            <a:endCxn id="139" idx="2"/>
          </p:cNvCxnSpPr>
          <p:nvPr/>
        </p:nvCxnSpPr>
        <p:spPr bwMode="auto">
          <a:xfrm>
            <a:off x="1217613" y="4713288"/>
            <a:ext cx="1916112" cy="436562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14355" name="Straight Connector 29"/>
          <p:cNvCxnSpPr>
            <a:cxnSpLocks noChangeShapeType="1"/>
            <a:stCxn id="14346" idx="1"/>
            <a:endCxn id="14339" idx="2"/>
          </p:cNvCxnSpPr>
          <p:nvPr/>
        </p:nvCxnSpPr>
        <p:spPr bwMode="auto">
          <a:xfrm rot="5400000" flipH="1" flipV="1">
            <a:off x="1724025" y="4730750"/>
            <a:ext cx="1828800" cy="99060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14356" name="Straight Connector 30"/>
          <p:cNvCxnSpPr>
            <a:cxnSpLocks noChangeShapeType="1"/>
            <a:stCxn id="14345" idx="3"/>
            <a:endCxn id="139" idx="2"/>
          </p:cNvCxnSpPr>
          <p:nvPr/>
        </p:nvCxnSpPr>
        <p:spPr bwMode="auto">
          <a:xfrm rot="16200000" flipH="1">
            <a:off x="1647825" y="3663950"/>
            <a:ext cx="1981200" cy="99060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14357" name="Straight Connector 31"/>
          <p:cNvCxnSpPr>
            <a:cxnSpLocks noChangeShapeType="1"/>
            <a:endCxn id="14462" idx="4"/>
          </p:cNvCxnSpPr>
          <p:nvPr/>
        </p:nvCxnSpPr>
        <p:spPr bwMode="auto">
          <a:xfrm rot="5400000">
            <a:off x="6063456" y="3344069"/>
            <a:ext cx="1208088" cy="70485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14358" name="Straight Connector 32"/>
          <p:cNvCxnSpPr>
            <a:cxnSpLocks noChangeShapeType="1"/>
            <a:stCxn id="14343" idx="2"/>
            <a:endCxn id="14462" idx="4"/>
          </p:cNvCxnSpPr>
          <p:nvPr/>
        </p:nvCxnSpPr>
        <p:spPr bwMode="auto">
          <a:xfrm rot="10800000" flipV="1">
            <a:off x="6315075" y="3663950"/>
            <a:ext cx="933450" cy="636588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14359" name="Straight Connector 33"/>
          <p:cNvCxnSpPr>
            <a:cxnSpLocks noChangeShapeType="1"/>
            <a:stCxn id="143" idx="2"/>
            <a:endCxn id="14462" idx="4"/>
          </p:cNvCxnSpPr>
          <p:nvPr/>
        </p:nvCxnSpPr>
        <p:spPr bwMode="auto">
          <a:xfrm rot="10800000">
            <a:off x="6315075" y="4300538"/>
            <a:ext cx="1390650" cy="277812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14360" name="Straight Connector 34"/>
          <p:cNvCxnSpPr>
            <a:cxnSpLocks noChangeShapeType="1"/>
            <a:endCxn id="14462" idx="4"/>
          </p:cNvCxnSpPr>
          <p:nvPr/>
        </p:nvCxnSpPr>
        <p:spPr bwMode="auto">
          <a:xfrm rot="10800000">
            <a:off x="6315075" y="4300538"/>
            <a:ext cx="1162050" cy="1116012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14361" name="Straight Connector 35"/>
          <p:cNvCxnSpPr>
            <a:cxnSpLocks noChangeShapeType="1"/>
            <a:stCxn id="14347" idx="2"/>
            <a:endCxn id="14462" idx="4"/>
          </p:cNvCxnSpPr>
          <p:nvPr/>
        </p:nvCxnSpPr>
        <p:spPr bwMode="auto">
          <a:xfrm rot="10800000">
            <a:off x="6315075" y="4300538"/>
            <a:ext cx="933450" cy="1954212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14362" name="Straight Connector 36"/>
          <p:cNvCxnSpPr>
            <a:cxnSpLocks noChangeShapeType="1"/>
          </p:cNvCxnSpPr>
          <p:nvPr/>
        </p:nvCxnSpPr>
        <p:spPr bwMode="auto">
          <a:xfrm rot="5400000">
            <a:off x="5648325" y="3778250"/>
            <a:ext cx="2057400" cy="68580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14363" name="Straight Connector 37"/>
          <p:cNvCxnSpPr>
            <a:cxnSpLocks noChangeShapeType="1"/>
            <a:stCxn id="14343" idx="2"/>
          </p:cNvCxnSpPr>
          <p:nvPr/>
        </p:nvCxnSpPr>
        <p:spPr bwMode="auto">
          <a:xfrm rot="10800000" flipV="1">
            <a:off x="6334125" y="3663950"/>
            <a:ext cx="914400" cy="148590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14364" name="Straight Connector 38"/>
          <p:cNvCxnSpPr>
            <a:cxnSpLocks noChangeShapeType="1"/>
            <a:stCxn id="143" idx="2"/>
          </p:cNvCxnSpPr>
          <p:nvPr/>
        </p:nvCxnSpPr>
        <p:spPr bwMode="auto">
          <a:xfrm rot="10800000" flipV="1">
            <a:off x="6334125" y="4578350"/>
            <a:ext cx="1371600" cy="57150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14365" name="Straight Connector 39"/>
          <p:cNvCxnSpPr>
            <a:cxnSpLocks noChangeShapeType="1"/>
          </p:cNvCxnSpPr>
          <p:nvPr/>
        </p:nvCxnSpPr>
        <p:spPr bwMode="auto">
          <a:xfrm rot="10800000">
            <a:off x="6334125" y="5149850"/>
            <a:ext cx="1143000" cy="26670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14366" name="Straight Connector 40"/>
          <p:cNvCxnSpPr>
            <a:cxnSpLocks noChangeShapeType="1"/>
            <a:stCxn id="14347" idx="2"/>
          </p:cNvCxnSpPr>
          <p:nvPr/>
        </p:nvCxnSpPr>
        <p:spPr bwMode="auto">
          <a:xfrm rot="10800000">
            <a:off x="6334125" y="5149850"/>
            <a:ext cx="914400" cy="110490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14367" name="Straight Connector 41"/>
          <p:cNvCxnSpPr>
            <a:cxnSpLocks noChangeShapeType="1"/>
            <a:stCxn id="14339" idx="4"/>
          </p:cNvCxnSpPr>
          <p:nvPr/>
        </p:nvCxnSpPr>
        <p:spPr bwMode="auto">
          <a:xfrm>
            <a:off x="3590925" y="4311650"/>
            <a:ext cx="914400" cy="1588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14368" name="Straight Connector 42"/>
          <p:cNvCxnSpPr>
            <a:cxnSpLocks noChangeShapeType="1"/>
            <a:stCxn id="139" idx="4"/>
            <a:endCxn id="140" idx="2"/>
          </p:cNvCxnSpPr>
          <p:nvPr/>
        </p:nvCxnSpPr>
        <p:spPr bwMode="auto">
          <a:xfrm>
            <a:off x="3590925" y="5149850"/>
            <a:ext cx="914400" cy="1588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14369" name="Straight Connector 43"/>
          <p:cNvCxnSpPr>
            <a:cxnSpLocks noChangeShapeType="1"/>
            <a:stCxn id="139" idx="4"/>
          </p:cNvCxnSpPr>
          <p:nvPr/>
        </p:nvCxnSpPr>
        <p:spPr bwMode="auto">
          <a:xfrm flipV="1">
            <a:off x="3590925" y="4311650"/>
            <a:ext cx="914400" cy="83820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14370" name="Straight Connector 44"/>
          <p:cNvCxnSpPr>
            <a:cxnSpLocks noChangeShapeType="1"/>
            <a:stCxn id="14339" idx="4"/>
            <a:endCxn id="140" idx="2"/>
          </p:cNvCxnSpPr>
          <p:nvPr/>
        </p:nvCxnSpPr>
        <p:spPr bwMode="auto">
          <a:xfrm>
            <a:off x="3590925" y="4311650"/>
            <a:ext cx="914400" cy="83820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14371" name="Straight Connector 45"/>
          <p:cNvCxnSpPr>
            <a:cxnSpLocks noChangeShapeType="1"/>
          </p:cNvCxnSpPr>
          <p:nvPr/>
        </p:nvCxnSpPr>
        <p:spPr bwMode="auto">
          <a:xfrm>
            <a:off x="4962525" y="4311650"/>
            <a:ext cx="914400" cy="1588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14372" name="Straight Connector 46"/>
          <p:cNvCxnSpPr>
            <a:cxnSpLocks noChangeShapeType="1"/>
          </p:cNvCxnSpPr>
          <p:nvPr/>
        </p:nvCxnSpPr>
        <p:spPr bwMode="auto">
          <a:xfrm>
            <a:off x="4962525" y="4311650"/>
            <a:ext cx="914400" cy="83820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14373" name="Straight Connector 47"/>
          <p:cNvCxnSpPr>
            <a:cxnSpLocks noChangeShapeType="1"/>
            <a:stCxn id="140" idx="4"/>
          </p:cNvCxnSpPr>
          <p:nvPr/>
        </p:nvCxnSpPr>
        <p:spPr bwMode="auto">
          <a:xfrm flipV="1">
            <a:off x="4962525" y="4311650"/>
            <a:ext cx="914400" cy="83820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14374" name="Straight Connector 48"/>
          <p:cNvCxnSpPr>
            <a:cxnSpLocks noChangeShapeType="1"/>
            <a:stCxn id="140" idx="4"/>
          </p:cNvCxnSpPr>
          <p:nvPr/>
        </p:nvCxnSpPr>
        <p:spPr bwMode="auto">
          <a:xfrm>
            <a:off x="4962525" y="5149850"/>
            <a:ext cx="914400" cy="1588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14375" name="Straight Connector 49"/>
          <p:cNvCxnSpPr>
            <a:cxnSpLocks noChangeShapeType="1"/>
            <a:stCxn id="14339" idx="3"/>
            <a:endCxn id="139" idx="1"/>
          </p:cNvCxnSpPr>
          <p:nvPr/>
        </p:nvCxnSpPr>
        <p:spPr bwMode="auto">
          <a:xfrm rot="5400000">
            <a:off x="3171826" y="4730750"/>
            <a:ext cx="381000" cy="3175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14376" name="Straight Connector 50"/>
          <p:cNvCxnSpPr>
            <a:cxnSpLocks noChangeShapeType="1"/>
            <a:endCxn id="140" idx="1"/>
          </p:cNvCxnSpPr>
          <p:nvPr/>
        </p:nvCxnSpPr>
        <p:spPr bwMode="auto">
          <a:xfrm rot="5400000">
            <a:off x="4543426" y="4730750"/>
            <a:ext cx="381000" cy="3175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14377" name="Straight Connector 51"/>
          <p:cNvCxnSpPr>
            <a:cxnSpLocks noChangeShapeType="1"/>
          </p:cNvCxnSpPr>
          <p:nvPr/>
        </p:nvCxnSpPr>
        <p:spPr bwMode="auto">
          <a:xfrm rot="5400000">
            <a:off x="5915026" y="4730750"/>
            <a:ext cx="381000" cy="3175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sp>
        <p:nvSpPr>
          <p:cNvPr id="14378" name="Oval 64"/>
          <p:cNvSpPr>
            <a:spLocks noChangeArrowheads="1"/>
          </p:cNvSpPr>
          <p:nvPr/>
        </p:nvSpPr>
        <p:spPr bwMode="auto">
          <a:xfrm>
            <a:off x="3209925" y="4387850"/>
            <a:ext cx="152400" cy="152400"/>
          </a:xfrm>
          <a:prstGeom prst="ellipse">
            <a:avLst/>
          </a:prstGeom>
          <a:solidFill>
            <a:srgbClr val="FF000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pt-PT" sz="1600">
              <a:cs typeface="Arial" charset="0"/>
            </a:endParaRPr>
          </a:p>
        </p:txBody>
      </p:sp>
      <p:sp>
        <p:nvSpPr>
          <p:cNvPr id="14379" name="Oval 65"/>
          <p:cNvSpPr>
            <a:spLocks noChangeArrowheads="1"/>
          </p:cNvSpPr>
          <p:nvPr/>
        </p:nvSpPr>
        <p:spPr bwMode="auto">
          <a:xfrm>
            <a:off x="1620838" y="3687763"/>
            <a:ext cx="152400" cy="152400"/>
          </a:xfrm>
          <a:prstGeom prst="ellipse">
            <a:avLst/>
          </a:prstGeom>
          <a:solidFill>
            <a:srgbClr val="FF000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pt-PT" sz="1600">
              <a:cs typeface="Arial" charset="0"/>
            </a:endParaRPr>
          </a:p>
        </p:txBody>
      </p:sp>
      <p:sp>
        <p:nvSpPr>
          <p:cNvPr id="14380" name="Oval 66"/>
          <p:cNvSpPr>
            <a:spLocks noChangeArrowheads="1"/>
          </p:cNvSpPr>
          <p:nvPr/>
        </p:nvSpPr>
        <p:spPr bwMode="auto">
          <a:xfrm>
            <a:off x="1990725" y="3016250"/>
            <a:ext cx="152400" cy="152400"/>
          </a:xfrm>
          <a:prstGeom prst="ellipse">
            <a:avLst/>
          </a:prstGeom>
          <a:solidFill>
            <a:srgbClr val="FF000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pt-PT" sz="1600">
              <a:cs typeface="Arial" charset="0"/>
            </a:endParaRPr>
          </a:p>
        </p:txBody>
      </p:sp>
      <p:sp>
        <p:nvSpPr>
          <p:cNvPr id="14381" name="Oval 67"/>
          <p:cNvSpPr>
            <a:spLocks noChangeArrowheads="1"/>
          </p:cNvSpPr>
          <p:nvPr/>
        </p:nvSpPr>
        <p:spPr bwMode="auto">
          <a:xfrm>
            <a:off x="1990725" y="6216650"/>
            <a:ext cx="152400" cy="152400"/>
          </a:xfrm>
          <a:prstGeom prst="ellipse">
            <a:avLst/>
          </a:prstGeom>
          <a:solidFill>
            <a:srgbClr val="FF000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pt-PT" sz="1600">
              <a:cs typeface="Arial" charset="0"/>
            </a:endParaRPr>
          </a:p>
        </p:txBody>
      </p:sp>
      <p:sp>
        <p:nvSpPr>
          <p:cNvPr id="14382" name="Oval 69"/>
          <p:cNvSpPr>
            <a:spLocks noChangeArrowheads="1"/>
          </p:cNvSpPr>
          <p:nvPr/>
        </p:nvSpPr>
        <p:spPr bwMode="auto">
          <a:xfrm>
            <a:off x="7019925" y="2940050"/>
            <a:ext cx="152400" cy="152400"/>
          </a:xfrm>
          <a:prstGeom prst="ellipse">
            <a:avLst/>
          </a:prstGeom>
          <a:solidFill>
            <a:srgbClr val="FF000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pt-PT" sz="1600">
              <a:cs typeface="Arial" charset="0"/>
            </a:endParaRPr>
          </a:p>
        </p:txBody>
      </p:sp>
      <p:sp>
        <p:nvSpPr>
          <p:cNvPr id="14383" name="Oval 70"/>
          <p:cNvSpPr>
            <a:spLocks noChangeArrowheads="1"/>
          </p:cNvSpPr>
          <p:nvPr/>
        </p:nvSpPr>
        <p:spPr bwMode="auto">
          <a:xfrm>
            <a:off x="7324725" y="3625850"/>
            <a:ext cx="152400" cy="152400"/>
          </a:xfrm>
          <a:prstGeom prst="ellipse">
            <a:avLst/>
          </a:prstGeom>
          <a:solidFill>
            <a:srgbClr val="FF000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pt-PT" sz="1600">
              <a:cs typeface="Arial" charset="0"/>
            </a:endParaRPr>
          </a:p>
        </p:txBody>
      </p:sp>
      <p:sp>
        <p:nvSpPr>
          <p:cNvPr id="14384" name="Oval 71"/>
          <p:cNvSpPr>
            <a:spLocks noChangeArrowheads="1"/>
          </p:cNvSpPr>
          <p:nvPr/>
        </p:nvSpPr>
        <p:spPr bwMode="auto">
          <a:xfrm>
            <a:off x="7324725" y="6216650"/>
            <a:ext cx="152400" cy="152400"/>
          </a:xfrm>
          <a:prstGeom prst="ellipse">
            <a:avLst/>
          </a:prstGeom>
          <a:solidFill>
            <a:srgbClr val="FF000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pt-PT" sz="1600"/>
          </a:p>
        </p:txBody>
      </p:sp>
      <p:sp>
        <p:nvSpPr>
          <p:cNvPr id="14385" name="Freeform 68"/>
          <p:cNvSpPr>
            <a:spLocks noChangeArrowheads="1"/>
          </p:cNvSpPr>
          <p:nvPr/>
        </p:nvSpPr>
        <p:spPr bwMode="auto">
          <a:xfrm>
            <a:off x="2122488" y="4510088"/>
            <a:ext cx="1166812" cy="1749425"/>
          </a:xfrm>
          <a:custGeom>
            <a:avLst/>
            <a:gdLst>
              <a:gd name="T0" fmla="*/ 0 w 1207690"/>
              <a:gd name="T1" fmla="*/ 798574 h 1850206"/>
              <a:gd name="T2" fmla="*/ 713848 w 1207690"/>
              <a:gd name="T3" fmla="*/ 296771 h 1850206"/>
              <a:gd name="T4" fmla="*/ 720121 w 1207690"/>
              <a:gd name="T5" fmla="*/ 0 h 1850206"/>
              <a:gd name="T6" fmla="*/ 0 60000 65536"/>
              <a:gd name="T7" fmla="*/ 0 60000 65536"/>
              <a:gd name="T8" fmla="*/ 0 60000 65536"/>
              <a:gd name="T9" fmla="*/ 0 w 1207690"/>
              <a:gd name="T10" fmla="*/ 0 h 1850206"/>
              <a:gd name="T11" fmla="*/ 1207690 w 1207690"/>
              <a:gd name="T12" fmla="*/ 1850206 h 185020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207690" h="1850206">
                <a:moveTo>
                  <a:pt x="0" y="1850206"/>
                </a:moveTo>
                <a:lnTo>
                  <a:pt x="1197174" y="687584"/>
                </a:lnTo>
                <a:lnTo>
                  <a:pt x="1207690" y="0"/>
                </a:lnTo>
              </a:path>
            </a:pathLst>
          </a:custGeom>
          <a:noFill/>
          <a:ln w="38100" algn="ctr">
            <a:solidFill>
              <a:srgbClr val="FF0000"/>
            </a:solidFill>
            <a:prstDash val="sysDot"/>
            <a:round/>
            <a:headEnd type="stealth" w="lg" len="lg"/>
            <a:tailEnd type="stealth" w="lg" len="lg"/>
          </a:ln>
        </p:spPr>
        <p:txBody>
          <a:bodyPr/>
          <a:lstStyle/>
          <a:p>
            <a:endParaRPr lang="en-GB"/>
          </a:p>
        </p:txBody>
      </p:sp>
      <p:sp>
        <p:nvSpPr>
          <p:cNvPr id="14386" name="Freeform 69"/>
          <p:cNvSpPr>
            <a:spLocks noChangeArrowheads="1"/>
          </p:cNvSpPr>
          <p:nvPr/>
        </p:nvSpPr>
        <p:spPr bwMode="auto">
          <a:xfrm>
            <a:off x="6127750" y="3714750"/>
            <a:ext cx="1228725" cy="776288"/>
          </a:xfrm>
          <a:custGeom>
            <a:avLst/>
            <a:gdLst>
              <a:gd name="T0" fmla="*/ 0 w 1272452"/>
              <a:gd name="T1" fmla="*/ 776258 h 821443"/>
              <a:gd name="T2" fmla="*/ 373032 w 1272452"/>
              <a:gd name="T3" fmla="*/ 552418 h 821443"/>
              <a:gd name="T4" fmla="*/ 1228725 w 1272452"/>
              <a:gd name="T5" fmla="*/ 0 h 821443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272452" h="821443">
                <a:moveTo>
                  <a:pt x="0" y="821443"/>
                </a:moveTo>
                <a:lnTo>
                  <a:pt x="386307" y="584574"/>
                </a:lnTo>
                <a:lnTo>
                  <a:pt x="1272452" y="0"/>
                </a:lnTo>
              </a:path>
            </a:pathLst>
          </a:custGeom>
          <a:noFill/>
          <a:ln w="38100" algn="ctr">
            <a:solidFill>
              <a:srgbClr val="FF0000"/>
            </a:solidFill>
            <a:prstDash val="sysDot"/>
            <a:round/>
            <a:headEnd type="stealth" w="lg" len="lg"/>
            <a:tailEnd type="stealth" w="lg" len="lg"/>
          </a:ln>
        </p:spPr>
        <p:txBody>
          <a:bodyPr/>
          <a:lstStyle/>
          <a:p>
            <a:endParaRPr lang="en-GB"/>
          </a:p>
        </p:txBody>
      </p:sp>
      <p:sp>
        <p:nvSpPr>
          <p:cNvPr id="14387" name="Freeform 70"/>
          <p:cNvSpPr>
            <a:spLocks noChangeArrowheads="1"/>
          </p:cNvSpPr>
          <p:nvPr/>
        </p:nvSpPr>
        <p:spPr bwMode="auto">
          <a:xfrm>
            <a:off x="3336925" y="4395788"/>
            <a:ext cx="2628900" cy="15875"/>
          </a:xfrm>
          <a:custGeom>
            <a:avLst/>
            <a:gdLst>
              <a:gd name="T0" fmla="*/ 0 w 2720917"/>
              <a:gd name="T1" fmla="*/ 0 h 17462"/>
              <a:gd name="T2" fmla="*/ 2628459 w 2720917"/>
              <a:gd name="T3" fmla="*/ 16506 h 17462"/>
              <a:gd name="T4" fmla="*/ 0 60000 65536"/>
              <a:gd name="T5" fmla="*/ 0 60000 65536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0" t="0" r="r" b="b"/>
            <a:pathLst>
              <a:path w="2720917" h="17462">
                <a:moveTo>
                  <a:pt x="0" y="0"/>
                </a:moveTo>
                <a:lnTo>
                  <a:pt x="2720917" y="17462"/>
                </a:lnTo>
              </a:path>
            </a:pathLst>
          </a:custGeom>
          <a:noFill/>
          <a:ln w="38100" algn="ctr">
            <a:solidFill>
              <a:srgbClr val="FF0000"/>
            </a:solidFill>
            <a:prstDash val="sysDot"/>
            <a:round/>
            <a:headEnd type="stealth" w="lg" len="lg"/>
            <a:tailEnd type="stealth" w="lg" len="lg"/>
          </a:ln>
        </p:spPr>
        <p:txBody>
          <a:bodyPr/>
          <a:lstStyle/>
          <a:p>
            <a:endParaRPr lang="en-GB"/>
          </a:p>
        </p:txBody>
      </p:sp>
      <p:sp>
        <p:nvSpPr>
          <p:cNvPr id="14388" name="Freeform 72"/>
          <p:cNvSpPr>
            <a:spLocks noChangeArrowheads="1"/>
          </p:cNvSpPr>
          <p:nvPr/>
        </p:nvSpPr>
        <p:spPr bwMode="auto">
          <a:xfrm rot="291872">
            <a:off x="1936750" y="3821113"/>
            <a:ext cx="1298575" cy="555625"/>
          </a:xfrm>
          <a:custGeom>
            <a:avLst/>
            <a:gdLst>
              <a:gd name="T0" fmla="*/ 6878605 w 1152799"/>
              <a:gd name="T1" fmla="*/ 4 h 1289536"/>
              <a:gd name="T2" fmla="*/ 0 w 1152799"/>
              <a:gd name="T3" fmla="*/ 0 h 1289536"/>
              <a:gd name="T4" fmla="*/ 0 60000 65536"/>
              <a:gd name="T5" fmla="*/ 0 60000 65536"/>
              <a:gd name="T6" fmla="*/ 0 w 1152799"/>
              <a:gd name="T7" fmla="*/ 0 h 1289536"/>
              <a:gd name="T8" fmla="*/ 1152799 w 1152799"/>
              <a:gd name="T9" fmla="*/ 1289536 h 1289536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152799" h="1289536">
                <a:moveTo>
                  <a:pt x="1152799" y="1289536"/>
                </a:moveTo>
                <a:lnTo>
                  <a:pt x="0" y="0"/>
                </a:lnTo>
              </a:path>
            </a:pathLst>
          </a:custGeom>
          <a:noFill/>
          <a:ln w="38100" algn="ctr">
            <a:solidFill>
              <a:srgbClr val="FF0000"/>
            </a:solidFill>
            <a:prstDash val="sysDot"/>
            <a:round/>
            <a:headEnd type="stealth" w="lg" len="lg"/>
            <a:tailEnd type="stealth" w="lg" len="lg"/>
          </a:ln>
        </p:spPr>
        <p:txBody>
          <a:bodyPr/>
          <a:lstStyle/>
          <a:p>
            <a:endParaRPr lang="en-GB"/>
          </a:p>
        </p:txBody>
      </p:sp>
      <p:sp>
        <p:nvSpPr>
          <p:cNvPr id="14389" name="Can 72"/>
          <p:cNvSpPr>
            <a:spLocks noChangeArrowheads="1"/>
          </p:cNvSpPr>
          <p:nvPr/>
        </p:nvSpPr>
        <p:spPr bwMode="auto">
          <a:xfrm>
            <a:off x="1535113" y="3608388"/>
            <a:ext cx="457200" cy="228600"/>
          </a:xfrm>
          <a:prstGeom prst="can">
            <a:avLst>
              <a:gd name="adj" fmla="val 25000"/>
            </a:avLst>
          </a:prstGeom>
          <a:solidFill>
            <a:srgbClr val="FF0000">
              <a:alpha val="43137"/>
            </a:srgbClr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pt-PT" sz="1600">
              <a:cs typeface="Arial" charset="0"/>
            </a:endParaRPr>
          </a:p>
        </p:txBody>
      </p:sp>
      <p:sp>
        <p:nvSpPr>
          <p:cNvPr id="189" name="Can 188"/>
          <p:cNvSpPr/>
          <p:nvPr/>
        </p:nvSpPr>
        <p:spPr bwMode="auto">
          <a:xfrm>
            <a:off x="760413" y="4598988"/>
            <a:ext cx="457200" cy="228600"/>
          </a:xfrm>
          <a:prstGeom prst="can">
            <a:avLst/>
          </a:prstGeom>
          <a:solidFill>
            <a:schemeClr val="bg1">
              <a:lumMod val="85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 sz="1600">
              <a:latin typeface="Arial" pitchFamily="34" charset="0"/>
              <a:cs typeface="Arial" pitchFamily="34" charset="0"/>
            </a:endParaRPr>
          </a:p>
        </p:txBody>
      </p:sp>
      <p:sp>
        <p:nvSpPr>
          <p:cNvPr id="190" name="Can 189"/>
          <p:cNvSpPr/>
          <p:nvPr/>
        </p:nvSpPr>
        <p:spPr bwMode="auto">
          <a:xfrm>
            <a:off x="7480300" y="5308600"/>
            <a:ext cx="457200" cy="228600"/>
          </a:xfrm>
          <a:prstGeom prst="can">
            <a:avLst/>
          </a:prstGeom>
          <a:solidFill>
            <a:schemeClr val="bg1">
              <a:lumMod val="85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 sz="1600">
              <a:latin typeface="Arial" pitchFamily="34" charset="0"/>
              <a:cs typeface="Arial" pitchFamily="34" charset="0"/>
            </a:endParaRPr>
          </a:p>
        </p:txBody>
      </p:sp>
      <p:sp>
        <p:nvSpPr>
          <p:cNvPr id="14392" name="Can 85"/>
          <p:cNvSpPr>
            <a:spLocks noChangeArrowheads="1"/>
          </p:cNvSpPr>
          <p:nvPr/>
        </p:nvSpPr>
        <p:spPr bwMode="auto">
          <a:xfrm>
            <a:off x="6946900" y="2879725"/>
            <a:ext cx="457200" cy="228600"/>
          </a:xfrm>
          <a:prstGeom prst="can">
            <a:avLst>
              <a:gd name="adj" fmla="val 25000"/>
            </a:avLst>
          </a:prstGeom>
          <a:solidFill>
            <a:srgbClr val="FF0000">
              <a:alpha val="43137"/>
            </a:srgbClr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pt-PT" sz="1600">
              <a:cs typeface="Arial" charset="0"/>
            </a:endParaRPr>
          </a:p>
        </p:txBody>
      </p:sp>
      <p:cxnSp>
        <p:nvCxnSpPr>
          <p:cNvPr id="14393" name="Straight Connector 87"/>
          <p:cNvCxnSpPr>
            <a:cxnSpLocks noChangeShapeType="1"/>
          </p:cNvCxnSpPr>
          <p:nvPr/>
        </p:nvCxnSpPr>
        <p:spPr bwMode="auto">
          <a:xfrm>
            <a:off x="3641725" y="5859463"/>
            <a:ext cx="773113" cy="1587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sp>
        <p:nvSpPr>
          <p:cNvPr id="194" name="TextBox 88"/>
          <p:cNvSpPr txBox="1">
            <a:spLocks noChangeArrowheads="1"/>
          </p:cNvSpPr>
          <p:nvPr/>
        </p:nvSpPr>
        <p:spPr bwMode="auto">
          <a:xfrm>
            <a:off x="4410075" y="5743575"/>
            <a:ext cx="928688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en-GB" sz="1050" dirty="0">
                <a:latin typeface="Arial" pitchFamily="34" charset="0"/>
              </a:rPr>
              <a:t>Physical link</a:t>
            </a:r>
          </a:p>
        </p:txBody>
      </p:sp>
      <p:cxnSp>
        <p:nvCxnSpPr>
          <p:cNvPr id="14395" name="Straight Connector 90"/>
          <p:cNvCxnSpPr>
            <a:cxnSpLocks noChangeShapeType="1"/>
          </p:cNvCxnSpPr>
          <p:nvPr/>
        </p:nvCxnSpPr>
        <p:spPr bwMode="auto">
          <a:xfrm>
            <a:off x="3656013" y="6169025"/>
            <a:ext cx="773112" cy="1588"/>
          </a:xfrm>
          <a:prstGeom prst="line">
            <a:avLst/>
          </a:prstGeom>
          <a:noFill/>
          <a:ln w="38100" algn="ctr">
            <a:solidFill>
              <a:srgbClr val="FF0000"/>
            </a:solidFill>
            <a:prstDash val="sysDot"/>
            <a:round/>
            <a:headEnd/>
            <a:tailEnd/>
          </a:ln>
        </p:spPr>
      </p:cxnSp>
      <p:sp>
        <p:nvSpPr>
          <p:cNvPr id="196" name="TextBox 91"/>
          <p:cNvSpPr txBox="1">
            <a:spLocks noChangeArrowheads="1"/>
          </p:cNvSpPr>
          <p:nvPr/>
        </p:nvSpPr>
        <p:spPr bwMode="auto">
          <a:xfrm>
            <a:off x="4410075" y="6024563"/>
            <a:ext cx="808038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en-GB" sz="1050">
                <a:latin typeface="Arial" pitchFamily="34" charset="0"/>
              </a:rPr>
              <a:t>Virtual link</a:t>
            </a:r>
          </a:p>
        </p:txBody>
      </p:sp>
      <p:sp>
        <p:nvSpPr>
          <p:cNvPr id="14397" name="Freeform 67"/>
          <p:cNvSpPr>
            <a:spLocks noChangeArrowheads="1"/>
          </p:cNvSpPr>
          <p:nvPr/>
        </p:nvSpPr>
        <p:spPr bwMode="auto">
          <a:xfrm>
            <a:off x="6065838" y="3092450"/>
            <a:ext cx="952500" cy="1301750"/>
          </a:xfrm>
          <a:custGeom>
            <a:avLst/>
            <a:gdLst>
              <a:gd name="T0" fmla="*/ 0 w 986287"/>
              <a:gd name="T1" fmla="*/ 1301720 h 1377095"/>
              <a:gd name="T2" fmla="*/ 287305 w 986287"/>
              <a:gd name="T3" fmla="*/ 1085850 h 1377095"/>
              <a:gd name="T4" fmla="*/ 952500 w 986287"/>
              <a:gd name="T5" fmla="*/ 0 h 1377095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986287" h="1377095">
                <a:moveTo>
                  <a:pt x="0" y="1377095"/>
                </a:moveTo>
                <a:lnTo>
                  <a:pt x="297496" y="1148725"/>
                </a:lnTo>
                <a:cubicBezTo>
                  <a:pt x="461877" y="919209"/>
                  <a:pt x="811974" y="239318"/>
                  <a:pt x="986287" y="0"/>
                </a:cubicBezTo>
              </a:path>
            </a:pathLst>
          </a:custGeom>
          <a:noFill/>
          <a:ln w="38100" algn="ctr">
            <a:solidFill>
              <a:srgbClr val="FF0000"/>
            </a:solidFill>
            <a:prstDash val="sysDot"/>
            <a:round/>
            <a:headEnd type="stealth" w="lg" len="lg"/>
            <a:tailEnd type="stealth" w="lg" len="lg"/>
          </a:ln>
        </p:spPr>
        <p:txBody>
          <a:bodyPr/>
          <a:lstStyle/>
          <a:p>
            <a:endParaRPr lang="en-GB"/>
          </a:p>
        </p:txBody>
      </p:sp>
      <p:sp>
        <p:nvSpPr>
          <p:cNvPr id="14398" name="TextBox 69"/>
          <p:cNvSpPr txBox="1">
            <a:spLocks noChangeArrowheads="1"/>
          </p:cNvSpPr>
          <p:nvPr/>
        </p:nvSpPr>
        <p:spPr bwMode="auto">
          <a:xfrm>
            <a:off x="2324100" y="2857500"/>
            <a:ext cx="298450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1600">
                <a:cs typeface="Arial" charset="0"/>
              </a:rPr>
              <a:t>a</a:t>
            </a:r>
          </a:p>
        </p:txBody>
      </p:sp>
      <p:sp>
        <p:nvSpPr>
          <p:cNvPr id="14399" name="TextBox 71"/>
          <p:cNvSpPr txBox="1">
            <a:spLocks noChangeArrowheads="1"/>
          </p:cNvSpPr>
          <p:nvPr/>
        </p:nvSpPr>
        <p:spPr bwMode="auto">
          <a:xfrm>
            <a:off x="1914525" y="6296025"/>
            <a:ext cx="331788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1600">
                <a:cs typeface="Arial" charset="0"/>
              </a:rPr>
              <a:t>C</a:t>
            </a:r>
          </a:p>
        </p:txBody>
      </p:sp>
      <p:sp>
        <p:nvSpPr>
          <p:cNvPr id="14400" name="TextBox 72"/>
          <p:cNvSpPr txBox="1">
            <a:spLocks noChangeArrowheads="1"/>
          </p:cNvSpPr>
          <p:nvPr/>
        </p:nvSpPr>
        <p:spPr bwMode="auto">
          <a:xfrm>
            <a:off x="2990850" y="4457700"/>
            <a:ext cx="331788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1600">
                <a:cs typeface="Arial" charset="0"/>
              </a:rPr>
              <a:t>D</a:t>
            </a:r>
          </a:p>
        </p:txBody>
      </p:sp>
      <p:sp>
        <p:nvSpPr>
          <p:cNvPr id="14401" name="TextBox 73"/>
          <p:cNvSpPr txBox="1">
            <a:spLocks noChangeArrowheads="1"/>
          </p:cNvSpPr>
          <p:nvPr/>
        </p:nvSpPr>
        <p:spPr bwMode="auto">
          <a:xfrm>
            <a:off x="6958013" y="3025775"/>
            <a:ext cx="309562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1600">
                <a:cs typeface="Arial" charset="0"/>
              </a:rPr>
              <a:t>F</a:t>
            </a:r>
          </a:p>
        </p:txBody>
      </p:sp>
      <p:sp>
        <p:nvSpPr>
          <p:cNvPr id="14402" name="TextBox 75"/>
          <p:cNvSpPr txBox="1">
            <a:spLocks noChangeArrowheads="1"/>
          </p:cNvSpPr>
          <p:nvPr/>
        </p:nvSpPr>
        <p:spPr bwMode="auto">
          <a:xfrm>
            <a:off x="7248525" y="3695700"/>
            <a:ext cx="344488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1600">
                <a:cs typeface="Arial" charset="0"/>
              </a:rPr>
              <a:t>G</a:t>
            </a:r>
          </a:p>
        </p:txBody>
      </p:sp>
      <p:sp>
        <p:nvSpPr>
          <p:cNvPr id="14403" name="TextBox 76"/>
          <p:cNvSpPr txBox="1">
            <a:spLocks noChangeArrowheads="1"/>
          </p:cNvSpPr>
          <p:nvPr/>
        </p:nvSpPr>
        <p:spPr bwMode="auto">
          <a:xfrm>
            <a:off x="7210425" y="6315075"/>
            <a:ext cx="331788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1600"/>
              <a:t>H</a:t>
            </a:r>
          </a:p>
        </p:txBody>
      </p:sp>
      <p:sp>
        <p:nvSpPr>
          <p:cNvPr id="14404" name="TextBox 206"/>
          <p:cNvSpPr txBox="1">
            <a:spLocks noChangeArrowheads="1"/>
          </p:cNvSpPr>
          <p:nvPr/>
        </p:nvSpPr>
        <p:spPr bwMode="auto">
          <a:xfrm>
            <a:off x="5786438" y="4500563"/>
            <a:ext cx="320675" cy="33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1600">
                <a:cs typeface="Arial" charset="0"/>
              </a:rPr>
              <a:t>E</a:t>
            </a:r>
          </a:p>
        </p:txBody>
      </p:sp>
      <p:sp>
        <p:nvSpPr>
          <p:cNvPr id="208" name="Parallelogram 207"/>
          <p:cNvSpPr/>
          <p:nvPr/>
        </p:nvSpPr>
        <p:spPr>
          <a:xfrm>
            <a:off x="0" y="1143000"/>
            <a:ext cx="8929688" cy="1643063"/>
          </a:xfrm>
          <a:prstGeom prst="parallelogram">
            <a:avLst/>
          </a:prstGeom>
          <a:solidFill>
            <a:srgbClr val="FFE3DD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en-GB" sz="1600">
              <a:cs typeface="Arial" pitchFamily="34" charset="0"/>
            </a:endParaRPr>
          </a:p>
        </p:txBody>
      </p:sp>
      <p:sp>
        <p:nvSpPr>
          <p:cNvPr id="14406" name="Can 83"/>
          <p:cNvSpPr>
            <a:spLocks noChangeArrowheads="1"/>
          </p:cNvSpPr>
          <p:nvPr/>
        </p:nvSpPr>
        <p:spPr bwMode="auto">
          <a:xfrm>
            <a:off x="1785938" y="1214438"/>
            <a:ext cx="457200" cy="228600"/>
          </a:xfrm>
          <a:prstGeom prst="can">
            <a:avLst>
              <a:gd name="adj" fmla="val 25000"/>
            </a:avLst>
          </a:prstGeom>
          <a:solidFill>
            <a:srgbClr val="FF000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pt-PT" sz="1600">
              <a:cs typeface="Arial" charset="0"/>
            </a:endParaRPr>
          </a:p>
        </p:txBody>
      </p:sp>
      <p:sp>
        <p:nvSpPr>
          <p:cNvPr id="14407" name="Can 84"/>
          <p:cNvSpPr>
            <a:spLocks noChangeArrowheads="1"/>
          </p:cNvSpPr>
          <p:nvPr/>
        </p:nvSpPr>
        <p:spPr bwMode="auto">
          <a:xfrm>
            <a:off x="3433763" y="1681163"/>
            <a:ext cx="457200" cy="457200"/>
          </a:xfrm>
          <a:prstGeom prst="can">
            <a:avLst>
              <a:gd name="adj" fmla="val 25000"/>
            </a:avLst>
          </a:prstGeom>
          <a:solidFill>
            <a:srgbClr val="FF000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pt-PT" sz="1600">
              <a:cs typeface="Arial" charset="0"/>
            </a:endParaRPr>
          </a:p>
        </p:txBody>
      </p:sp>
      <p:sp>
        <p:nvSpPr>
          <p:cNvPr id="14408" name="Can 85"/>
          <p:cNvSpPr>
            <a:spLocks noChangeArrowheads="1"/>
          </p:cNvSpPr>
          <p:nvPr/>
        </p:nvSpPr>
        <p:spPr bwMode="auto">
          <a:xfrm>
            <a:off x="6572250" y="1214438"/>
            <a:ext cx="457200" cy="228600"/>
          </a:xfrm>
          <a:prstGeom prst="can">
            <a:avLst>
              <a:gd name="adj" fmla="val 25000"/>
            </a:avLst>
          </a:prstGeom>
          <a:solidFill>
            <a:srgbClr val="FF000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pt-PT" sz="1600">
              <a:cs typeface="Arial" charset="0"/>
            </a:endParaRPr>
          </a:p>
        </p:txBody>
      </p:sp>
      <p:cxnSp>
        <p:nvCxnSpPr>
          <p:cNvPr id="14409" name="Straight Connector 86"/>
          <p:cNvCxnSpPr>
            <a:cxnSpLocks noChangeShapeType="1"/>
            <a:stCxn id="14406" idx="4"/>
            <a:endCxn id="14407" idx="2"/>
          </p:cNvCxnSpPr>
          <p:nvPr/>
        </p:nvCxnSpPr>
        <p:spPr bwMode="auto">
          <a:xfrm>
            <a:off x="2243138" y="1328738"/>
            <a:ext cx="1190625" cy="581025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14410" name="Straight Connector 87"/>
          <p:cNvCxnSpPr>
            <a:cxnSpLocks noChangeShapeType="1"/>
            <a:stCxn id="14408" idx="2"/>
            <a:endCxn id="14415" idx="4"/>
          </p:cNvCxnSpPr>
          <p:nvPr/>
        </p:nvCxnSpPr>
        <p:spPr bwMode="auto">
          <a:xfrm rot="10800000" flipV="1">
            <a:off x="5872163" y="1328738"/>
            <a:ext cx="700087" cy="57150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14411" name="Straight Connector 88"/>
          <p:cNvCxnSpPr>
            <a:cxnSpLocks noChangeShapeType="1"/>
            <a:stCxn id="14414" idx="2"/>
            <a:endCxn id="14415" idx="4"/>
          </p:cNvCxnSpPr>
          <p:nvPr/>
        </p:nvCxnSpPr>
        <p:spPr bwMode="auto">
          <a:xfrm rot="10800000" flipV="1">
            <a:off x="5872163" y="1809750"/>
            <a:ext cx="1566862" cy="90488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sp>
        <p:nvSpPr>
          <p:cNvPr id="14412" name="Can 89"/>
          <p:cNvSpPr>
            <a:spLocks noChangeArrowheads="1"/>
          </p:cNvSpPr>
          <p:nvPr/>
        </p:nvSpPr>
        <p:spPr bwMode="auto">
          <a:xfrm>
            <a:off x="981075" y="1641475"/>
            <a:ext cx="457200" cy="228600"/>
          </a:xfrm>
          <a:prstGeom prst="can">
            <a:avLst>
              <a:gd name="adj" fmla="val 25000"/>
            </a:avLst>
          </a:prstGeom>
          <a:solidFill>
            <a:srgbClr val="FF000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pt-PT" sz="1600">
              <a:cs typeface="Arial" charset="0"/>
            </a:endParaRPr>
          </a:p>
        </p:txBody>
      </p:sp>
      <p:cxnSp>
        <p:nvCxnSpPr>
          <p:cNvPr id="14413" name="Straight Connector 90"/>
          <p:cNvCxnSpPr>
            <a:cxnSpLocks noChangeShapeType="1"/>
            <a:stCxn id="14412" idx="4"/>
            <a:endCxn id="14407" idx="2"/>
          </p:cNvCxnSpPr>
          <p:nvPr/>
        </p:nvCxnSpPr>
        <p:spPr bwMode="auto">
          <a:xfrm>
            <a:off x="1438275" y="1755775"/>
            <a:ext cx="1995488" cy="153988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sp>
        <p:nvSpPr>
          <p:cNvPr id="14414" name="Can 91"/>
          <p:cNvSpPr>
            <a:spLocks noChangeArrowheads="1"/>
          </p:cNvSpPr>
          <p:nvPr/>
        </p:nvSpPr>
        <p:spPr bwMode="auto">
          <a:xfrm>
            <a:off x="7439025" y="1695450"/>
            <a:ext cx="457200" cy="228600"/>
          </a:xfrm>
          <a:prstGeom prst="can">
            <a:avLst>
              <a:gd name="adj" fmla="val 25000"/>
            </a:avLst>
          </a:prstGeom>
          <a:solidFill>
            <a:srgbClr val="FF000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pt-PT" sz="1600">
              <a:cs typeface="Arial" charset="0"/>
            </a:endParaRPr>
          </a:p>
        </p:txBody>
      </p:sp>
      <p:sp>
        <p:nvSpPr>
          <p:cNvPr id="14415" name="Can 217"/>
          <p:cNvSpPr>
            <a:spLocks noChangeArrowheads="1"/>
          </p:cNvSpPr>
          <p:nvPr/>
        </p:nvSpPr>
        <p:spPr bwMode="auto">
          <a:xfrm>
            <a:off x="5414963" y="1671638"/>
            <a:ext cx="457200" cy="457200"/>
          </a:xfrm>
          <a:prstGeom prst="can">
            <a:avLst>
              <a:gd name="adj" fmla="val 25000"/>
            </a:avLst>
          </a:prstGeom>
          <a:solidFill>
            <a:srgbClr val="FF000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pt-PT" sz="1600">
              <a:cs typeface="Arial" charset="0"/>
            </a:endParaRPr>
          </a:p>
        </p:txBody>
      </p:sp>
      <p:cxnSp>
        <p:nvCxnSpPr>
          <p:cNvPr id="14416" name="Straight Connector 90"/>
          <p:cNvCxnSpPr>
            <a:cxnSpLocks noChangeShapeType="1"/>
            <a:stCxn id="14407" idx="4"/>
            <a:endCxn id="14415" idx="2"/>
          </p:cNvCxnSpPr>
          <p:nvPr/>
        </p:nvCxnSpPr>
        <p:spPr bwMode="auto">
          <a:xfrm flipV="1">
            <a:off x="3890963" y="1900238"/>
            <a:ext cx="1524000" cy="9525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220" name="Straight Connector 219"/>
          <p:cNvCxnSpPr>
            <a:stCxn id="14429" idx="2"/>
            <a:endCxn id="14381" idx="3"/>
          </p:cNvCxnSpPr>
          <p:nvPr/>
        </p:nvCxnSpPr>
        <p:spPr>
          <a:xfrm rot="10800000" flipH="1" flipV="1">
            <a:off x="306388" y="2333625"/>
            <a:ext cx="1706562" cy="401320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1" name="Straight Connector 220"/>
          <p:cNvCxnSpPr>
            <a:stCxn id="14412" idx="2"/>
            <a:endCxn id="14379" idx="2"/>
          </p:cNvCxnSpPr>
          <p:nvPr/>
        </p:nvCxnSpPr>
        <p:spPr>
          <a:xfrm rot="10800000" flipH="1" flipV="1">
            <a:off x="981075" y="1755775"/>
            <a:ext cx="639763" cy="2008188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2" name="Straight Connector 221"/>
          <p:cNvCxnSpPr>
            <a:stCxn id="14406" idx="2"/>
            <a:endCxn id="14380" idx="3"/>
          </p:cNvCxnSpPr>
          <p:nvPr/>
        </p:nvCxnSpPr>
        <p:spPr>
          <a:xfrm rot="10800000" flipH="1" flipV="1">
            <a:off x="1785938" y="1328738"/>
            <a:ext cx="227012" cy="1817687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3" name="Straight Connector 222"/>
          <p:cNvCxnSpPr>
            <a:stCxn id="14406" idx="4"/>
            <a:endCxn id="14380" idx="6"/>
          </p:cNvCxnSpPr>
          <p:nvPr/>
        </p:nvCxnSpPr>
        <p:spPr>
          <a:xfrm flipH="1">
            <a:off x="2143125" y="1328738"/>
            <a:ext cx="100013" cy="1763712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4" name="Straight Connector 223"/>
          <p:cNvCxnSpPr>
            <a:stCxn id="14407" idx="2"/>
            <a:endCxn id="14378" idx="1"/>
          </p:cNvCxnSpPr>
          <p:nvPr/>
        </p:nvCxnSpPr>
        <p:spPr>
          <a:xfrm rot="10800000" flipV="1">
            <a:off x="3232150" y="1909763"/>
            <a:ext cx="201613" cy="2500312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5" name="Straight Connector 224"/>
          <p:cNvCxnSpPr>
            <a:stCxn id="14407" idx="4"/>
            <a:endCxn id="14378" idx="6"/>
          </p:cNvCxnSpPr>
          <p:nvPr/>
        </p:nvCxnSpPr>
        <p:spPr>
          <a:xfrm flipH="1">
            <a:off x="3362325" y="1909763"/>
            <a:ext cx="528638" cy="2554287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6" name="Straight Connector 225"/>
          <p:cNvCxnSpPr>
            <a:stCxn id="14415" idx="2"/>
          </p:cNvCxnSpPr>
          <p:nvPr/>
        </p:nvCxnSpPr>
        <p:spPr>
          <a:xfrm rot="10800000" flipH="1" flipV="1">
            <a:off x="5414963" y="1900238"/>
            <a:ext cx="538162" cy="3402012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7" name="Straight Connector 226"/>
          <p:cNvCxnSpPr>
            <a:stCxn id="14415" idx="4"/>
          </p:cNvCxnSpPr>
          <p:nvPr/>
        </p:nvCxnSpPr>
        <p:spPr>
          <a:xfrm>
            <a:off x="5872163" y="1900238"/>
            <a:ext cx="233362" cy="3402012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8" name="Straight Connector 227"/>
          <p:cNvCxnSpPr>
            <a:stCxn id="14408" idx="2"/>
            <a:endCxn id="14382" idx="2"/>
          </p:cNvCxnSpPr>
          <p:nvPr/>
        </p:nvCxnSpPr>
        <p:spPr>
          <a:xfrm rot="10800000" flipH="1" flipV="1">
            <a:off x="6572250" y="1328738"/>
            <a:ext cx="447675" cy="1687512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9" name="Straight Connector 228"/>
          <p:cNvCxnSpPr>
            <a:stCxn id="14408" idx="4"/>
            <a:endCxn id="14382" idx="6"/>
          </p:cNvCxnSpPr>
          <p:nvPr/>
        </p:nvCxnSpPr>
        <p:spPr>
          <a:xfrm>
            <a:off x="7029450" y="1328738"/>
            <a:ext cx="142875" cy="1687512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0" name="Straight Connector 229"/>
          <p:cNvCxnSpPr>
            <a:stCxn id="14414" idx="2"/>
            <a:endCxn id="14383" idx="1"/>
          </p:cNvCxnSpPr>
          <p:nvPr/>
        </p:nvCxnSpPr>
        <p:spPr>
          <a:xfrm rot="10800000" flipV="1">
            <a:off x="7346950" y="1809750"/>
            <a:ext cx="92075" cy="1838325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1" name="Straight Connector 230"/>
          <p:cNvCxnSpPr>
            <a:stCxn id="14414" idx="4"/>
            <a:endCxn id="14383" idx="6"/>
          </p:cNvCxnSpPr>
          <p:nvPr/>
        </p:nvCxnSpPr>
        <p:spPr>
          <a:xfrm flipH="1">
            <a:off x="7477125" y="1809750"/>
            <a:ext cx="419100" cy="189230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429" name="Can 83"/>
          <p:cNvSpPr>
            <a:spLocks noChangeArrowheads="1"/>
          </p:cNvSpPr>
          <p:nvPr/>
        </p:nvSpPr>
        <p:spPr bwMode="auto">
          <a:xfrm>
            <a:off x="306388" y="2219325"/>
            <a:ext cx="457200" cy="228600"/>
          </a:xfrm>
          <a:prstGeom prst="can">
            <a:avLst>
              <a:gd name="adj" fmla="val 25000"/>
            </a:avLst>
          </a:prstGeom>
          <a:solidFill>
            <a:srgbClr val="FF000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pt-PT" sz="1600">
              <a:cs typeface="Arial" charset="0"/>
            </a:endParaRPr>
          </a:p>
        </p:txBody>
      </p:sp>
      <p:cxnSp>
        <p:nvCxnSpPr>
          <p:cNvPr id="14430" name="Straight Connector 90"/>
          <p:cNvCxnSpPr>
            <a:cxnSpLocks noChangeShapeType="1"/>
            <a:stCxn id="14429" idx="4"/>
            <a:endCxn id="14407" idx="2"/>
          </p:cNvCxnSpPr>
          <p:nvPr/>
        </p:nvCxnSpPr>
        <p:spPr bwMode="auto">
          <a:xfrm flipV="1">
            <a:off x="763588" y="1909763"/>
            <a:ext cx="2670175" cy="423862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234" name="Straight Connector 233"/>
          <p:cNvCxnSpPr>
            <a:stCxn id="14412" idx="4"/>
            <a:endCxn id="14379" idx="7"/>
          </p:cNvCxnSpPr>
          <p:nvPr/>
        </p:nvCxnSpPr>
        <p:spPr>
          <a:xfrm>
            <a:off x="1438275" y="1755775"/>
            <a:ext cx="312738" cy="1954213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5" name="Straight Connector 234"/>
          <p:cNvCxnSpPr>
            <a:stCxn id="14429" idx="4"/>
            <a:endCxn id="14381" idx="7"/>
          </p:cNvCxnSpPr>
          <p:nvPr/>
        </p:nvCxnSpPr>
        <p:spPr>
          <a:xfrm>
            <a:off x="763588" y="2333625"/>
            <a:ext cx="1357312" cy="390525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433" name="Can 85"/>
          <p:cNvSpPr>
            <a:spLocks noChangeArrowheads="1"/>
          </p:cNvSpPr>
          <p:nvPr/>
        </p:nvSpPr>
        <p:spPr bwMode="auto">
          <a:xfrm>
            <a:off x="7869238" y="2292350"/>
            <a:ext cx="457200" cy="228600"/>
          </a:xfrm>
          <a:prstGeom prst="can">
            <a:avLst>
              <a:gd name="adj" fmla="val 25000"/>
            </a:avLst>
          </a:prstGeom>
          <a:solidFill>
            <a:srgbClr val="FF000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pt-PT" sz="1600">
              <a:cs typeface="Arial" charset="0"/>
            </a:endParaRPr>
          </a:p>
        </p:txBody>
      </p:sp>
      <p:cxnSp>
        <p:nvCxnSpPr>
          <p:cNvPr id="237" name="Straight Connector 236"/>
          <p:cNvCxnSpPr>
            <a:stCxn id="14433" idx="2"/>
            <a:endCxn id="14384" idx="2"/>
          </p:cNvCxnSpPr>
          <p:nvPr/>
        </p:nvCxnSpPr>
        <p:spPr>
          <a:xfrm rot="10800000" flipV="1">
            <a:off x="7324725" y="2406650"/>
            <a:ext cx="544513" cy="388620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8" name="Straight Connector 237"/>
          <p:cNvCxnSpPr>
            <a:stCxn id="14433" idx="4"/>
            <a:endCxn id="14347" idx="0"/>
          </p:cNvCxnSpPr>
          <p:nvPr/>
        </p:nvCxnSpPr>
        <p:spPr>
          <a:xfrm flipH="1">
            <a:off x="7477125" y="2406650"/>
            <a:ext cx="849313" cy="379095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436" name="TextBox 69"/>
          <p:cNvSpPr txBox="1">
            <a:spLocks noChangeArrowheads="1"/>
          </p:cNvSpPr>
          <p:nvPr/>
        </p:nvSpPr>
        <p:spPr bwMode="auto">
          <a:xfrm>
            <a:off x="1827213" y="1416050"/>
            <a:ext cx="320675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1600">
                <a:cs typeface="Arial" charset="0"/>
              </a:rPr>
              <a:t>A</a:t>
            </a:r>
          </a:p>
        </p:txBody>
      </p:sp>
      <p:sp>
        <p:nvSpPr>
          <p:cNvPr id="14437" name="TextBox 70"/>
          <p:cNvSpPr txBox="1">
            <a:spLocks noChangeArrowheads="1"/>
          </p:cNvSpPr>
          <p:nvPr/>
        </p:nvSpPr>
        <p:spPr bwMode="auto">
          <a:xfrm>
            <a:off x="1031875" y="1828800"/>
            <a:ext cx="320675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1600">
                <a:cs typeface="Arial" charset="0"/>
              </a:rPr>
              <a:t>B</a:t>
            </a:r>
          </a:p>
        </p:txBody>
      </p:sp>
      <p:sp>
        <p:nvSpPr>
          <p:cNvPr id="14438" name="TextBox 71"/>
          <p:cNvSpPr txBox="1">
            <a:spLocks noChangeArrowheads="1"/>
          </p:cNvSpPr>
          <p:nvPr/>
        </p:nvSpPr>
        <p:spPr bwMode="auto">
          <a:xfrm>
            <a:off x="347663" y="2427288"/>
            <a:ext cx="331787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1600">
                <a:cs typeface="Arial" charset="0"/>
              </a:rPr>
              <a:t>C</a:t>
            </a:r>
          </a:p>
        </p:txBody>
      </p:sp>
      <p:sp>
        <p:nvSpPr>
          <p:cNvPr id="14439" name="TextBox 72"/>
          <p:cNvSpPr txBox="1">
            <a:spLocks noChangeArrowheads="1"/>
          </p:cNvSpPr>
          <p:nvPr/>
        </p:nvSpPr>
        <p:spPr bwMode="auto">
          <a:xfrm>
            <a:off x="3446463" y="2101850"/>
            <a:ext cx="331787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1600">
                <a:cs typeface="Arial" charset="0"/>
              </a:rPr>
              <a:t>D</a:t>
            </a:r>
          </a:p>
        </p:txBody>
      </p:sp>
      <p:sp>
        <p:nvSpPr>
          <p:cNvPr id="14440" name="TextBox 73"/>
          <p:cNvSpPr txBox="1">
            <a:spLocks noChangeArrowheads="1"/>
          </p:cNvSpPr>
          <p:nvPr/>
        </p:nvSpPr>
        <p:spPr bwMode="auto">
          <a:xfrm>
            <a:off x="5475288" y="2073275"/>
            <a:ext cx="320675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1600">
                <a:cs typeface="Arial" charset="0"/>
              </a:rPr>
              <a:t>E</a:t>
            </a:r>
          </a:p>
        </p:txBody>
      </p:sp>
      <p:sp>
        <p:nvSpPr>
          <p:cNvPr id="14441" name="TextBox 73"/>
          <p:cNvSpPr txBox="1">
            <a:spLocks noChangeArrowheads="1"/>
          </p:cNvSpPr>
          <p:nvPr/>
        </p:nvSpPr>
        <p:spPr bwMode="auto">
          <a:xfrm>
            <a:off x="6681788" y="1408113"/>
            <a:ext cx="309562" cy="33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1600">
                <a:cs typeface="Arial" charset="0"/>
              </a:rPr>
              <a:t>F</a:t>
            </a:r>
          </a:p>
        </p:txBody>
      </p:sp>
      <p:sp>
        <p:nvSpPr>
          <p:cNvPr id="14442" name="TextBox 75"/>
          <p:cNvSpPr txBox="1">
            <a:spLocks noChangeArrowheads="1"/>
          </p:cNvSpPr>
          <p:nvPr/>
        </p:nvSpPr>
        <p:spPr bwMode="auto">
          <a:xfrm>
            <a:off x="7505700" y="1881188"/>
            <a:ext cx="346075" cy="33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1600">
                <a:cs typeface="Arial" charset="0"/>
              </a:rPr>
              <a:t>G</a:t>
            </a:r>
          </a:p>
        </p:txBody>
      </p:sp>
      <p:sp>
        <p:nvSpPr>
          <p:cNvPr id="14443" name="TextBox 76"/>
          <p:cNvSpPr txBox="1">
            <a:spLocks noChangeArrowheads="1"/>
          </p:cNvSpPr>
          <p:nvPr/>
        </p:nvSpPr>
        <p:spPr bwMode="auto">
          <a:xfrm>
            <a:off x="7932738" y="2487613"/>
            <a:ext cx="331787" cy="33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1600">
                <a:cs typeface="Arial" charset="0"/>
              </a:rPr>
              <a:t>H</a:t>
            </a:r>
          </a:p>
        </p:txBody>
      </p:sp>
      <p:cxnSp>
        <p:nvCxnSpPr>
          <p:cNvPr id="14444" name="Straight Connector 87"/>
          <p:cNvCxnSpPr>
            <a:cxnSpLocks noChangeShapeType="1"/>
            <a:stCxn id="14433" idx="2"/>
            <a:endCxn id="14415" idx="4"/>
          </p:cNvCxnSpPr>
          <p:nvPr/>
        </p:nvCxnSpPr>
        <p:spPr bwMode="auto">
          <a:xfrm rot="10800000">
            <a:off x="5872163" y="1900238"/>
            <a:ext cx="1997075" cy="506412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sp>
        <p:nvSpPr>
          <p:cNvPr id="14445" name="Freeform 72"/>
          <p:cNvSpPr>
            <a:spLocks noChangeArrowheads="1"/>
          </p:cNvSpPr>
          <p:nvPr/>
        </p:nvSpPr>
        <p:spPr bwMode="auto">
          <a:xfrm rot="291872">
            <a:off x="2157413" y="3227388"/>
            <a:ext cx="1135062" cy="1073150"/>
          </a:xfrm>
          <a:custGeom>
            <a:avLst/>
            <a:gdLst>
              <a:gd name="T0" fmla="*/ 2342164 w 1152799"/>
              <a:gd name="T1" fmla="*/ 819 h 1289536"/>
              <a:gd name="T2" fmla="*/ 0 w 1152799"/>
              <a:gd name="T3" fmla="*/ 0 h 1289536"/>
              <a:gd name="T4" fmla="*/ 0 60000 65536"/>
              <a:gd name="T5" fmla="*/ 0 60000 65536"/>
              <a:gd name="T6" fmla="*/ 0 w 1152799"/>
              <a:gd name="T7" fmla="*/ 0 h 1289536"/>
              <a:gd name="T8" fmla="*/ 1152799 w 1152799"/>
              <a:gd name="T9" fmla="*/ 1289536 h 1289536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152799" h="1289536">
                <a:moveTo>
                  <a:pt x="1152799" y="1289536"/>
                </a:moveTo>
                <a:lnTo>
                  <a:pt x="0" y="0"/>
                </a:lnTo>
              </a:path>
            </a:pathLst>
          </a:custGeom>
          <a:noFill/>
          <a:ln w="38100" algn="ctr">
            <a:solidFill>
              <a:srgbClr val="FF0000"/>
            </a:solidFill>
            <a:prstDash val="sysDot"/>
            <a:round/>
            <a:headEnd type="stealth" w="lg" len="lg"/>
            <a:tailEnd type="stealth" w="lg" len="lg"/>
          </a:ln>
        </p:spPr>
        <p:txBody>
          <a:bodyPr/>
          <a:lstStyle/>
          <a:p>
            <a:endParaRPr lang="en-GB"/>
          </a:p>
        </p:txBody>
      </p:sp>
      <p:sp>
        <p:nvSpPr>
          <p:cNvPr id="14446" name="TextBox 69"/>
          <p:cNvSpPr txBox="1">
            <a:spLocks noChangeArrowheads="1"/>
          </p:cNvSpPr>
          <p:nvPr/>
        </p:nvSpPr>
        <p:spPr bwMode="auto">
          <a:xfrm>
            <a:off x="1924050" y="3457575"/>
            <a:ext cx="298450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1600">
                <a:cs typeface="Arial" charset="0"/>
              </a:rPr>
              <a:t>b</a:t>
            </a:r>
          </a:p>
        </p:txBody>
      </p:sp>
      <p:sp>
        <p:nvSpPr>
          <p:cNvPr id="14447" name="TextBox 69"/>
          <p:cNvSpPr txBox="1">
            <a:spLocks noChangeArrowheads="1"/>
          </p:cNvSpPr>
          <p:nvPr/>
        </p:nvSpPr>
        <p:spPr bwMode="auto">
          <a:xfrm>
            <a:off x="1133475" y="4419600"/>
            <a:ext cx="287338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1600">
                <a:cs typeface="Arial" charset="0"/>
              </a:rPr>
              <a:t>c</a:t>
            </a:r>
          </a:p>
        </p:txBody>
      </p:sp>
      <p:sp>
        <p:nvSpPr>
          <p:cNvPr id="14448" name="TextBox 69"/>
          <p:cNvSpPr txBox="1">
            <a:spLocks noChangeArrowheads="1"/>
          </p:cNvSpPr>
          <p:nvPr/>
        </p:nvSpPr>
        <p:spPr bwMode="auto">
          <a:xfrm>
            <a:off x="1419225" y="5334000"/>
            <a:ext cx="298450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1600">
                <a:cs typeface="Arial" charset="0"/>
              </a:rPr>
              <a:t>d</a:t>
            </a:r>
          </a:p>
        </p:txBody>
      </p:sp>
      <p:sp>
        <p:nvSpPr>
          <p:cNvPr id="14449" name="TextBox 69"/>
          <p:cNvSpPr txBox="1">
            <a:spLocks noChangeArrowheads="1"/>
          </p:cNvSpPr>
          <p:nvPr/>
        </p:nvSpPr>
        <p:spPr bwMode="auto">
          <a:xfrm>
            <a:off x="2314575" y="6086475"/>
            <a:ext cx="298450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1600">
                <a:cs typeface="Arial" charset="0"/>
              </a:rPr>
              <a:t>e</a:t>
            </a:r>
          </a:p>
        </p:txBody>
      </p:sp>
      <p:sp>
        <p:nvSpPr>
          <p:cNvPr id="14450" name="TextBox 69"/>
          <p:cNvSpPr txBox="1">
            <a:spLocks noChangeArrowheads="1"/>
          </p:cNvSpPr>
          <p:nvPr/>
        </p:nvSpPr>
        <p:spPr bwMode="auto">
          <a:xfrm>
            <a:off x="3533775" y="3990975"/>
            <a:ext cx="242888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1600">
                <a:cs typeface="Arial" charset="0"/>
              </a:rPr>
              <a:t>f</a:t>
            </a:r>
          </a:p>
        </p:txBody>
      </p:sp>
      <p:sp>
        <p:nvSpPr>
          <p:cNvPr id="14451" name="TextBox 69"/>
          <p:cNvSpPr txBox="1">
            <a:spLocks noChangeArrowheads="1"/>
          </p:cNvSpPr>
          <p:nvPr/>
        </p:nvSpPr>
        <p:spPr bwMode="auto">
          <a:xfrm>
            <a:off x="3552825" y="5086350"/>
            <a:ext cx="298450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1600">
                <a:cs typeface="Arial" charset="0"/>
              </a:rPr>
              <a:t>g</a:t>
            </a:r>
          </a:p>
        </p:txBody>
      </p:sp>
      <p:sp>
        <p:nvSpPr>
          <p:cNvPr id="14452" name="TextBox 69"/>
          <p:cNvSpPr txBox="1">
            <a:spLocks noChangeArrowheads="1"/>
          </p:cNvSpPr>
          <p:nvPr/>
        </p:nvSpPr>
        <p:spPr bwMode="auto">
          <a:xfrm>
            <a:off x="4924425" y="4038600"/>
            <a:ext cx="298450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1600">
                <a:cs typeface="Arial" charset="0"/>
              </a:rPr>
              <a:t>h</a:t>
            </a:r>
          </a:p>
        </p:txBody>
      </p:sp>
      <p:sp>
        <p:nvSpPr>
          <p:cNvPr id="14453" name="TextBox 69"/>
          <p:cNvSpPr txBox="1">
            <a:spLocks noChangeArrowheads="1"/>
          </p:cNvSpPr>
          <p:nvPr/>
        </p:nvSpPr>
        <p:spPr bwMode="auto">
          <a:xfrm>
            <a:off x="4933950" y="5172075"/>
            <a:ext cx="230188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1600">
                <a:cs typeface="Arial" charset="0"/>
              </a:rPr>
              <a:t>i</a:t>
            </a:r>
          </a:p>
        </p:txBody>
      </p:sp>
      <p:sp>
        <p:nvSpPr>
          <p:cNvPr id="14454" name="TextBox 69"/>
          <p:cNvSpPr txBox="1">
            <a:spLocks noChangeArrowheads="1"/>
          </p:cNvSpPr>
          <p:nvPr/>
        </p:nvSpPr>
        <p:spPr bwMode="auto">
          <a:xfrm>
            <a:off x="6238875" y="3857625"/>
            <a:ext cx="230188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1600">
                <a:cs typeface="Arial" charset="0"/>
              </a:rPr>
              <a:t>j</a:t>
            </a:r>
          </a:p>
        </p:txBody>
      </p:sp>
      <p:sp>
        <p:nvSpPr>
          <p:cNvPr id="14455" name="TextBox 69"/>
          <p:cNvSpPr txBox="1">
            <a:spLocks noChangeArrowheads="1"/>
          </p:cNvSpPr>
          <p:nvPr/>
        </p:nvSpPr>
        <p:spPr bwMode="auto">
          <a:xfrm>
            <a:off x="6124575" y="4657725"/>
            <a:ext cx="287338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1600">
                <a:cs typeface="Arial" charset="0"/>
              </a:rPr>
              <a:t>k</a:t>
            </a:r>
          </a:p>
        </p:txBody>
      </p:sp>
      <p:sp>
        <p:nvSpPr>
          <p:cNvPr id="14456" name="TextBox 69"/>
          <p:cNvSpPr txBox="1">
            <a:spLocks noChangeArrowheads="1"/>
          </p:cNvSpPr>
          <p:nvPr/>
        </p:nvSpPr>
        <p:spPr bwMode="auto">
          <a:xfrm>
            <a:off x="7648575" y="3409950"/>
            <a:ext cx="355600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1600">
                <a:cs typeface="Arial" charset="0"/>
              </a:rPr>
              <a:t>m</a:t>
            </a:r>
          </a:p>
        </p:txBody>
      </p:sp>
      <p:sp>
        <p:nvSpPr>
          <p:cNvPr id="14457" name="TextBox 69"/>
          <p:cNvSpPr txBox="1">
            <a:spLocks noChangeArrowheads="1"/>
          </p:cNvSpPr>
          <p:nvPr/>
        </p:nvSpPr>
        <p:spPr bwMode="auto">
          <a:xfrm>
            <a:off x="8096250" y="4381500"/>
            <a:ext cx="298450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1600">
                <a:cs typeface="Arial" charset="0"/>
              </a:rPr>
              <a:t>n</a:t>
            </a:r>
          </a:p>
        </p:txBody>
      </p:sp>
      <p:sp>
        <p:nvSpPr>
          <p:cNvPr id="14458" name="TextBox 69"/>
          <p:cNvSpPr txBox="1">
            <a:spLocks noChangeArrowheads="1"/>
          </p:cNvSpPr>
          <p:nvPr/>
        </p:nvSpPr>
        <p:spPr bwMode="auto">
          <a:xfrm>
            <a:off x="7877175" y="5143500"/>
            <a:ext cx="298450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1600">
                <a:cs typeface="Arial" charset="0"/>
              </a:rPr>
              <a:t>o</a:t>
            </a:r>
          </a:p>
        </p:txBody>
      </p:sp>
      <p:sp>
        <p:nvSpPr>
          <p:cNvPr id="14459" name="TextBox 69"/>
          <p:cNvSpPr txBox="1">
            <a:spLocks noChangeArrowheads="1"/>
          </p:cNvSpPr>
          <p:nvPr/>
        </p:nvSpPr>
        <p:spPr bwMode="auto">
          <a:xfrm>
            <a:off x="7648575" y="5991225"/>
            <a:ext cx="298450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1600"/>
              <a:t>p</a:t>
            </a:r>
          </a:p>
        </p:txBody>
      </p:sp>
      <p:sp>
        <p:nvSpPr>
          <p:cNvPr id="14460" name="TextBox 69"/>
          <p:cNvSpPr txBox="1">
            <a:spLocks noChangeArrowheads="1"/>
          </p:cNvSpPr>
          <p:nvPr/>
        </p:nvSpPr>
        <p:spPr bwMode="auto">
          <a:xfrm>
            <a:off x="1893888" y="3101975"/>
            <a:ext cx="320675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1600">
                <a:cs typeface="Arial" charset="0"/>
              </a:rPr>
              <a:t>A</a:t>
            </a:r>
          </a:p>
        </p:txBody>
      </p:sp>
      <p:sp>
        <p:nvSpPr>
          <p:cNvPr id="14461" name="TextBox 70"/>
          <p:cNvSpPr txBox="1">
            <a:spLocks noChangeArrowheads="1"/>
          </p:cNvSpPr>
          <p:nvPr/>
        </p:nvSpPr>
        <p:spPr bwMode="auto">
          <a:xfrm>
            <a:off x="1536700" y="3757613"/>
            <a:ext cx="320675" cy="33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1600">
                <a:cs typeface="Arial" charset="0"/>
              </a:rPr>
              <a:t>B</a:t>
            </a:r>
          </a:p>
        </p:txBody>
      </p:sp>
      <p:sp>
        <p:nvSpPr>
          <p:cNvPr id="14462" name="Can 8"/>
          <p:cNvSpPr>
            <a:spLocks noChangeArrowheads="1"/>
          </p:cNvSpPr>
          <p:nvPr/>
        </p:nvSpPr>
        <p:spPr bwMode="auto">
          <a:xfrm>
            <a:off x="5857875" y="4071938"/>
            <a:ext cx="457200" cy="457200"/>
          </a:xfrm>
          <a:prstGeom prst="can">
            <a:avLst>
              <a:gd name="adj" fmla="val 25000"/>
            </a:avLst>
          </a:prstGeom>
          <a:solidFill>
            <a:srgbClr val="FF0000">
              <a:alpha val="43137"/>
            </a:srgbClr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pt-PT" sz="1600">
              <a:cs typeface="Arial" charset="0"/>
            </a:endParaRPr>
          </a:p>
        </p:txBody>
      </p:sp>
      <p:sp>
        <p:nvSpPr>
          <p:cNvPr id="14463" name="Oval 64"/>
          <p:cNvSpPr>
            <a:spLocks noChangeArrowheads="1"/>
          </p:cNvSpPr>
          <p:nvPr/>
        </p:nvSpPr>
        <p:spPr bwMode="auto">
          <a:xfrm>
            <a:off x="5934075" y="4376738"/>
            <a:ext cx="152400" cy="152400"/>
          </a:xfrm>
          <a:prstGeom prst="ellipse">
            <a:avLst/>
          </a:prstGeom>
          <a:solidFill>
            <a:srgbClr val="FF000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pt-PT" sz="1600">
              <a:cs typeface="Arial" charset="0"/>
            </a:endParaRPr>
          </a:p>
        </p:txBody>
      </p:sp>
      <p:sp>
        <p:nvSpPr>
          <p:cNvPr id="282" name="Can 281"/>
          <p:cNvSpPr/>
          <p:nvPr/>
        </p:nvSpPr>
        <p:spPr bwMode="auto">
          <a:xfrm>
            <a:off x="5857875" y="4929188"/>
            <a:ext cx="457200" cy="457200"/>
          </a:xfrm>
          <a:prstGeom prst="can">
            <a:avLst/>
          </a:prstGeom>
          <a:solidFill>
            <a:schemeClr val="bg1">
              <a:lumMod val="85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 sz="1600">
              <a:latin typeface="Arial" pitchFamily="34" charset="0"/>
              <a:cs typeface="Arial" pitchFamily="34" charset="0"/>
            </a:endParaRPr>
          </a:p>
        </p:txBody>
      </p:sp>
      <p:sp>
        <p:nvSpPr>
          <p:cNvPr id="14465" name="Freeform 205"/>
          <p:cNvSpPr>
            <a:spLocks noChangeArrowheads="1"/>
          </p:cNvSpPr>
          <p:nvPr/>
        </p:nvSpPr>
        <p:spPr bwMode="auto">
          <a:xfrm rot="291872">
            <a:off x="5989638" y="4575175"/>
            <a:ext cx="1300162" cy="1652588"/>
          </a:xfrm>
          <a:custGeom>
            <a:avLst/>
            <a:gdLst>
              <a:gd name="T0" fmla="*/ 1299910 w 1320223"/>
              <a:gd name="T1" fmla="*/ 1653579 h 1987000"/>
              <a:gd name="T2" fmla="*/ 417655 w 1320223"/>
              <a:gd name="T3" fmla="*/ 798056 h 1987000"/>
              <a:gd name="T4" fmla="*/ 151540 w 1320223"/>
              <a:gd name="T5" fmla="*/ 603043 h 1987000"/>
              <a:gd name="T6" fmla="*/ 0 w 1320223"/>
              <a:gd name="T7" fmla="*/ 0 h 19870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320223" h="1987000">
                <a:moveTo>
                  <a:pt x="1320223" y="1987000"/>
                </a:moveTo>
                <a:lnTo>
                  <a:pt x="424181" y="958973"/>
                </a:lnTo>
                <a:cubicBezTo>
                  <a:pt x="229795" y="748579"/>
                  <a:pt x="224605" y="884467"/>
                  <a:pt x="153908" y="724638"/>
                </a:cubicBezTo>
                <a:cubicBezTo>
                  <a:pt x="105691" y="614875"/>
                  <a:pt x="46076" y="109979"/>
                  <a:pt x="0" y="0"/>
                </a:cubicBezTo>
              </a:path>
            </a:pathLst>
          </a:custGeom>
          <a:noFill/>
          <a:ln w="38100" algn="ctr">
            <a:solidFill>
              <a:srgbClr val="FF0000"/>
            </a:solidFill>
            <a:prstDash val="sysDot"/>
            <a:round/>
            <a:headEnd type="stealth" w="lg" len="lg"/>
            <a:tailEnd type="stealth" w="lg" len="lg"/>
          </a:ln>
        </p:spPr>
        <p:txBody>
          <a:bodyPr/>
          <a:lstStyle/>
          <a:p>
            <a:endParaRPr lang="en-GB"/>
          </a:p>
        </p:txBody>
      </p:sp>
      <p:sp>
        <p:nvSpPr>
          <p:cNvPr id="132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2339752" y="6356350"/>
            <a:ext cx="5616624" cy="365125"/>
          </a:xfrm>
        </p:spPr>
        <p:txBody>
          <a:bodyPr/>
          <a:lstStyle/>
          <a:p>
            <a:pPr algn="l"/>
            <a:r>
              <a:rPr lang="pt-PT" smtClean="0"/>
              <a:t>Plataformas para desenvolvimento de Arquitecturas para Internet do  Futuro</a:t>
            </a:r>
          </a:p>
          <a:p>
            <a:pPr algn="l"/>
            <a:r>
              <a:rPr lang="pt-PT" smtClean="0"/>
              <a:t>04 Julho  2010,  Encontro com a Ciência e Tecnologia em Portugal </a:t>
            </a:r>
            <a:endParaRPr lang="en-GB" dirty="0"/>
          </a:p>
        </p:txBody>
      </p:sp>
      <p:sp>
        <p:nvSpPr>
          <p:cNvPr id="133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100392" y="6356350"/>
            <a:ext cx="586408" cy="365125"/>
          </a:xfrm>
        </p:spPr>
        <p:txBody>
          <a:bodyPr/>
          <a:lstStyle/>
          <a:p>
            <a:fld id="{0A48B288-B6A4-4890-A49F-0B3BA0C00D61}" type="slidenum">
              <a:rPr lang="en-GB" smtClean="0"/>
              <a:pPr/>
              <a:t>15</a:t>
            </a:fld>
            <a:endParaRPr lang="en-GB"/>
          </a:p>
        </p:txBody>
      </p:sp>
      <p:sp>
        <p:nvSpPr>
          <p:cNvPr id="135" name="Title 1"/>
          <p:cNvSpPr>
            <a:spLocks noGrp="1"/>
          </p:cNvSpPr>
          <p:nvPr>
            <p:ph type="title"/>
          </p:nvPr>
        </p:nvSpPr>
        <p:spPr>
          <a:xfrm>
            <a:off x="215900" y="348333"/>
            <a:ext cx="8027988" cy="560387"/>
          </a:xfrm>
        </p:spPr>
        <p:txBody>
          <a:bodyPr>
            <a:normAutofit fontScale="90000"/>
          </a:bodyPr>
          <a:lstStyle/>
          <a:p>
            <a:r>
              <a:rPr lang="pt-PT" dirty="0" err="1" smtClean="0"/>
              <a:t>Re-optimização</a:t>
            </a:r>
            <a:r>
              <a:rPr lang="pt-PT" dirty="0" smtClean="0"/>
              <a:t> dos recursos de forma Dinâmica</a:t>
            </a:r>
            <a:endParaRPr lang="en-GB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Oval 110"/>
          <p:cNvSpPr/>
          <p:nvPr/>
        </p:nvSpPr>
        <p:spPr>
          <a:xfrm>
            <a:off x="714375" y="1143000"/>
            <a:ext cx="1143000" cy="1357313"/>
          </a:xfrm>
          <a:prstGeom prst="ellipse">
            <a:avLst/>
          </a:prstGeom>
          <a:solidFill>
            <a:schemeClr val="tx2">
              <a:lumMod val="20000"/>
              <a:lumOff val="80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en-GB"/>
          </a:p>
        </p:txBody>
      </p:sp>
      <p:sp>
        <p:nvSpPr>
          <p:cNvPr id="13" name="Parallelogram 12"/>
          <p:cNvSpPr/>
          <p:nvPr/>
        </p:nvSpPr>
        <p:spPr>
          <a:xfrm>
            <a:off x="1428750" y="3660775"/>
            <a:ext cx="6429375" cy="2640013"/>
          </a:xfrm>
          <a:prstGeom prst="parallelogram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en-GB"/>
          </a:p>
        </p:txBody>
      </p:sp>
      <p:sp>
        <p:nvSpPr>
          <p:cNvPr id="205" name="Cube 204"/>
          <p:cNvSpPr/>
          <p:nvPr/>
        </p:nvSpPr>
        <p:spPr>
          <a:xfrm>
            <a:off x="8001000" y="1643063"/>
            <a:ext cx="285750" cy="428625"/>
          </a:xfrm>
          <a:prstGeom prst="cube">
            <a:avLst/>
          </a:prstGeom>
          <a:solidFill>
            <a:srgbClr val="FF0000"/>
          </a:solidFill>
          <a:ln w="158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en-GB"/>
          </a:p>
        </p:txBody>
      </p:sp>
      <p:sp>
        <p:nvSpPr>
          <p:cNvPr id="15365" name="Title 1"/>
          <p:cNvSpPr>
            <a:spLocks noGrp="1"/>
          </p:cNvSpPr>
          <p:nvPr>
            <p:ph type="title"/>
          </p:nvPr>
        </p:nvSpPr>
        <p:spPr>
          <a:xfrm>
            <a:off x="812800" y="422275"/>
            <a:ext cx="7874000" cy="560388"/>
          </a:xfrm>
        </p:spPr>
        <p:txBody>
          <a:bodyPr>
            <a:normAutofit fontScale="90000"/>
          </a:bodyPr>
          <a:lstStyle/>
          <a:p>
            <a:r>
              <a:rPr lang="en-GB" dirty="0" err="1" smtClean="0"/>
              <a:t>Integração</a:t>
            </a:r>
            <a:r>
              <a:rPr lang="en-GB" dirty="0" smtClean="0"/>
              <a:t> das TI e dos </a:t>
            </a:r>
            <a:r>
              <a:rPr lang="en-GB" dirty="0" err="1" smtClean="0"/>
              <a:t>Recursos</a:t>
            </a:r>
            <a:r>
              <a:rPr lang="en-GB" dirty="0" smtClean="0"/>
              <a:t> das </a:t>
            </a:r>
            <a:r>
              <a:rPr lang="en-GB" dirty="0" err="1" smtClean="0"/>
              <a:t>Redes</a:t>
            </a:r>
            <a:r>
              <a:rPr lang="en-GB" dirty="0" smtClean="0"/>
              <a:t> </a:t>
            </a:r>
            <a:r>
              <a:rPr lang="en-GB" dirty="0" err="1" smtClean="0"/>
              <a:t>Virtuais</a:t>
            </a:r>
            <a:endParaRPr lang="en-GB" dirty="0" smtClean="0"/>
          </a:p>
        </p:txBody>
      </p:sp>
      <p:sp>
        <p:nvSpPr>
          <p:cNvPr id="15366" name="Can 18"/>
          <p:cNvSpPr>
            <a:spLocks noChangeArrowheads="1"/>
          </p:cNvSpPr>
          <p:nvPr/>
        </p:nvSpPr>
        <p:spPr bwMode="auto">
          <a:xfrm>
            <a:off x="7194550" y="5094288"/>
            <a:ext cx="457200" cy="228600"/>
          </a:xfrm>
          <a:prstGeom prst="can">
            <a:avLst>
              <a:gd name="adj" fmla="val 25000"/>
            </a:avLst>
          </a:prstGeom>
          <a:solidFill>
            <a:srgbClr val="FF7C8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pt-PT"/>
          </a:p>
        </p:txBody>
      </p:sp>
      <p:sp>
        <p:nvSpPr>
          <p:cNvPr id="15367" name="Can 18"/>
          <p:cNvSpPr>
            <a:spLocks noChangeArrowheads="1"/>
          </p:cNvSpPr>
          <p:nvPr/>
        </p:nvSpPr>
        <p:spPr bwMode="auto">
          <a:xfrm>
            <a:off x="7572375" y="3714750"/>
            <a:ext cx="457200" cy="228600"/>
          </a:xfrm>
          <a:prstGeom prst="can">
            <a:avLst>
              <a:gd name="adj" fmla="val 25000"/>
            </a:avLst>
          </a:prstGeom>
          <a:solidFill>
            <a:srgbClr val="FF7C8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pt-PT"/>
          </a:p>
        </p:txBody>
      </p:sp>
      <p:sp>
        <p:nvSpPr>
          <p:cNvPr id="14" name="Parallelogram 13"/>
          <p:cNvSpPr/>
          <p:nvPr/>
        </p:nvSpPr>
        <p:spPr>
          <a:xfrm>
            <a:off x="2928938" y="1714500"/>
            <a:ext cx="3929062" cy="1285875"/>
          </a:xfrm>
          <a:prstGeom prst="parallelogram">
            <a:avLst/>
          </a:prstGeom>
          <a:solidFill>
            <a:srgbClr val="FFE3DD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en-GB"/>
          </a:p>
        </p:txBody>
      </p:sp>
      <p:sp>
        <p:nvSpPr>
          <p:cNvPr id="16" name="Can 15"/>
          <p:cNvSpPr/>
          <p:nvPr/>
        </p:nvSpPr>
        <p:spPr bwMode="auto">
          <a:xfrm>
            <a:off x="2792413" y="4391025"/>
            <a:ext cx="457200" cy="457200"/>
          </a:xfrm>
          <a:prstGeom prst="can">
            <a:avLst/>
          </a:prstGeom>
          <a:solidFill>
            <a:schemeClr val="bg1">
              <a:lumMod val="85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7" name="Can 16"/>
          <p:cNvSpPr/>
          <p:nvPr/>
        </p:nvSpPr>
        <p:spPr bwMode="auto">
          <a:xfrm>
            <a:off x="2778125" y="5229225"/>
            <a:ext cx="457200" cy="457200"/>
          </a:xfrm>
          <a:prstGeom prst="can">
            <a:avLst/>
          </a:prstGeom>
          <a:solidFill>
            <a:schemeClr val="bg1">
              <a:lumMod val="85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8" name="Can 17"/>
          <p:cNvSpPr/>
          <p:nvPr/>
        </p:nvSpPr>
        <p:spPr bwMode="auto">
          <a:xfrm>
            <a:off x="4149725" y="5229225"/>
            <a:ext cx="457200" cy="457200"/>
          </a:xfrm>
          <a:prstGeom prst="can">
            <a:avLst/>
          </a:prstGeom>
          <a:solidFill>
            <a:schemeClr val="bg1">
              <a:lumMod val="85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cxnSp>
        <p:nvCxnSpPr>
          <p:cNvPr id="15372" name="Straight Connector 28"/>
          <p:cNvCxnSpPr>
            <a:cxnSpLocks noChangeShapeType="1"/>
            <a:stCxn id="15403" idx="4"/>
            <a:endCxn id="16" idx="2"/>
          </p:cNvCxnSpPr>
          <p:nvPr/>
        </p:nvCxnSpPr>
        <p:spPr bwMode="auto">
          <a:xfrm>
            <a:off x="2243138" y="4043363"/>
            <a:ext cx="549275" cy="576262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15373" name="Straight Connector 30"/>
          <p:cNvCxnSpPr>
            <a:cxnSpLocks noChangeShapeType="1"/>
            <a:stCxn id="15430" idx="4"/>
            <a:endCxn id="16" idx="2"/>
          </p:cNvCxnSpPr>
          <p:nvPr/>
        </p:nvCxnSpPr>
        <p:spPr bwMode="auto">
          <a:xfrm flipV="1">
            <a:off x="1885950" y="4619625"/>
            <a:ext cx="906463" cy="49530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15374" name="Straight Connector 32"/>
          <p:cNvCxnSpPr>
            <a:cxnSpLocks noChangeShapeType="1"/>
            <a:endCxn id="17" idx="2"/>
          </p:cNvCxnSpPr>
          <p:nvPr/>
        </p:nvCxnSpPr>
        <p:spPr bwMode="auto">
          <a:xfrm flipV="1">
            <a:off x="1743075" y="5457825"/>
            <a:ext cx="1035050" cy="442913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15375" name="Straight Connector 38"/>
          <p:cNvCxnSpPr>
            <a:cxnSpLocks noChangeShapeType="1"/>
            <a:stCxn id="15403" idx="4"/>
            <a:endCxn id="17" idx="2"/>
          </p:cNvCxnSpPr>
          <p:nvPr/>
        </p:nvCxnSpPr>
        <p:spPr bwMode="auto">
          <a:xfrm>
            <a:off x="2243138" y="4043363"/>
            <a:ext cx="534987" cy="1414462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15376" name="Straight Connector 40"/>
          <p:cNvCxnSpPr>
            <a:cxnSpLocks noChangeShapeType="1"/>
            <a:stCxn id="15430" idx="4"/>
            <a:endCxn id="17" idx="2"/>
          </p:cNvCxnSpPr>
          <p:nvPr/>
        </p:nvCxnSpPr>
        <p:spPr bwMode="auto">
          <a:xfrm>
            <a:off x="1885950" y="5114925"/>
            <a:ext cx="892175" cy="34290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15377" name="Straight Connector 78"/>
          <p:cNvCxnSpPr>
            <a:cxnSpLocks noChangeShapeType="1"/>
            <a:stCxn id="16" idx="4"/>
          </p:cNvCxnSpPr>
          <p:nvPr/>
        </p:nvCxnSpPr>
        <p:spPr bwMode="auto">
          <a:xfrm>
            <a:off x="3249613" y="4619625"/>
            <a:ext cx="914400" cy="1588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15378" name="Straight Connector 80"/>
          <p:cNvCxnSpPr>
            <a:cxnSpLocks noChangeShapeType="1"/>
            <a:stCxn id="17" idx="4"/>
            <a:endCxn id="18" idx="2"/>
          </p:cNvCxnSpPr>
          <p:nvPr/>
        </p:nvCxnSpPr>
        <p:spPr bwMode="auto">
          <a:xfrm>
            <a:off x="3235325" y="5457825"/>
            <a:ext cx="914400" cy="1588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15379" name="Straight Connector 82"/>
          <p:cNvCxnSpPr>
            <a:cxnSpLocks noChangeShapeType="1"/>
            <a:stCxn id="17" idx="4"/>
          </p:cNvCxnSpPr>
          <p:nvPr/>
        </p:nvCxnSpPr>
        <p:spPr bwMode="auto">
          <a:xfrm flipV="1">
            <a:off x="3235325" y="4619625"/>
            <a:ext cx="914400" cy="83820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15380" name="Straight Connector 84"/>
          <p:cNvCxnSpPr>
            <a:cxnSpLocks noChangeShapeType="1"/>
            <a:stCxn id="16" idx="4"/>
            <a:endCxn id="18" idx="2"/>
          </p:cNvCxnSpPr>
          <p:nvPr/>
        </p:nvCxnSpPr>
        <p:spPr bwMode="auto">
          <a:xfrm>
            <a:off x="3249613" y="4619625"/>
            <a:ext cx="900112" cy="83820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15381" name="Straight Connector 98"/>
          <p:cNvCxnSpPr>
            <a:cxnSpLocks noChangeShapeType="1"/>
            <a:stCxn id="16" idx="3"/>
            <a:endCxn id="17" idx="1"/>
          </p:cNvCxnSpPr>
          <p:nvPr/>
        </p:nvCxnSpPr>
        <p:spPr bwMode="auto">
          <a:xfrm rot="5400000">
            <a:off x="2823369" y="5031581"/>
            <a:ext cx="381000" cy="14288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15382" name="Straight Connector 100"/>
          <p:cNvCxnSpPr>
            <a:cxnSpLocks noChangeShapeType="1"/>
            <a:stCxn id="15409" idx="3"/>
            <a:endCxn id="18" idx="1"/>
          </p:cNvCxnSpPr>
          <p:nvPr/>
        </p:nvCxnSpPr>
        <p:spPr bwMode="auto">
          <a:xfrm rot="5400000">
            <a:off x="4197350" y="5033963"/>
            <a:ext cx="376237" cy="14288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15383" name="Straight Connector 45"/>
          <p:cNvCxnSpPr>
            <a:cxnSpLocks noChangeShapeType="1"/>
            <a:stCxn id="15446" idx="4"/>
            <a:endCxn id="16" idx="2"/>
          </p:cNvCxnSpPr>
          <p:nvPr/>
        </p:nvCxnSpPr>
        <p:spPr bwMode="auto">
          <a:xfrm flipV="1">
            <a:off x="1743075" y="4619625"/>
            <a:ext cx="1049338" cy="135255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sp>
        <p:nvSpPr>
          <p:cNvPr id="31" name="Can 30"/>
          <p:cNvSpPr/>
          <p:nvPr/>
        </p:nvSpPr>
        <p:spPr bwMode="auto">
          <a:xfrm>
            <a:off x="5643563" y="4373563"/>
            <a:ext cx="457200" cy="457200"/>
          </a:xfrm>
          <a:prstGeom prst="can">
            <a:avLst/>
          </a:prstGeom>
          <a:solidFill>
            <a:schemeClr val="bg1">
              <a:lumMod val="85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33" name="Can 32"/>
          <p:cNvSpPr/>
          <p:nvPr/>
        </p:nvSpPr>
        <p:spPr bwMode="auto">
          <a:xfrm>
            <a:off x="5643563" y="5211763"/>
            <a:ext cx="457200" cy="457200"/>
          </a:xfrm>
          <a:prstGeom prst="can">
            <a:avLst/>
          </a:prstGeom>
          <a:solidFill>
            <a:schemeClr val="bg1">
              <a:lumMod val="85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34" name="Can 33"/>
          <p:cNvSpPr/>
          <p:nvPr/>
        </p:nvSpPr>
        <p:spPr bwMode="auto">
          <a:xfrm>
            <a:off x="7034213" y="5943600"/>
            <a:ext cx="457200" cy="228600"/>
          </a:xfrm>
          <a:prstGeom prst="can">
            <a:avLst/>
          </a:prstGeom>
          <a:solidFill>
            <a:schemeClr val="bg1">
              <a:lumMod val="85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cxnSp>
        <p:nvCxnSpPr>
          <p:cNvPr id="15387" name="Straight Connector 54"/>
          <p:cNvCxnSpPr>
            <a:cxnSpLocks noChangeShapeType="1"/>
            <a:endCxn id="31" idx="4"/>
          </p:cNvCxnSpPr>
          <p:nvPr/>
        </p:nvCxnSpPr>
        <p:spPr bwMode="auto">
          <a:xfrm rot="10800000" flipV="1">
            <a:off x="6100763" y="3836988"/>
            <a:ext cx="1444625" cy="765175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15388" name="Straight Connector 56"/>
          <p:cNvCxnSpPr>
            <a:cxnSpLocks noChangeShapeType="1"/>
            <a:endCxn id="31" idx="4"/>
          </p:cNvCxnSpPr>
          <p:nvPr/>
        </p:nvCxnSpPr>
        <p:spPr bwMode="auto">
          <a:xfrm rot="10800000">
            <a:off x="6100763" y="4602163"/>
            <a:ext cx="1103312" cy="598487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15389" name="Straight Connector 58"/>
          <p:cNvCxnSpPr>
            <a:cxnSpLocks noChangeShapeType="1"/>
            <a:stCxn id="34" idx="2"/>
            <a:endCxn id="31" idx="4"/>
          </p:cNvCxnSpPr>
          <p:nvPr/>
        </p:nvCxnSpPr>
        <p:spPr bwMode="auto">
          <a:xfrm rot="10800000">
            <a:off x="6100763" y="4602163"/>
            <a:ext cx="933450" cy="1455737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15390" name="Straight Connector 64"/>
          <p:cNvCxnSpPr>
            <a:cxnSpLocks noChangeShapeType="1"/>
            <a:endCxn id="33" idx="4"/>
          </p:cNvCxnSpPr>
          <p:nvPr/>
        </p:nvCxnSpPr>
        <p:spPr bwMode="auto">
          <a:xfrm rot="10800000" flipV="1">
            <a:off x="6100763" y="3836988"/>
            <a:ext cx="1444625" cy="1603375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15391" name="Straight Connector 66"/>
          <p:cNvCxnSpPr>
            <a:cxnSpLocks noChangeShapeType="1"/>
            <a:endCxn id="33" idx="4"/>
          </p:cNvCxnSpPr>
          <p:nvPr/>
        </p:nvCxnSpPr>
        <p:spPr bwMode="auto">
          <a:xfrm rot="10800000" flipV="1">
            <a:off x="6100763" y="5200650"/>
            <a:ext cx="1103312" cy="239713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15392" name="Straight Connector 68"/>
          <p:cNvCxnSpPr>
            <a:cxnSpLocks noChangeShapeType="1"/>
            <a:stCxn id="34" idx="2"/>
            <a:endCxn id="33" idx="4"/>
          </p:cNvCxnSpPr>
          <p:nvPr/>
        </p:nvCxnSpPr>
        <p:spPr bwMode="auto">
          <a:xfrm rot="10800000">
            <a:off x="6100763" y="5440363"/>
            <a:ext cx="933450" cy="617537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15393" name="Straight Connector 100"/>
          <p:cNvCxnSpPr>
            <a:cxnSpLocks noChangeShapeType="1"/>
            <a:stCxn id="31" idx="3"/>
            <a:endCxn id="33" idx="1"/>
          </p:cNvCxnSpPr>
          <p:nvPr/>
        </p:nvCxnSpPr>
        <p:spPr bwMode="auto">
          <a:xfrm rot="5400000">
            <a:off x="5681663" y="5021262"/>
            <a:ext cx="381000" cy="3175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sp>
        <p:nvSpPr>
          <p:cNvPr id="15394" name="Can 83"/>
          <p:cNvSpPr>
            <a:spLocks noChangeArrowheads="1"/>
          </p:cNvSpPr>
          <p:nvPr/>
        </p:nvSpPr>
        <p:spPr bwMode="auto">
          <a:xfrm>
            <a:off x="3071813" y="1785938"/>
            <a:ext cx="457200" cy="228600"/>
          </a:xfrm>
          <a:prstGeom prst="can">
            <a:avLst>
              <a:gd name="adj" fmla="val 25000"/>
            </a:avLst>
          </a:prstGeom>
          <a:solidFill>
            <a:srgbClr val="FF000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pt-PT" sz="1600"/>
          </a:p>
        </p:txBody>
      </p:sp>
      <p:sp>
        <p:nvSpPr>
          <p:cNvPr id="15395" name="Can 84"/>
          <p:cNvSpPr>
            <a:spLocks noChangeArrowheads="1"/>
          </p:cNvSpPr>
          <p:nvPr/>
        </p:nvSpPr>
        <p:spPr bwMode="auto">
          <a:xfrm>
            <a:off x="4714875" y="2286000"/>
            <a:ext cx="457200" cy="457200"/>
          </a:xfrm>
          <a:prstGeom prst="can">
            <a:avLst>
              <a:gd name="adj" fmla="val 25000"/>
            </a:avLst>
          </a:prstGeom>
          <a:solidFill>
            <a:srgbClr val="FF000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pt-PT" sz="1600"/>
          </a:p>
        </p:txBody>
      </p:sp>
      <p:sp>
        <p:nvSpPr>
          <p:cNvPr id="15396" name="Can 85"/>
          <p:cNvSpPr>
            <a:spLocks noChangeArrowheads="1"/>
          </p:cNvSpPr>
          <p:nvPr/>
        </p:nvSpPr>
        <p:spPr bwMode="auto">
          <a:xfrm>
            <a:off x="6357938" y="2571750"/>
            <a:ext cx="457200" cy="228600"/>
          </a:xfrm>
          <a:prstGeom prst="can">
            <a:avLst>
              <a:gd name="adj" fmla="val 25000"/>
            </a:avLst>
          </a:prstGeom>
          <a:solidFill>
            <a:srgbClr val="FF000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pt-PT" sz="1600"/>
          </a:p>
        </p:txBody>
      </p:sp>
      <p:cxnSp>
        <p:nvCxnSpPr>
          <p:cNvPr id="15397" name="Straight Connector 86"/>
          <p:cNvCxnSpPr>
            <a:cxnSpLocks noChangeShapeType="1"/>
            <a:stCxn id="15394" idx="4"/>
            <a:endCxn id="15395" idx="2"/>
          </p:cNvCxnSpPr>
          <p:nvPr/>
        </p:nvCxnSpPr>
        <p:spPr bwMode="auto">
          <a:xfrm>
            <a:off x="3529013" y="1900238"/>
            <a:ext cx="1185862" cy="614362"/>
          </a:xfrm>
          <a:prstGeom prst="line">
            <a:avLst/>
          </a:prstGeom>
          <a:noFill/>
          <a:ln w="19050" algn="ctr">
            <a:solidFill>
              <a:srgbClr val="C00000"/>
            </a:solidFill>
            <a:prstDash val="dash"/>
            <a:round/>
            <a:headEnd/>
            <a:tailEnd/>
          </a:ln>
        </p:spPr>
      </p:cxnSp>
      <p:cxnSp>
        <p:nvCxnSpPr>
          <p:cNvPr id="15398" name="Straight Connector 87"/>
          <p:cNvCxnSpPr>
            <a:cxnSpLocks noChangeShapeType="1"/>
            <a:stCxn id="15396" idx="2"/>
            <a:endCxn id="15395" idx="4"/>
          </p:cNvCxnSpPr>
          <p:nvPr/>
        </p:nvCxnSpPr>
        <p:spPr bwMode="auto">
          <a:xfrm rot="10800000">
            <a:off x="5172075" y="2514600"/>
            <a:ext cx="1185863" cy="171450"/>
          </a:xfrm>
          <a:prstGeom prst="line">
            <a:avLst/>
          </a:prstGeom>
          <a:noFill/>
          <a:ln w="19050" algn="ctr">
            <a:solidFill>
              <a:srgbClr val="C00000"/>
            </a:solidFill>
            <a:prstDash val="dash"/>
            <a:round/>
            <a:headEnd/>
            <a:tailEnd/>
          </a:ln>
        </p:spPr>
      </p:cxnSp>
      <p:cxnSp>
        <p:nvCxnSpPr>
          <p:cNvPr id="15399" name="Straight Connector 88"/>
          <p:cNvCxnSpPr>
            <a:cxnSpLocks noChangeShapeType="1"/>
            <a:stCxn id="15402" idx="2"/>
            <a:endCxn id="15395" idx="4"/>
          </p:cNvCxnSpPr>
          <p:nvPr/>
        </p:nvCxnSpPr>
        <p:spPr bwMode="auto">
          <a:xfrm rot="10800000" flipV="1">
            <a:off x="5172075" y="1971675"/>
            <a:ext cx="1328738" cy="542925"/>
          </a:xfrm>
          <a:prstGeom prst="line">
            <a:avLst/>
          </a:prstGeom>
          <a:noFill/>
          <a:ln w="19050" algn="ctr">
            <a:solidFill>
              <a:srgbClr val="C00000"/>
            </a:solidFill>
            <a:prstDash val="dash"/>
            <a:round/>
            <a:headEnd/>
            <a:tailEnd/>
          </a:ln>
        </p:spPr>
      </p:cxnSp>
      <p:sp>
        <p:nvSpPr>
          <p:cNvPr id="15400" name="Can 89"/>
          <p:cNvSpPr>
            <a:spLocks noChangeArrowheads="1"/>
          </p:cNvSpPr>
          <p:nvPr/>
        </p:nvSpPr>
        <p:spPr bwMode="auto">
          <a:xfrm>
            <a:off x="2928938" y="2643188"/>
            <a:ext cx="457200" cy="228600"/>
          </a:xfrm>
          <a:prstGeom prst="can">
            <a:avLst>
              <a:gd name="adj" fmla="val 25000"/>
            </a:avLst>
          </a:prstGeom>
          <a:solidFill>
            <a:srgbClr val="FF000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pt-PT" sz="1600"/>
          </a:p>
        </p:txBody>
      </p:sp>
      <p:cxnSp>
        <p:nvCxnSpPr>
          <p:cNvPr id="15401" name="Straight Connector 90"/>
          <p:cNvCxnSpPr>
            <a:cxnSpLocks noChangeShapeType="1"/>
            <a:stCxn id="15400" idx="4"/>
            <a:endCxn id="15395" idx="2"/>
          </p:cNvCxnSpPr>
          <p:nvPr/>
        </p:nvCxnSpPr>
        <p:spPr bwMode="auto">
          <a:xfrm flipV="1">
            <a:off x="3386138" y="2514600"/>
            <a:ext cx="1328737" cy="242888"/>
          </a:xfrm>
          <a:prstGeom prst="line">
            <a:avLst/>
          </a:prstGeom>
          <a:noFill/>
          <a:ln w="19050" algn="ctr">
            <a:solidFill>
              <a:srgbClr val="C00000"/>
            </a:solidFill>
            <a:prstDash val="dash"/>
            <a:round/>
            <a:headEnd/>
            <a:tailEnd/>
          </a:ln>
        </p:spPr>
      </p:cxnSp>
      <p:sp>
        <p:nvSpPr>
          <p:cNvPr id="15402" name="Can 91"/>
          <p:cNvSpPr>
            <a:spLocks noChangeArrowheads="1"/>
          </p:cNvSpPr>
          <p:nvPr/>
        </p:nvSpPr>
        <p:spPr bwMode="auto">
          <a:xfrm>
            <a:off x="6500813" y="1857375"/>
            <a:ext cx="457200" cy="228600"/>
          </a:xfrm>
          <a:prstGeom prst="can">
            <a:avLst>
              <a:gd name="adj" fmla="val 25000"/>
            </a:avLst>
          </a:prstGeom>
          <a:solidFill>
            <a:srgbClr val="FF000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pt-PT" sz="1600"/>
          </a:p>
        </p:txBody>
      </p:sp>
      <p:sp>
        <p:nvSpPr>
          <p:cNvPr id="15403" name="Can 18"/>
          <p:cNvSpPr>
            <a:spLocks noChangeArrowheads="1"/>
          </p:cNvSpPr>
          <p:nvPr/>
        </p:nvSpPr>
        <p:spPr bwMode="auto">
          <a:xfrm>
            <a:off x="1785938" y="3929063"/>
            <a:ext cx="457200" cy="228600"/>
          </a:xfrm>
          <a:prstGeom prst="can">
            <a:avLst>
              <a:gd name="adj" fmla="val 25000"/>
            </a:avLst>
          </a:prstGeom>
          <a:solidFill>
            <a:srgbClr val="FF0000">
              <a:alpha val="43137"/>
            </a:srgbClr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pt-PT"/>
          </a:p>
        </p:txBody>
      </p:sp>
      <p:sp>
        <p:nvSpPr>
          <p:cNvPr id="15404" name="Oval 66"/>
          <p:cNvSpPr>
            <a:spLocks noChangeArrowheads="1"/>
          </p:cNvSpPr>
          <p:nvPr/>
        </p:nvSpPr>
        <p:spPr bwMode="auto">
          <a:xfrm>
            <a:off x="1862138" y="4005263"/>
            <a:ext cx="152400" cy="152400"/>
          </a:xfrm>
          <a:prstGeom prst="ellipse">
            <a:avLst/>
          </a:prstGeom>
          <a:solidFill>
            <a:srgbClr val="FF000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pt-PT"/>
          </a:p>
        </p:txBody>
      </p:sp>
      <p:cxnSp>
        <p:nvCxnSpPr>
          <p:cNvPr id="60" name="Straight Connector 59"/>
          <p:cNvCxnSpPr>
            <a:stCxn id="18" idx="4"/>
          </p:cNvCxnSpPr>
          <p:nvPr/>
        </p:nvCxnSpPr>
        <p:spPr>
          <a:xfrm>
            <a:off x="4606925" y="5457825"/>
            <a:ext cx="1042988" cy="1588"/>
          </a:xfrm>
          <a:prstGeom prst="line">
            <a:avLst/>
          </a:prstGeom>
          <a:ln>
            <a:solidFill>
              <a:schemeClr val="tx1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Straight Connector 60"/>
          <p:cNvCxnSpPr>
            <a:stCxn id="15409" idx="4"/>
          </p:cNvCxnSpPr>
          <p:nvPr/>
        </p:nvCxnSpPr>
        <p:spPr>
          <a:xfrm flipV="1">
            <a:off x="4621213" y="4605338"/>
            <a:ext cx="1038225" cy="19050"/>
          </a:xfrm>
          <a:prstGeom prst="line">
            <a:avLst/>
          </a:prstGeom>
          <a:ln>
            <a:solidFill>
              <a:schemeClr val="tx1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Oval 66"/>
          <p:cNvSpPr>
            <a:spLocks noChangeArrowheads="1"/>
          </p:cNvSpPr>
          <p:nvPr/>
        </p:nvSpPr>
        <p:spPr bwMode="auto">
          <a:xfrm>
            <a:off x="7648575" y="3790950"/>
            <a:ext cx="152400" cy="152400"/>
          </a:xfrm>
          <a:prstGeom prst="ellipse">
            <a:avLst/>
          </a:prstGeom>
          <a:solidFill>
            <a:srgbClr val="FF000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pt-PT"/>
          </a:p>
        </p:txBody>
      </p:sp>
      <p:sp>
        <p:nvSpPr>
          <p:cNvPr id="15408" name="Oval 66"/>
          <p:cNvSpPr>
            <a:spLocks noChangeArrowheads="1"/>
          </p:cNvSpPr>
          <p:nvPr/>
        </p:nvSpPr>
        <p:spPr bwMode="auto">
          <a:xfrm>
            <a:off x="7280275" y="5162550"/>
            <a:ext cx="152400" cy="152400"/>
          </a:xfrm>
          <a:prstGeom prst="ellipse">
            <a:avLst/>
          </a:prstGeom>
          <a:solidFill>
            <a:srgbClr val="FF000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pt-PT"/>
          </a:p>
        </p:txBody>
      </p:sp>
      <p:sp>
        <p:nvSpPr>
          <p:cNvPr id="15409" name="Can 8"/>
          <p:cNvSpPr>
            <a:spLocks noChangeArrowheads="1"/>
          </p:cNvSpPr>
          <p:nvPr/>
        </p:nvSpPr>
        <p:spPr bwMode="auto">
          <a:xfrm>
            <a:off x="4164013" y="4395788"/>
            <a:ext cx="457200" cy="457200"/>
          </a:xfrm>
          <a:prstGeom prst="can">
            <a:avLst>
              <a:gd name="adj" fmla="val 25000"/>
            </a:avLst>
          </a:prstGeom>
          <a:solidFill>
            <a:srgbClr val="FF0000">
              <a:alpha val="43137"/>
            </a:srgbClr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pt-PT"/>
          </a:p>
        </p:txBody>
      </p:sp>
      <p:sp>
        <p:nvSpPr>
          <p:cNvPr id="15410" name="Oval 64"/>
          <p:cNvSpPr>
            <a:spLocks noChangeArrowheads="1"/>
          </p:cNvSpPr>
          <p:nvPr/>
        </p:nvSpPr>
        <p:spPr bwMode="auto">
          <a:xfrm>
            <a:off x="4235450" y="4591050"/>
            <a:ext cx="152400" cy="152400"/>
          </a:xfrm>
          <a:prstGeom prst="ellipse">
            <a:avLst/>
          </a:prstGeom>
          <a:solidFill>
            <a:srgbClr val="FF000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pt-PT"/>
          </a:p>
        </p:txBody>
      </p:sp>
      <p:cxnSp>
        <p:nvCxnSpPr>
          <p:cNvPr id="66" name="Straight Connector 65"/>
          <p:cNvCxnSpPr>
            <a:stCxn id="15394" idx="2"/>
            <a:endCxn id="15404" idx="2"/>
          </p:cNvCxnSpPr>
          <p:nvPr/>
        </p:nvCxnSpPr>
        <p:spPr>
          <a:xfrm rot="10800000" flipV="1">
            <a:off x="1862138" y="1900238"/>
            <a:ext cx="1209675" cy="2181225"/>
          </a:xfrm>
          <a:prstGeom prst="line">
            <a:avLst/>
          </a:prstGeom>
          <a:ln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Straight Connector 66"/>
          <p:cNvCxnSpPr>
            <a:stCxn id="15394" idx="4"/>
            <a:endCxn id="15404" idx="6"/>
          </p:cNvCxnSpPr>
          <p:nvPr/>
        </p:nvCxnSpPr>
        <p:spPr>
          <a:xfrm flipH="1">
            <a:off x="2014538" y="1900238"/>
            <a:ext cx="1514475" cy="2181225"/>
          </a:xfrm>
          <a:prstGeom prst="line">
            <a:avLst/>
          </a:prstGeom>
          <a:ln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Straight Connector 69"/>
          <p:cNvCxnSpPr>
            <a:stCxn id="15395" idx="2"/>
            <a:endCxn id="15410" idx="2"/>
          </p:cNvCxnSpPr>
          <p:nvPr/>
        </p:nvCxnSpPr>
        <p:spPr>
          <a:xfrm rot="10800000" flipV="1">
            <a:off x="4235450" y="2514600"/>
            <a:ext cx="479425" cy="2152650"/>
          </a:xfrm>
          <a:prstGeom prst="line">
            <a:avLst/>
          </a:prstGeom>
          <a:ln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Straight Connector 70"/>
          <p:cNvCxnSpPr>
            <a:stCxn id="15395" idx="4"/>
            <a:endCxn id="15410" idx="6"/>
          </p:cNvCxnSpPr>
          <p:nvPr/>
        </p:nvCxnSpPr>
        <p:spPr>
          <a:xfrm flipH="1">
            <a:off x="4387850" y="2514600"/>
            <a:ext cx="784225" cy="2152650"/>
          </a:xfrm>
          <a:prstGeom prst="line">
            <a:avLst/>
          </a:prstGeom>
          <a:ln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Straight Connector 71"/>
          <p:cNvCxnSpPr>
            <a:stCxn id="15396" idx="2"/>
            <a:endCxn id="15408" idx="3"/>
          </p:cNvCxnSpPr>
          <p:nvPr/>
        </p:nvCxnSpPr>
        <p:spPr>
          <a:xfrm rot="10800000" flipH="1" flipV="1">
            <a:off x="6357938" y="2686050"/>
            <a:ext cx="944562" cy="2606675"/>
          </a:xfrm>
          <a:prstGeom prst="line">
            <a:avLst/>
          </a:prstGeom>
          <a:ln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Straight Connector 72"/>
          <p:cNvCxnSpPr>
            <a:stCxn id="15396" idx="4"/>
            <a:endCxn id="15408" idx="7"/>
          </p:cNvCxnSpPr>
          <p:nvPr/>
        </p:nvCxnSpPr>
        <p:spPr>
          <a:xfrm>
            <a:off x="6815138" y="2686050"/>
            <a:ext cx="595312" cy="2498725"/>
          </a:xfrm>
          <a:prstGeom prst="line">
            <a:avLst/>
          </a:prstGeom>
          <a:ln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Straight Connector 73"/>
          <p:cNvCxnSpPr>
            <a:stCxn id="15402" idx="2"/>
            <a:endCxn id="62" idx="2"/>
          </p:cNvCxnSpPr>
          <p:nvPr/>
        </p:nvCxnSpPr>
        <p:spPr>
          <a:xfrm rot="10800000" flipH="1" flipV="1">
            <a:off x="6500813" y="1971675"/>
            <a:ext cx="1147762" cy="1895475"/>
          </a:xfrm>
          <a:prstGeom prst="line">
            <a:avLst/>
          </a:prstGeom>
          <a:ln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Straight Connector 74"/>
          <p:cNvCxnSpPr>
            <a:stCxn id="15402" idx="4"/>
            <a:endCxn id="62" idx="6"/>
          </p:cNvCxnSpPr>
          <p:nvPr/>
        </p:nvCxnSpPr>
        <p:spPr>
          <a:xfrm>
            <a:off x="6958013" y="1971675"/>
            <a:ext cx="842962" cy="1895475"/>
          </a:xfrm>
          <a:prstGeom prst="line">
            <a:avLst/>
          </a:prstGeom>
          <a:ln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6" name="Freeform 67"/>
          <p:cNvSpPr>
            <a:spLocks noChangeArrowheads="1"/>
          </p:cNvSpPr>
          <p:nvPr/>
        </p:nvSpPr>
        <p:spPr bwMode="auto">
          <a:xfrm>
            <a:off x="4572000" y="3894138"/>
            <a:ext cx="3021013" cy="741362"/>
          </a:xfrm>
          <a:custGeom>
            <a:avLst/>
            <a:gdLst>
              <a:gd name="T0" fmla="*/ 0 w 4413992"/>
              <a:gd name="T1" fmla="*/ 741197 h 785600"/>
              <a:gd name="T2" fmla="*/ 1649379 w 4413992"/>
              <a:gd name="T3" fmla="*/ 728661 h 785600"/>
              <a:gd name="T4" fmla="*/ 3021005 w 4413992"/>
              <a:gd name="T5" fmla="*/ 0 h 7856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4413992" h="785600">
                <a:moveTo>
                  <a:pt x="0" y="785600"/>
                </a:moveTo>
                <a:lnTo>
                  <a:pt x="2409909" y="772313"/>
                </a:lnTo>
                <a:lnTo>
                  <a:pt x="4413992" y="0"/>
                </a:lnTo>
              </a:path>
            </a:pathLst>
          </a:custGeom>
          <a:noFill/>
          <a:ln w="22225" algn="ctr">
            <a:solidFill>
              <a:srgbClr val="FF0000"/>
            </a:solidFill>
            <a:prstDash val="sysDot"/>
            <a:round/>
            <a:headEnd type="stealth" w="lg" len="lg"/>
            <a:tailEnd type="stealth" w="lg" len="lg"/>
          </a:ln>
        </p:spPr>
        <p:txBody>
          <a:bodyPr/>
          <a:lstStyle/>
          <a:p>
            <a:endParaRPr lang="en-GB"/>
          </a:p>
        </p:txBody>
      </p:sp>
      <p:sp>
        <p:nvSpPr>
          <p:cNvPr id="15420" name="Freeform 67"/>
          <p:cNvSpPr>
            <a:spLocks noChangeArrowheads="1"/>
          </p:cNvSpPr>
          <p:nvPr/>
        </p:nvSpPr>
        <p:spPr bwMode="auto">
          <a:xfrm>
            <a:off x="4573588" y="4705350"/>
            <a:ext cx="2679700" cy="590550"/>
          </a:xfrm>
          <a:custGeom>
            <a:avLst/>
            <a:gdLst>
              <a:gd name="T0" fmla="*/ 0 w 2774513"/>
              <a:gd name="T1" fmla="*/ 213 h 624004"/>
              <a:gd name="T2" fmla="*/ 0 w 2774513"/>
              <a:gd name="T3" fmla="*/ 213 h 624004"/>
              <a:gd name="T4" fmla="*/ 190932 w 2774513"/>
              <a:gd name="T5" fmla="*/ 0 h 624004"/>
              <a:gd name="T6" fmla="*/ 321309 w 2774513"/>
              <a:gd name="T7" fmla="*/ 20471 h 624004"/>
              <a:gd name="T8" fmla="*/ 0 60000 65536"/>
              <a:gd name="T9" fmla="*/ 0 60000 65536"/>
              <a:gd name="T10" fmla="*/ 0 60000 65536"/>
              <a:gd name="T11" fmla="*/ 0 60000 65536"/>
              <a:gd name="T12" fmla="*/ 0 w 2774513"/>
              <a:gd name="T13" fmla="*/ 0 h 624004"/>
              <a:gd name="T14" fmla="*/ 2774513 w 2774513"/>
              <a:gd name="T15" fmla="*/ 624004 h 624004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774513" h="624004">
                <a:moveTo>
                  <a:pt x="0" y="6536"/>
                </a:moveTo>
                <a:lnTo>
                  <a:pt x="0" y="6536"/>
                </a:lnTo>
                <a:lnTo>
                  <a:pt x="1648703" y="0"/>
                </a:lnTo>
                <a:lnTo>
                  <a:pt x="2774513" y="624004"/>
                </a:lnTo>
              </a:path>
            </a:pathLst>
          </a:custGeom>
          <a:noFill/>
          <a:ln w="22225" algn="ctr">
            <a:solidFill>
              <a:srgbClr val="FF0000"/>
            </a:solidFill>
            <a:prstDash val="sysDot"/>
            <a:round/>
            <a:headEnd type="stealth" w="lg" len="lg"/>
            <a:tailEnd type="stealth" w="lg" len="lg"/>
          </a:ln>
        </p:spPr>
        <p:txBody>
          <a:bodyPr/>
          <a:lstStyle/>
          <a:p>
            <a:endParaRPr lang="en-GB"/>
          </a:p>
        </p:txBody>
      </p:sp>
      <p:sp>
        <p:nvSpPr>
          <p:cNvPr id="15421" name="Freeform 70"/>
          <p:cNvSpPr>
            <a:spLocks noChangeArrowheads="1"/>
          </p:cNvSpPr>
          <p:nvPr/>
        </p:nvSpPr>
        <p:spPr bwMode="auto">
          <a:xfrm>
            <a:off x="2214563" y="4010025"/>
            <a:ext cx="1979612" cy="655638"/>
          </a:xfrm>
          <a:custGeom>
            <a:avLst/>
            <a:gdLst>
              <a:gd name="T0" fmla="*/ 0 w 2708227"/>
              <a:gd name="T1" fmla="*/ 0 h 693601"/>
              <a:gd name="T2" fmla="*/ 96075 w 2708227"/>
              <a:gd name="T3" fmla="*/ 17696 h 693601"/>
              <a:gd name="T4" fmla="*/ 216615 w 2708227"/>
              <a:gd name="T5" fmla="*/ 17870 h 693601"/>
              <a:gd name="T6" fmla="*/ 0 60000 65536"/>
              <a:gd name="T7" fmla="*/ 0 60000 65536"/>
              <a:gd name="T8" fmla="*/ 0 60000 65536"/>
              <a:gd name="T9" fmla="*/ 0 w 2708227"/>
              <a:gd name="T10" fmla="*/ 0 h 693601"/>
              <a:gd name="T11" fmla="*/ 2708227 w 2708227"/>
              <a:gd name="T12" fmla="*/ 693601 h 693601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708227" h="693601">
                <a:moveTo>
                  <a:pt x="0" y="0"/>
                </a:moveTo>
                <a:lnTo>
                  <a:pt x="1201171" y="686819"/>
                </a:lnTo>
                <a:lnTo>
                  <a:pt x="2708227" y="693601"/>
                </a:lnTo>
              </a:path>
            </a:pathLst>
          </a:custGeom>
          <a:noFill/>
          <a:ln w="22225" algn="ctr">
            <a:solidFill>
              <a:srgbClr val="FF0000"/>
            </a:solidFill>
            <a:prstDash val="sysDot"/>
            <a:round/>
            <a:headEnd type="stealth" w="lg" len="lg"/>
            <a:tailEnd type="stealth" w="lg" len="lg"/>
          </a:ln>
        </p:spPr>
        <p:txBody>
          <a:bodyPr/>
          <a:lstStyle/>
          <a:p>
            <a:endParaRPr lang="en-GB"/>
          </a:p>
        </p:txBody>
      </p:sp>
      <p:sp>
        <p:nvSpPr>
          <p:cNvPr id="15422" name="Freeform 67"/>
          <p:cNvSpPr>
            <a:spLocks noChangeArrowheads="1"/>
          </p:cNvSpPr>
          <p:nvPr/>
        </p:nvSpPr>
        <p:spPr bwMode="auto">
          <a:xfrm>
            <a:off x="1785938" y="4672013"/>
            <a:ext cx="2378075" cy="1225550"/>
          </a:xfrm>
          <a:custGeom>
            <a:avLst/>
            <a:gdLst>
              <a:gd name="T0" fmla="*/ 0 w 2066265"/>
              <a:gd name="T1" fmla="*/ 2147483647 h 1058039"/>
              <a:gd name="T2" fmla="*/ 2147483647 w 2066265"/>
              <a:gd name="T3" fmla="*/ 2147483647 h 1058039"/>
              <a:gd name="T4" fmla="*/ 2147483647 w 2066265"/>
              <a:gd name="T5" fmla="*/ 0 h 1058039"/>
              <a:gd name="T6" fmla="*/ 0 60000 65536"/>
              <a:gd name="T7" fmla="*/ 0 60000 65536"/>
              <a:gd name="T8" fmla="*/ 0 60000 65536"/>
              <a:gd name="T9" fmla="*/ 0 w 2066265"/>
              <a:gd name="T10" fmla="*/ 0 h 1058039"/>
              <a:gd name="T11" fmla="*/ 2066265 w 2066265"/>
              <a:gd name="T12" fmla="*/ 1058039 h 1058039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066265" h="1058039">
                <a:moveTo>
                  <a:pt x="0" y="1058039"/>
                </a:moveTo>
                <a:lnTo>
                  <a:pt x="1238722" y="769518"/>
                </a:lnTo>
                <a:lnTo>
                  <a:pt x="2066265" y="0"/>
                </a:lnTo>
              </a:path>
            </a:pathLst>
          </a:custGeom>
          <a:noFill/>
          <a:ln w="22225" algn="ctr">
            <a:solidFill>
              <a:srgbClr val="FF0000"/>
            </a:solidFill>
            <a:prstDash val="sysDot"/>
            <a:round/>
            <a:headEnd type="stealth" w="lg" len="lg"/>
            <a:tailEnd type="stealth" w="lg" len="lg"/>
          </a:ln>
        </p:spPr>
        <p:txBody>
          <a:bodyPr/>
          <a:lstStyle/>
          <a:p>
            <a:endParaRPr lang="en-GB"/>
          </a:p>
        </p:txBody>
      </p:sp>
      <p:sp>
        <p:nvSpPr>
          <p:cNvPr id="15423" name="TextBox 80"/>
          <p:cNvSpPr txBox="1">
            <a:spLocks noChangeArrowheads="1"/>
          </p:cNvSpPr>
          <p:nvPr/>
        </p:nvSpPr>
        <p:spPr bwMode="auto">
          <a:xfrm>
            <a:off x="3929063" y="1714500"/>
            <a:ext cx="2287587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GB" sz="2000">
                <a:solidFill>
                  <a:srgbClr val="FF0000"/>
                </a:solidFill>
                <a:latin typeface="PTBlissMedium" charset="0"/>
                <a:cs typeface="Arial" charset="0"/>
              </a:rPr>
              <a:t>Virtual Network</a:t>
            </a:r>
          </a:p>
        </p:txBody>
      </p:sp>
      <p:sp>
        <p:nvSpPr>
          <p:cNvPr id="15424" name="TextBox 81"/>
          <p:cNvSpPr txBox="1">
            <a:spLocks noChangeArrowheads="1"/>
          </p:cNvSpPr>
          <p:nvPr/>
        </p:nvSpPr>
        <p:spPr bwMode="auto">
          <a:xfrm>
            <a:off x="3357563" y="5929313"/>
            <a:ext cx="216852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2000">
                <a:latin typeface="PTBlissMedium" charset="0"/>
                <a:cs typeface="Arial" charset="0"/>
              </a:rPr>
              <a:t>Physical Network </a:t>
            </a:r>
          </a:p>
        </p:txBody>
      </p:sp>
      <p:sp>
        <p:nvSpPr>
          <p:cNvPr id="83" name="Cloud 82"/>
          <p:cNvSpPr/>
          <p:nvPr/>
        </p:nvSpPr>
        <p:spPr>
          <a:xfrm>
            <a:off x="142875" y="2857500"/>
            <a:ext cx="1571625" cy="1428750"/>
          </a:xfrm>
          <a:prstGeom prst="cloud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en-GB" sz="1600" dirty="0">
                <a:solidFill>
                  <a:schemeClr val="tx1"/>
                </a:solidFill>
                <a:latin typeface="Myriad Pro" pitchFamily="34" charset="0"/>
              </a:rPr>
              <a:t>Customer Private Network</a:t>
            </a:r>
          </a:p>
        </p:txBody>
      </p:sp>
      <p:pic>
        <p:nvPicPr>
          <p:cNvPr id="15426" name="Picture 5"/>
          <p:cNvPicPr>
            <a:picLocks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28688" y="1714500"/>
            <a:ext cx="285750" cy="500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427" name="Picture 5"/>
          <p:cNvPicPr>
            <a:picLocks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43000" y="1571625"/>
            <a:ext cx="285750" cy="500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428" name="Picture 5"/>
          <p:cNvPicPr>
            <a:picLocks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57313" y="1428750"/>
            <a:ext cx="285750" cy="500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91" name="Straight Connector 90"/>
          <p:cNvCxnSpPr>
            <a:stCxn id="15402" idx="4"/>
            <a:endCxn id="203" idx="2"/>
          </p:cNvCxnSpPr>
          <p:nvPr/>
        </p:nvCxnSpPr>
        <p:spPr>
          <a:xfrm>
            <a:off x="6958013" y="1971675"/>
            <a:ext cx="757237" cy="206375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430" name="Can 18"/>
          <p:cNvSpPr>
            <a:spLocks noChangeArrowheads="1"/>
          </p:cNvSpPr>
          <p:nvPr/>
        </p:nvSpPr>
        <p:spPr bwMode="auto">
          <a:xfrm>
            <a:off x="1428750" y="5000625"/>
            <a:ext cx="457200" cy="228600"/>
          </a:xfrm>
          <a:prstGeom prst="can">
            <a:avLst>
              <a:gd name="adj" fmla="val 25000"/>
            </a:avLst>
          </a:prstGeom>
          <a:solidFill>
            <a:srgbClr val="FF0000">
              <a:alpha val="43137"/>
            </a:srgbClr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pt-PT">
              <a:cs typeface="Arial" charset="0"/>
            </a:endParaRPr>
          </a:p>
        </p:txBody>
      </p:sp>
      <p:sp>
        <p:nvSpPr>
          <p:cNvPr id="15431" name="Oval 66"/>
          <p:cNvSpPr>
            <a:spLocks noChangeArrowheads="1"/>
          </p:cNvSpPr>
          <p:nvPr/>
        </p:nvSpPr>
        <p:spPr bwMode="auto">
          <a:xfrm>
            <a:off x="1519238" y="5076825"/>
            <a:ext cx="152400" cy="152400"/>
          </a:xfrm>
          <a:prstGeom prst="ellipse">
            <a:avLst/>
          </a:prstGeom>
          <a:solidFill>
            <a:srgbClr val="FF000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pt-PT">
              <a:cs typeface="Arial" charset="0"/>
            </a:endParaRPr>
          </a:p>
        </p:txBody>
      </p:sp>
      <p:cxnSp>
        <p:nvCxnSpPr>
          <p:cNvPr id="187" name="Straight Connector 186"/>
          <p:cNvCxnSpPr>
            <a:stCxn id="203" idx="2"/>
          </p:cNvCxnSpPr>
          <p:nvPr/>
        </p:nvCxnSpPr>
        <p:spPr>
          <a:xfrm rot="10800000" flipH="1" flipV="1">
            <a:off x="7715250" y="2178050"/>
            <a:ext cx="500063" cy="1751013"/>
          </a:xfrm>
          <a:prstGeom prst="line">
            <a:avLst/>
          </a:prstGeom>
          <a:ln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0" name="Straight Connector 189"/>
          <p:cNvCxnSpPr>
            <a:stCxn id="205" idx="5"/>
          </p:cNvCxnSpPr>
          <p:nvPr/>
        </p:nvCxnSpPr>
        <p:spPr>
          <a:xfrm>
            <a:off x="8286750" y="1820863"/>
            <a:ext cx="571500" cy="1822450"/>
          </a:xfrm>
          <a:prstGeom prst="line">
            <a:avLst/>
          </a:prstGeom>
          <a:ln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5" name="Cloud 194"/>
          <p:cNvSpPr/>
          <p:nvPr/>
        </p:nvSpPr>
        <p:spPr>
          <a:xfrm>
            <a:off x="152400" y="4927600"/>
            <a:ext cx="1155700" cy="927100"/>
          </a:xfrm>
          <a:prstGeom prst="cloud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en-GB"/>
          </a:p>
        </p:txBody>
      </p:sp>
      <p:sp>
        <p:nvSpPr>
          <p:cNvPr id="180" name="Cloud 179"/>
          <p:cNvSpPr/>
          <p:nvPr/>
        </p:nvSpPr>
        <p:spPr>
          <a:xfrm>
            <a:off x="8072438" y="3441700"/>
            <a:ext cx="1071562" cy="915988"/>
          </a:xfrm>
          <a:prstGeom prst="cloud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en-GB"/>
          </a:p>
        </p:txBody>
      </p:sp>
      <p:grpSp>
        <p:nvGrpSpPr>
          <p:cNvPr id="2" name="Group 106"/>
          <p:cNvGrpSpPr>
            <a:grpSpLocks/>
          </p:cNvGrpSpPr>
          <p:nvPr/>
        </p:nvGrpSpPr>
        <p:grpSpPr bwMode="auto">
          <a:xfrm>
            <a:off x="8286750" y="3643313"/>
            <a:ext cx="604838" cy="555625"/>
            <a:chOff x="8286776" y="3643314"/>
            <a:chExt cx="604160" cy="555622"/>
          </a:xfrm>
        </p:grpSpPr>
        <p:pic>
          <p:nvPicPr>
            <p:cNvPr id="15459" name="Picture 42" descr="File Server_Updated2005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8572528" y="3643314"/>
              <a:ext cx="318408" cy="4127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460" name="Picture 42" descr="File Server_Updated2005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8429652" y="3714752"/>
              <a:ext cx="318408" cy="4127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461" name="Picture 42" descr="File Server_Updated2005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8286776" y="3786190"/>
              <a:ext cx="318408" cy="4127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204" name="Cube 203"/>
          <p:cNvSpPr/>
          <p:nvPr/>
        </p:nvSpPr>
        <p:spPr>
          <a:xfrm>
            <a:off x="7858125" y="1785938"/>
            <a:ext cx="285750" cy="428625"/>
          </a:xfrm>
          <a:prstGeom prst="cube">
            <a:avLst/>
          </a:prstGeom>
          <a:solidFill>
            <a:srgbClr val="FF0000"/>
          </a:solidFill>
          <a:ln w="158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en-GB"/>
          </a:p>
        </p:txBody>
      </p:sp>
      <p:sp>
        <p:nvSpPr>
          <p:cNvPr id="203" name="Cube 202"/>
          <p:cNvSpPr/>
          <p:nvPr/>
        </p:nvSpPr>
        <p:spPr>
          <a:xfrm>
            <a:off x="7715250" y="1928813"/>
            <a:ext cx="285750" cy="428625"/>
          </a:xfrm>
          <a:prstGeom prst="cube">
            <a:avLst/>
          </a:prstGeom>
          <a:solidFill>
            <a:srgbClr val="FF0000"/>
          </a:solidFill>
          <a:ln w="158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en-GB"/>
          </a:p>
        </p:txBody>
      </p:sp>
      <p:cxnSp>
        <p:nvCxnSpPr>
          <p:cNvPr id="101" name="Straight Connector 100"/>
          <p:cNvCxnSpPr>
            <a:stCxn id="203" idx="1"/>
          </p:cNvCxnSpPr>
          <p:nvPr/>
        </p:nvCxnSpPr>
        <p:spPr>
          <a:xfrm rot="16200000" flipH="1" flipV="1">
            <a:off x="2661444" y="53181"/>
            <a:ext cx="3214688" cy="7108825"/>
          </a:xfrm>
          <a:prstGeom prst="line">
            <a:avLst/>
          </a:prstGeom>
          <a:ln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" name="Straight Connector 103"/>
          <p:cNvCxnSpPr>
            <a:stCxn id="203" idx="3"/>
          </p:cNvCxnSpPr>
          <p:nvPr/>
        </p:nvCxnSpPr>
        <p:spPr>
          <a:xfrm rot="5400000">
            <a:off x="2768600" y="517526"/>
            <a:ext cx="3214687" cy="6894512"/>
          </a:xfrm>
          <a:prstGeom prst="line">
            <a:avLst/>
          </a:prstGeom>
          <a:ln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6" name="Straight Connector 115"/>
          <p:cNvCxnSpPr>
            <a:stCxn id="15402" idx="2"/>
            <a:endCxn id="15431" idx="1"/>
          </p:cNvCxnSpPr>
          <p:nvPr/>
        </p:nvCxnSpPr>
        <p:spPr>
          <a:xfrm rot="10800000" flipV="1">
            <a:off x="1541463" y="1971675"/>
            <a:ext cx="4959350" cy="3127375"/>
          </a:xfrm>
          <a:prstGeom prst="line">
            <a:avLst/>
          </a:prstGeom>
          <a:ln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9" name="Straight Connector 118"/>
          <p:cNvCxnSpPr>
            <a:stCxn id="15402" idx="4"/>
            <a:endCxn id="15431" idx="5"/>
          </p:cNvCxnSpPr>
          <p:nvPr/>
        </p:nvCxnSpPr>
        <p:spPr>
          <a:xfrm flipH="1">
            <a:off x="1649413" y="1971675"/>
            <a:ext cx="5308600" cy="3235325"/>
          </a:xfrm>
          <a:prstGeom prst="line">
            <a:avLst/>
          </a:prstGeom>
          <a:ln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/>
          <p:cNvCxnSpPr>
            <a:stCxn id="83" idx="0"/>
            <a:endCxn id="15403" idx="2"/>
          </p:cNvCxnSpPr>
          <p:nvPr/>
        </p:nvCxnSpPr>
        <p:spPr>
          <a:xfrm>
            <a:off x="1712913" y="3571875"/>
            <a:ext cx="73025" cy="4714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5" name="Straight Connector 124"/>
          <p:cNvCxnSpPr>
            <a:endCxn id="15430" idx="2"/>
          </p:cNvCxnSpPr>
          <p:nvPr/>
        </p:nvCxnSpPr>
        <p:spPr>
          <a:xfrm flipV="1">
            <a:off x="1257300" y="5114925"/>
            <a:ext cx="171450" cy="5397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7" name="Straight Connector 126"/>
          <p:cNvCxnSpPr>
            <a:endCxn id="15367" idx="4"/>
          </p:cNvCxnSpPr>
          <p:nvPr/>
        </p:nvCxnSpPr>
        <p:spPr>
          <a:xfrm rot="10800000">
            <a:off x="8029575" y="3829050"/>
            <a:ext cx="73025" cy="635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446" name="Can 18"/>
          <p:cNvSpPr>
            <a:spLocks noChangeArrowheads="1"/>
          </p:cNvSpPr>
          <p:nvPr/>
        </p:nvSpPr>
        <p:spPr bwMode="auto">
          <a:xfrm>
            <a:off x="1285875" y="5857875"/>
            <a:ext cx="457200" cy="228600"/>
          </a:xfrm>
          <a:prstGeom prst="can">
            <a:avLst>
              <a:gd name="adj" fmla="val 25000"/>
            </a:avLst>
          </a:prstGeom>
          <a:solidFill>
            <a:srgbClr val="FF7C8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pt-PT"/>
          </a:p>
        </p:txBody>
      </p:sp>
      <p:sp>
        <p:nvSpPr>
          <p:cNvPr id="15447" name="Oval 66"/>
          <p:cNvSpPr>
            <a:spLocks noChangeArrowheads="1"/>
          </p:cNvSpPr>
          <p:nvPr/>
        </p:nvSpPr>
        <p:spPr bwMode="auto">
          <a:xfrm>
            <a:off x="1371600" y="5926138"/>
            <a:ext cx="152400" cy="152400"/>
          </a:xfrm>
          <a:prstGeom prst="ellipse">
            <a:avLst/>
          </a:prstGeom>
          <a:solidFill>
            <a:srgbClr val="FF000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pt-PT"/>
          </a:p>
        </p:txBody>
      </p:sp>
      <p:cxnSp>
        <p:nvCxnSpPr>
          <p:cNvPr id="68" name="Straight Connector 67"/>
          <p:cNvCxnSpPr>
            <a:stCxn id="15400" idx="2"/>
            <a:endCxn id="15447" idx="1"/>
          </p:cNvCxnSpPr>
          <p:nvPr/>
        </p:nvCxnSpPr>
        <p:spPr>
          <a:xfrm rot="10800000" flipV="1">
            <a:off x="1393825" y="2757488"/>
            <a:ext cx="1535113" cy="3190875"/>
          </a:xfrm>
          <a:prstGeom prst="line">
            <a:avLst/>
          </a:prstGeom>
          <a:ln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Straight Connector 68"/>
          <p:cNvCxnSpPr>
            <a:stCxn id="15400" idx="4"/>
            <a:endCxn id="15447" idx="5"/>
          </p:cNvCxnSpPr>
          <p:nvPr/>
        </p:nvCxnSpPr>
        <p:spPr>
          <a:xfrm flipH="1">
            <a:off x="1501775" y="2757488"/>
            <a:ext cx="1884363" cy="3298825"/>
          </a:xfrm>
          <a:prstGeom prst="line">
            <a:avLst/>
          </a:prstGeom>
          <a:ln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2" name="Can 101"/>
          <p:cNvSpPr/>
          <p:nvPr/>
        </p:nvSpPr>
        <p:spPr bwMode="auto">
          <a:xfrm>
            <a:off x="1433513" y="5000625"/>
            <a:ext cx="457200" cy="228600"/>
          </a:xfrm>
          <a:prstGeom prst="can">
            <a:avLst/>
          </a:prstGeom>
          <a:solidFill>
            <a:schemeClr val="bg1">
              <a:lumMod val="85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6" name="Can 105"/>
          <p:cNvSpPr/>
          <p:nvPr/>
        </p:nvSpPr>
        <p:spPr bwMode="auto">
          <a:xfrm>
            <a:off x="7572375" y="3714750"/>
            <a:ext cx="457200" cy="228600"/>
          </a:xfrm>
          <a:prstGeom prst="can">
            <a:avLst/>
          </a:prstGeom>
          <a:solidFill>
            <a:schemeClr val="bg1">
              <a:lumMod val="85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cxnSp>
        <p:nvCxnSpPr>
          <p:cNvPr id="113" name="Straight Connector 112"/>
          <p:cNvCxnSpPr>
            <a:stCxn id="111" idx="6"/>
            <a:endCxn id="15394" idx="2"/>
          </p:cNvCxnSpPr>
          <p:nvPr/>
        </p:nvCxnSpPr>
        <p:spPr>
          <a:xfrm>
            <a:off x="1857375" y="1820863"/>
            <a:ext cx="1214438" cy="79375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7" name="Straight Connector 116"/>
          <p:cNvCxnSpPr>
            <a:stCxn id="111" idx="2"/>
            <a:endCxn id="83" idx="2"/>
          </p:cNvCxnSpPr>
          <p:nvPr/>
        </p:nvCxnSpPr>
        <p:spPr>
          <a:xfrm rot="10800000" flipV="1">
            <a:off x="147638" y="1820863"/>
            <a:ext cx="566737" cy="1751012"/>
          </a:xfrm>
          <a:prstGeom prst="line">
            <a:avLst/>
          </a:prstGeom>
          <a:ln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2" name="Straight Connector 121"/>
          <p:cNvCxnSpPr>
            <a:stCxn id="111" idx="6"/>
            <a:endCxn id="83" idx="0"/>
          </p:cNvCxnSpPr>
          <p:nvPr/>
        </p:nvCxnSpPr>
        <p:spPr>
          <a:xfrm flipH="1">
            <a:off x="1712913" y="1820863"/>
            <a:ext cx="144462" cy="1751012"/>
          </a:xfrm>
          <a:prstGeom prst="line">
            <a:avLst/>
          </a:prstGeom>
          <a:ln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9" name="Freeform 67"/>
          <p:cNvSpPr>
            <a:spLocks noChangeArrowheads="1"/>
          </p:cNvSpPr>
          <p:nvPr/>
        </p:nvSpPr>
        <p:spPr bwMode="auto">
          <a:xfrm>
            <a:off x="1928813" y="4643438"/>
            <a:ext cx="2163762" cy="890587"/>
          </a:xfrm>
          <a:custGeom>
            <a:avLst/>
            <a:gdLst>
              <a:gd name="T0" fmla="*/ 0 w 1880081"/>
              <a:gd name="T1" fmla="*/ 439708 h 769518"/>
              <a:gd name="T2" fmla="*/ 1211383 w 1880081"/>
              <a:gd name="T3" fmla="*/ 891350 h 769518"/>
              <a:gd name="T4" fmla="*/ 2163815 w 1880081"/>
              <a:gd name="T5" fmla="*/ 0 h 769518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880081" h="769518">
                <a:moveTo>
                  <a:pt x="0" y="379608"/>
                </a:moveTo>
                <a:lnTo>
                  <a:pt x="1052538" y="769518"/>
                </a:lnTo>
                <a:lnTo>
                  <a:pt x="1880081" y="0"/>
                </a:lnTo>
              </a:path>
            </a:pathLst>
          </a:custGeom>
          <a:noFill/>
          <a:ln w="22225" algn="ctr">
            <a:solidFill>
              <a:srgbClr val="FF0000"/>
            </a:solidFill>
            <a:prstDash val="sysDot"/>
            <a:round/>
            <a:headEnd type="stealth" w="lg" len="lg"/>
            <a:tailEnd type="stealth" w="lg" len="lg"/>
          </a:ln>
        </p:spPr>
        <p:txBody>
          <a:bodyPr/>
          <a:lstStyle/>
          <a:p>
            <a:endParaRPr lang="en-GB"/>
          </a:p>
        </p:txBody>
      </p:sp>
      <p:sp>
        <p:nvSpPr>
          <p:cNvPr id="15456" name="TextBox 133"/>
          <p:cNvSpPr txBox="1">
            <a:spLocks noChangeArrowheads="1"/>
          </p:cNvSpPr>
          <p:nvPr/>
        </p:nvSpPr>
        <p:spPr bwMode="auto">
          <a:xfrm>
            <a:off x="8108950" y="4357688"/>
            <a:ext cx="1035050" cy="33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1600">
                <a:latin typeface="Myriad Pro"/>
              </a:rPr>
              <a:t>Cloud site</a:t>
            </a:r>
          </a:p>
        </p:txBody>
      </p:sp>
      <p:sp>
        <p:nvSpPr>
          <p:cNvPr id="15457" name="TextBox 134"/>
          <p:cNvSpPr txBox="1">
            <a:spLocks noChangeArrowheads="1"/>
          </p:cNvSpPr>
          <p:nvPr/>
        </p:nvSpPr>
        <p:spPr bwMode="auto">
          <a:xfrm>
            <a:off x="142875" y="5857875"/>
            <a:ext cx="1035050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1600">
                <a:latin typeface="Myriad Pro"/>
              </a:rPr>
              <a:t>Cloud site</a:t>
            </a:r>
          </a:p>
        </p:txBody>
      </p:sp>
      <p:sp>
        <p:nvSpPr>
          <p:cNvPr id="103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2339752" y="6356350"/>
            <a:ext cx="5616624" cy="365125"/>
          </a:xfrm>
        </p:spPr>
        <p:txBody>
          <a:bodyPr/>
          <a:lstStyle/>
          <a:p>
            <a:pPr algn="l"/>
            <a:r>
              <a:rPr lang="pt-PT" smtClean="0"/>
              <a:t>Plataformas para desenvolvimento de Arquitecturas para Internet do  Futuro</a:t>
            </a:r>
          </a:p>
          <a:p>
            <a:pPr algn="l"/>
            <a:r>
              <a:rPr lang="pt-PT" smtClean="0"/>
              <a:t>04 Julho  2010,  Encontro com a Ciência e Tecnologia em Portugal </a:t>
            </a:r>
            <a:endParaRPr lang="en-GB" dirty="0"/>
          </a:p>
        </p:txBody>
      </p:sp>
      <p:sp>
        <p:nvSpPr>
          <p:cNvPr id="10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100392" y="6356350"/>
            <a:ext cx="586408" cy="365125"/>
          </a:xfrm>
        </p:spPr>
        <p:txBody>
          <a:bodyPr/>
          <a:lstStyle/>
          <a:p>
            <a:fld id="{0A48B288-B6A4-4890-A49F-0B3BA0C00D61}" type="slidenum">
              <a:rPr lang="en-GB" smtClean="0"/>
              <a:pPr/>
              <a:t>16</a:t>
            </a:fld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18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1000"/>
                                        <p:tgtEl>
                                          <p:spTgt spid="1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7.40741E-7 L -0.85278 0.21667 " pathEditMode="relative" rAng="0" ptsTypes="AA">
                                      <p:cBhvr>
                                        <p:cTn id="13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26" y="10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1.11111E-6 L -0.66875 0.18819 " pathEditMode="relative" rAng="0" ptsTypes="AA">
                                      <p:cBhvr>
                                        <p:cTn id="17" dur="2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34" y="9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20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2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2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2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8" dur="10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6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"/>
                            </p:stCondLst>
                            <p:childTnLst>
                              <p:par>
                                <p:cTn id="48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0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3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" grpId="0" animBg="1"/>
      <p:bldP spid="76" grpId="0" animBg="1"/>
      <p:bldP spid="102" grpId="0" animBg="1"/>
      <p:bldP spid="106" grpId="0" animBg="1"/>
      <p:bldP spid="129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>
          <a:xfrm>
            <a:off x="685800" y="552450"/>
            <a:ext cx="7924800" cy="932334"/>
          </a:xfrm>
        </p:spPr>
        <p:txBody>
          <a:bodyPr>
            <a:noAutofit/>
          </a:bodyPr>
          <a:lstStyle/>
          <a:p>
            <a:r>
              <a:rPr lang="pt-PT" sz="3200" dirty="0" smtClean="0"/>
              <a:t>Plataforma de </a:t>
            </a:r>
            <a:r>
              <a:rPr lang="pt-PT" sz="3200" dirty="0" err="1" smtClean="0"/>
              <a:t>Virtualização</a:t>
            </a:r>
            <a:r>
              <a:rPr lang="pt-PT" sz="3200" dirty="0" smtClean="0"/>
              <a:t> automática de Redes (</a:t>
            </a:r>
            <a:r>
              <a:rPr lang="pt-PT" sz="3200" dirty="0" err="1" smtClean="0"/>
              <a:t>PTIn</a:t>
            </a:r>
            <a:r>
              <a:rPr lang="pt-PT" sz="3200" dirty="0" smtClean="0"/>
              <a:t> e IT-UA, projecto 4WARD)</a:t>
            </a:r>
            <a:br>
              <a:rPr lang="pt-PT" sz="3200" dirty="0" smtClean="0"/>
            </a:br>
            <a:endParaRPr lang="pt-PT" sz="3200" dirty="0" smtClean="0"/>
          </a:p>
        </p:txBody>
      </p:sp>
      <p:sp>
        <p:nvSpPr>
          <p:cNvPr id="16387" name="Content Placeholder 2"/>
          <p:cNvSpPr>
            <a:spLocks noGrp="1"/>
          </p:cNvSpPr>
          <p:nvPr>
            <p:ph idx="1"/>
          </p:nvPr>
        </p:nvSpPr>
        <p:spPr>
          <a:xfrm>
            <a:off x="500063" y="1556792"/>
            <a:ext cx="8429625" cy="2304256"/>
          </a:xfrm>
        </p:spPr>
        <p:txBody>
          <a:bodyPr>
            <a:normAutofit fontScale="77500" lnSpcReduction="20000"/>
          </a:bodyPr>
          <a:lstStyle/>
          <a:p>
            <a:pPr>
              <a:buFont typeface="Arial" charset="0"/>
              <a:buChar char="•"/>
            </a:pPr>
            <a:r>
              <a:rPr lang="en-US" dirty="0" err="1" smtClean="0"/>
              <a:t>Criação</a:t>
            </a:r>
            <a:r>
              <a:rPr lang="en-US" dirty="0" smtClean="0"/>
              <a:t> e </a:t>
            </a:r>
            <a:r>
              <a:rPr lang="en-US" dirty="0" err="1" smtClean="0"/>
              <a:t>remoção</a:t>
            </a:r>
            <a:r>
              <a:rPr lang="en-US" dirty="0" smtClean="0"/>
              <a:t> de </a:t>
            </a:r>
            <a:r>
              <a:rPr lang="en-US" dirty="0" err="1" smtClean="0"/>
              <a:t>redes</a:t>
            </a:r>
            <a:r>
              <a:rPr lang="en-US" dirty="0" smtClean="0"/>
              <a:t> </a:t>
            </a:r>
            <a:r>
              <a:rPr lang="en-US" dirty="0" err="1" smtClean="0"/>
              <a:t>virtuais</a:t>
            </a:r>
            <a:endParaRPr lang="en-US" dirty="0" smtClean="0"/>
          </a:p>
          <a:p>
            <a:pPr>
              <a:buFont typeface="Arial" charset="0"/>
              <a:buChar char="•"/>
            </a:pPr>
            <a:r>
              <a:rPr lang="en-US" dirty="0" err="1" smtClean="0"/>
              <a:t>Mecanismos</a:t>
            </a:r>
            <a:r>
              <a:rPr lang="en-US" dirty="0" smtClean="0"/>
              <a:t> de </a:t>
            </a:r>
            <a:r>
              <a:rPr lang="en-US" dirty="0" err="1" smtClean="0"/>
              <a:t>mapeamento</a:t>
            </a:r>
            <a:r>
              <a:rPr lang="en-US" dirty="0" smtClean="0"/>
              <a:t> de </a:t>
            </a:r>
            <a:r>
              <a:rPr lang="en-US" dirty="0" err="1" smtClean="0"/>
              <a:t>redes</a:t>
            </a:r>
            <a:r>
              <a:rPr lang="en-US" dirty="0" smtClean="0"/>
              <a:t> </a:t>
            </a:r>
            <a:r>
              <a:rPr lang="en-US" dirty="0" err="1" smtClean="0"/>
              <a:t>virtuais</a:t>
            </a:r>
            <a:endParaRPr lang="en-US" dirty="0" smtClean="0"/>
          </a:p>
          <a:p>
            <a:pPr>
              <a:buFont typeface="Arial" charset="0"/>
              <a:buChar char="•"/>
            </a:pPr>
            <a:r>
              <a:rPr lang="en-US" dirty="0" err="1" smtClean="0"/>
              <a:t>Controlo</a:t>
            </a:r>
            <a:r>
              <a:rPr lang="en-US" dirty="0" smtClean="0"/>
              <a:t> e </a:t>
            </a:r>
            <a:r>
              <a:rPr lang="en-US" dirty="0" err="1" smtClean="0"/>
              <a:t>optimização</a:t>
            </a:r>
            <a:r>
              <a:rPr lang="en-US" dirty="0" smtClean="0"/>
              <a:t> de </a:t>
            </a:r>
            <a:r>
              <a:rPr lang="en-US" dirty="0" err="1" smtClean="0"/>
              <a:t>recursos</a:t>
            </a:r>
            <a:endParaRPr lang="en-US" dirty="0" smtClean="0"/>
          </a:p>
          <a:p>
            <a:pPr>
              <a:buFont typeface="Arial" charset="0"/>
              <a:buChar char="•"/>
            </a:pPr>
            <a:r>
              <a:rPr lang="en-US" dirty="0" err="1" smtClean="0"/>
              <a:t>Descoberta</a:t>
            </a:r>
            <a:r>
              <a:rPr lang="en-US" dirty="0" smtClean="0"/>
              <a:t> e </a:t>
            </a:r>
            <a:r>
              <a:rPr lang="en-US" dirty="0" err="1" smtClean="0"/>
              <a:t>monitorização</a:t>
            </a:r>
            <a:r>
              <a:rPr lang="en-US" dirty="0" smtClean="0"/>
              <a:t> de </a:t>
            </a:r>
            <a:r>
              <a:rPr lang="en-US" dirty="0" err="1" smtClean="0"/>
              <a:t>recursos</a:t>
            </a:r>
            <a:r>
              <a:rPr lang="en-US" dirty="0" smtClean="0"/>
              <a:t> </a:t>
            </a:r>
          </a:p>
          <a:p>
            <a:pPr>
              <a:buFont typeface="Arial" charset="0"/>
              <a:buChar char="•"/>
            </a:pPr>
            <a:r>
              <a:rPr lang="en-US" dirty="0" err="1" smtClean="0"/>
              <a:t>Migração</a:t>
            </a:r>
            <a:r>
              <a:rPr lang="en-US" dirty="0" smtClean="0"/>
              <a:t> de </a:t>
            </a:r>
            <a:r>
              <a:rPr lang="en-US" dirty="0" err="1" smtClean="0"/>
              <a:t>nós</a:t>
            </a:r>
            <a:r>
              <a:rPr lang="en-US" dirty="0" smtClean="0"/>
              <a:t> </a:t>
            </a:r>
            <a:r>
              <a:rPr lang="en-US" dirty="0" err="1" smtClean="0"/>
              <a:t>virtuais</a:t>
            </a:r>
            <a:r>
              <a:rPr lang="en-US" dirty="0" smtClean="0"/>
              <a:t> – </a:t>
            </a:r>
            <a:r>
              <a:rPr lang="en-US" dirty="0" err="1" smtClean="0"/>
              <a:t>mobilidade</a:t>
            </a:r>
            <a:r>
              <a:rPr lang="en-US" dirty="0" smtClean="0"/>
              <a:t> de </a:t>
            </a:r>
            <a:r>
              <a:rPr lang="en-US" dirty="0" err="1" smtClean="0"/>
              <a:t>recursos</a:t>
            </a:r>
            <a:endParaRPr lang="en-US" dirty="0" smtClean="0"/>
          </a:p>
          <a:p>
            <a:pPr>
              <a:buFont typeface="Arial" charset="0"/>
              <a:buChar char="•"/>
            </a:pPr>
            <a:r>
              <a:rPr lang="en-US" dirty="0" err="1" smtClean="0"/>
              <a:t>Reacção</a:t>
            </a:r>
            <a:r>
              <a:rPr lang="en-US" dirty="0" smtClean="0"/>
              <a:t> a </a:t>
            </a:r>
            <a:r>
              <a:rPr lang="en-US" dirty="0" err="1" smtClean="0"/>
              <a:t>falhas</a:t>
            </a:r>
            <a:endParaRPr lang="en-US" dirty="0" smtClean="0"/>
          </a:p>
        </p:txBody>
      </p:sp>
      <p:pic>
        <p:nvPicPr>
          <p:cNvPr id="16389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3933056"/>
            <a:ext cx="3286125" cy="2343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2339752" y="6356350"/>
            <a:ext cx="5616624" cy="365125"/>
          </a:xfrm>
        </p:spPr>
        <p:txBody>
          <a:bodyPr/>
          <a:lstStyle/>
          <a:p>
            <a:pPr algn="l"/>
            <a:r>
              <a:rPr lang="pt-PT" dirty="0" smtClean="0"/>
              <a:t>Plataformas para desenvolvimento de Arquitecturas para Internet do  Futuro</a:t>
            </a:r>
          </a:p>
          <a:p>
            <a:pPr algn="l"/>
            <a:r>
              <a:rPr lang="pt-PT" dirty="0" smtClean="0"/>
              <a:t>04 Julho  2010,  Encontro com a Ciência e Tecnologia em Portugal </a:t>
            </a:r>
            <a:endParaRPr lang="en-GB" dirty="0"/>
          </a:p>
        </p:txBody>
      </p:sp>
      <p:sp>
        <p:nvSpPr>
          <p:cNvPr id="8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100392" y="6356350"/>
            <a:ext cx="586408" cy="365125"/>
          </a:xfrm>
        </p:spPr>
        <p:txBody>
          <a:bodyPr/>
          <a:lstStyle/>
          <a:p>
            <a:fld id="{0A48B288-B6A4-4890-A49F-0B3BA0C00D61}" type="slidenum">
              <a:rPr lang="en-GB" smtClean="0"/>
              <a:pPr/>
              <a:t>17</a:t>
            </a:fld>
            <a:endParaRPr lang="en-GB"/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35896" y="3645024"/>
            <a:ext cx="5220643" cy="30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0"/>
            <a:r>
              <a:rPr lang="pt-PT" dirty="0" smtClean="0"/>
              <a:t>Descoberta e monitorização de recursos virtuais</a:t>
            </a:r>
            <a:br>
              <a:rPr lang="pt-PT" dirty="0" smtClean="0"/>
            </a:br>
            <a:endParaRPr lang="pt-PT" dirty="0" smtClean="0"/>
          </a:p>
        </p:txBody>
      </p:sp>
      <p:sp>
        <p:nvSpPr>
          <p:cNvPr id="11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2339752" y="6356350"/>
            <a:ext cx="5616624" cy="365125"/>
          </a:xfrm>
        </p:spPr>
        <p:txBody>
          <a:bodyPr/>
          <a:lstStyle/>
          <a:p>
            <a:pPr algn="l"/>
            <a:r>
              <a:rPr lang="pt-PT" dirty="0" smtClean="0"/>
              <a:t>Plataformas para desenvolvimento de Arquitecturas para Internet do  Futuro</a:t>
            </a:r>
          </a:p>
          <a:p>
            <a:pPr algn="l"/>
            <a:r>
              <a:rPr lang="pt-PT" dirty="0" smtClean="0"/>
              <a:t>04 Julho  2010,  Encontro com a Ciência e Tecnologia em Portugal </a:t>
            </a:r>
            <a:endParaRPr lang="en-GB" dirty="0"/>
          </a:p>
        </p:txBody>
      </p:sp>
      <p:sp>
        <p:nvSpPr>
          <p:cNvPr id="12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100392" y="6356350"/>
            <a:ext cx="586408" cy="365125"/>
          </a:xfrm>
        </p:spPr>
        <p:txBody>
          <a:bodyPr/>
          <a:lstStyle/>
          <a:p>
            <a:fld id="{0A48B288-B6A4-4890-A49F-0B3BA0C00D61}" type="slidenum">
              <a:rPr lang="en-GB" smtClean="0"/>
              <a:pPr/>
              <a:t>18</a:t>
            </a:fld>
            <a:endParaRPr lang="en-GB"/>
          </a:p>
        </p:txBody>
      </p:sp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504" y="4797152"/>
            <a:ext cx="3816424" cy="19746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83748" y="3717032"/>
            <a:ext cx="5087122" cy="2952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Content Placeholder 8"/>
          <p:cNvSpPr txBox="1">
            <a:spLocks/>
          </p:cNvSpPr>
          <p:nvPr/>
        </p:nvSpPr>
        <p:spPr>
          <a:xfrm>
            <a:off x="457200" y="1600200"/>
            <a:ext cx="8229600" cy="3340968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pt-PT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Mecanismo centralizado (gestor da rede)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pt-PT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Mecanismo distribuído (automático entre os elementos da rede)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pt-PT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Conceitos para minimizar o envio de mensagens na descoberta</a:t>
            </a: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–"/>
              <a:tabLst/>
              <a:defRPr/>
            </a:pPr>
            <a:r>
              <a:rPr kumimoji="0" lang="pt-PT" sz="28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Multicast</a:t>
            </a:r>
            <a:r>
              <a:rPr kumimoji="0" lang="pt-PT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de nível 2</a:t>
            </a: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–"/>
              <a:tabLst/>
              <a:defRPr/>
            </a:pPr>
            <a:r>
              <a:rPr kumimoji="0" lang="pt-PT" sz="28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Spanning</a:t>
            </a:r>
            <a:r>
              <a:rPr kumimoji="0" lang="pt-PT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pt-PT" sz="28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Tree</a:t>
            </a:r>
            <a:endParaRPr kumimoji="0" lang="pt-PT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GB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pt-PT" dirty="0" smtClean="0"/>
              <a:t>Algoritmo de mapeamento dinâmico</a:t>
            </a:r>
          </a:p>
        </p:txBody>
      </p:sp>
      <p:sp>
        <p:nvSpPr>
          <p:cNvPr id="16" name="Content Placeholder 15"/>
          <p:cNvSpPr>
            <a:spLocks noGrp="1"/>
          </p:cNvSpPr>
          <p:nvPr>
            <p:ph idx="1"/>
          </p:nvPr>
        </p:nvSpPr>
        <p:spPr>
          <a:xfrm>
            <a:off x="457200" y="1600201"/>
            <a:ext cx="4546848" cy="4493095"/>
          </a:xfrm>
        </p:spPr>
        <p:txBody>
          <a:bodyPr>
            <a:normAutofit fontScale="85000" lnSpcReduction="20000"/>
          </a:bodyPr>
          <a:lstStyle/>
          <a:p>
            <a:r>
              <a:rPr lang="pt-PT" dirty="0" smtClean="0"/>
              <a:t>Restrições dos elementos de rede</a:t>
            </a:r>
          </a:p>
          <a:p>
            <a:pPr lvl="2"/>
            <a:r>
              <a:rPr lang="pt-PT" dirty="0" smtClean="0"/>
              <a:t>CPU (capacidade, frequência, carga)</a:t>
            </a:r>
          </a:p>
          <a:p>
            <a:pPr lvl="2"/>
            <a:r>
              <a:rPr lang="pt-PT" dirty="0" smtClean="0"/>
              <a:t>RAM disponível</a:t>
            </a:r>
          </a:p>
          <a:p>
            <a:pPr lvl="2"/>
            <a:r>
              <a:rPr lang="pt-PT" dirty="0" smtClean="0"/>
              <a:t>Localização/grupo</a:t>
            </a:r>
          </a:p>
          <a:p>
            <a:r>
              <a:rPr lang="pt-PT" dirty="0" smtClean="0"/>
              <a:t>Restrições das ligações</a:t>
            </a:r>
          </a:p>
          <a:p>
            <a:pPr lvl="2"/>
            <a:r>
              <a:rPr lang="pt-PT" dirty="0" smtClean="0"/>
              <a:t>Largura de banda</a:t>
            </a:r>
          </a:p>
          <a:p>
            <a:r>
              <a:rPr lang="pt-PT" dirty="0" smtClean="0"/>
              <a:t>Controlo de admissão implícito</a:t>
            </a:r>
          </a:p>
          <a:p>
            <a:pPr lvl="1"/>
            <a:r>
              <a:rPr lang="pt-PT" dirty="0" smtClean="0"/>
              <a:t>Pedido rejeitado se não existir uma solução de mapeamento</a:t>
            </a:r>
          </a:p>
          <a:p>
            <a:endParaRPr lang="en-GB" dirty="0"/>
          </a:p>
        </p:txBody>
      </p:sp>
      <p:sp>
        <p:nvSpPr>
          <p:cNvPr id="12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48B288-B6A4-4890-A49F-0B3BA0C00D61}" type="slidenum">
              <a:rPr lang="en-GB" smtClean="0"/>
              <a:pPr/>
              <a:t>19</a:t>
            </a:fld>
            <a:endParaRPr lang="en-GB"/>
          </a:p>
        </p:txBody>
      </p:sp>
      <p:pic>
        <p:nvPicPr>
          <p:cNvPr id="18437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43525" y="1728465"/>
            <a:ext cx="2428875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8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93221" y="2376165"/>
            <a:ext cx="3343275" cy="42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9" name="Picture 8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868144" y="3312790"/>
            <a:ext cx="16764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Box 8"/>
          <p:cNvSpPr txBox="1"/>
          <p:nvPr/>
        </p:nvSpPr>
        <p:spPr>
          <a:xfrm>
            <a:off x="5580112" y="1367879"/>
            <a:ext cx="2312988" cy="3698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pt-PT" dirty="0">
                <a:latin typeface="Arial" pitchFamily="34" charset="0"/>
              </a:rPr>
              <a:t>Stress de links e nós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580112" y="2952055"/>
            <a:ext cx="1890712" cy="3698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pt-PT" dirty="0">
                <a:latin typeface="Arial" pitchFamily="34" charset="0"/>
              </a:rPr>
              <a:t>Potencial de nós</a:t>
            </a:r>
          </a:p>
        </p:txBody>
      </p:sp>
      <p:sp>
        <p:nvSpPr>
          <p:cNvPr id="13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2339752" y="6356350"/>
            <a:ext cx="5616624" cy="365125"/>
          </a:xfrm>
        </p:spPr>
        <p:txBody>
          <a:bodyPr/>
          <a:lstStyle/>
          <a:p>
            <a:pPr algn="l"/>
            <a:r>
              <a:rPr lang="pt-PT" dirty="0" smtClean="0"/>
              <a:t>Plataformas para desenvolvimento de Arquitecturas para Internet do  Futuro</a:t>
            </a:r>
          </a:p>
          <a:p>
            <a:pPr algn="l"/>
            <a:r>
              <a:rPr lang="pt-PT" dirty="0" smtClean="0"/>
              <a:t>04 Julho  2010,  Encontro com a Ciência e Tecnologia em Portugal </a:t>
            </a:r>
            <a:endParaRPr lang="en-GB" dirty="0"/>
          </a:p>
        </p:txBody>
      </p:sp>
      <p:pic>
        <p:nvPicPr>
          <p:cNvPr id="14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427984" y="3933056"/>
            <a:ext cx="4599790" cy="2808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err="1" smtClean="0"/>
              <a:t>Ontem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15364" name="Picture 4" descr="http://www.sri.com/about/timeline/images/map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91680" y="1484784"/>
            <a:ext cx="5616624" cy="5109568"/>
          </a:xfrm>
          <a:prstGeom prst="rect">
            <a:avLst/>
          </a:prstGeom>
          <a:noFill/>
        </p:spPr>
      </p:pic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48B288-B6A4-4890-A49F-0B3BA0C00D61}" type="slidenum">
              <a:rPr lang="en-GB" smtClean="0"/>
              <a:pPr/>
              <a:t>2</a:t>
            </a:fld>
            <a:endParaRPr lang="en-GB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l"/>
            <a:r>
              <a:rPr lang="pt-PT" dirty="0" smtClean="0"/>
              <a:t>Plataformas para desenvolvimento de Arquitecturas para Internet do  Futuro</a:t>
            </a:r>
          </a:p>
          <a:p>
            <a:pPr algn="l"/>
            <a:r>
              <a:rPr lang="pt-PT" dirty="0" smtClean="0"/>
              <a:t> 04 Julho  2010,  Encontro com a Ciência e Tecnologia em Portugal </a:t>
            </a:r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pt-PT" dirty="0" smtClean="0"/>
              <a:t>Mobilidade/migração de recursos virtuais</a:t>
            </a:r>
            <a:br>
              <a:rPr lang="pt-PT" dirty="0" smtClean="0"/>
            </a:br>
            <a:endParaRPr lang="pt-PT" dirty="0" smtClean="0"/>
          </a:p>
        </p:txBody>
      </p:sp>
      <p:sp>
        <p:nvSpPr>
          <p:cNvPr id="70" name="Content Placeholder 69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1468759"/>
          </a:xfrm>
        </p:spPr>
        <p:txBody>
          <a:bodyPr>
            <a:normAutofit fontScale="92500" lnSpcReduction="10000"/>
          </a:bodyPr>
          <a:lstStyle/>
          <a:p>
            <a:r>
              <a:rPr lang="pt-PT" dirty="0" smtClean="0"/>
              <a:t>Elementos sobrecarregados, </a:t>
            </a:r>
            <a:r>
              <a:rPr lang="pt-PT" dirty="0" err="1" smtClean="0"/>
              <a:t>load-balancing</a:t>
            </a:r>
            <a:r>
              <a:rPr lang="pt-PT" dirty="0" smtClean="0"/>
              <a:t>, ou gestão de energia (desligar alguns elementos)</a:t>
            </a:r>
          </a:p>
          <a:p>
            <a:r>
              <a:rPr lang="pt-PT" dirty="0" smtClean="0"/>
              <a:t>Elementos para manutenção</a:t>
            </a:r>
          </a:p>
          <a:p>
            <a:endParaRPr lang="en-GB" dirty="0"/>
          </a:p>
        </p:txBody>
      </p:sp>
      <p:sp>
        <p:nvSpPr>
          <p:cNvPr id="6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l"/>
            <a:r>
              <a:rPr lang="pt-PT" dirty="0" smtClean="0"/>
              <a:t>Plataformas para desenvolvimento de Arquitecturas para Internet do  Futuro</a:t>
            </a:r>
          </a:p>
          <a:p>
            <a:pPr algn="l"/>
            <a:r>
              <a:rPr lang="pt-PT" dirty="0" smtClean="0"/>
              <a:t>04 Julho  2010,  Encontro com a Ciência e Tecnologia em Portugal </a:t>
            </a:r>
            <a:endParaRPr lang="en-GB" dirty="0"/>
          </a:p>
        </p:txBody>
      </p:sp>
      <p:sp>
        <p:nvSpPr>
          <p:cNvPr id="6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48B288-B6A4-4890-A49F-0B3BA0C00D61}" type="slidenum">
              <a:rPr lang="en-GB" smtClean="0"/>
              <a:pPr/>
              <a:t>20</a:t>
            </a:fld>
            <a:endParaRPr lang="en-GB"/>
          </a:p>
        </p:txBody>
      </p:sp>
      <p:sp>
        <p:nvSpPr>
          <p:cNvPr id="12" name="Rectangle 11"/>
          <p:cNvSpPr/>
          <p:nvPr/>
        </p:nvSpPr>
        <p:spPr>
          <a:xfrm>
            <a:off x="914400" y="3594720"/>
            <a:ext cx="7512050" cy="820738"/>
          </a:xfrm>
          <a:prstGeom prst="rect">
            <a:avLst/>
          </a:prstGeom>
          <a:solidFill>
            <a:srgbClr val="FF9233">
              <a:alpha val="40000"/>
            </a:srgbClr>
          </a:solidFill>
          <a:ln w="12700"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en-GB">
              <a:solidFill>
                <a:schemeClr val="tx1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7451725" y="3284983"/>
            <a:ext cx="652463" cy="2985641"/>
          </a:xfrm>
          <a:prstGeom prst="rect">
            <a:avLst/>
          </a:prstGeom>
          <a:solidFill>
            <a:schemeClr val="accent6">
              <a:lumMod val="60000"/>
              <a:lumOff val="40000"/>
              <a:alpha val="29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en-GB">
              <a:solidFill>
                <a:schemeClr val="tx1"/>
              </a:solidFill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6149975" y="3289381"/>
            <a:ext cx="650875" cy="2995532"/>
          </a:xfrm>
          <a:prstGeom prst="rect">
            <a:avLst/>
          </a:prstGeom>
          <a:solidFill>
            <a:schemeClr val="bg1">
              <a:lumMod val="95000"/>
              <a:alpha val="29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en-GB">
              <a:solidFill>
                <a:schemeClr val="tx1"/>
              </a:solidFill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4716463" y="3280601"/>
            <a:ext cx="650875" cy="2990023"/>
          </a:xfrm>
          <a:prstGeom prst="rect">
            <a:avLst/>
          </a:prstGeom>
          <a:solidFill>
            <a:schemeClr val="bg1">
              <a:lumMod val="95000"/>
              <a:alpha val="29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en-GB">
              <a:solidFill>
                <a:schemeClr val="tx1"/>
              </a:solidFill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3543300" y="3284983"/>
            <a:ext cx="650875" cy="2985641"/>
          </a:xfrm>
          <a:prstGeom prst="rect">
            <a:avLst/>
          </a:prstGeom>
          <a:solidFill>
            <a:schemeClr val="bg1">
              <a:lumMod val="95000"/>
              <a:alpha val="29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en-GB">
              <a:solidFill>
                <a:schemeClr val="tx1"/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2044700" y="3284984"/>
            <a:ext cx="650875" cy="2999929"/>
          </a:xfrm>
          <a:prstGeom prst="rect">
            <a:avLst/>
          </a:prstGeom>
          <a:solidFill>
            <a:schemeClr val="bg1">
              <a:lumMod val="95000"/>
              <a:alpha val="29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en-GB">
              <a:solidFill>
                <a:schemeClr val="tx1"/>
              </a:solidFill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1198563" y="3293778"/>
            <a:ext cx="650875" cy="3005422"/>
          </a:xfrm>
          <a:prstGeom prst="rect">
            <a:avLst/>
          </a:prstGeom>
          <a:solidFill>
            <a:schemeClr val="accent6">
              <a:lumMod val="60000"/>
              <a:lumOff val="40000"/>
              <a:alpha val="29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en-GB">
              <a:solidFill>
                <a:schemeClr val="tx1"/>
              </a:solidFill>
            </a:endParaRPr>
          </a:p>
        </p:txBody>
      </p:sp>
      <p:pic>
        <p:nvPicPr>
          <p:cNvPr id="19467" name="Picture 42" descr="File Server_Updated200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82700" y="5181600"/>
            <a:ext cx="511175" cy="782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8" name="Picture 42" descr="File Server_Updated200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09788" y="4484688"/>
            <a:ext cx="520700" cy="782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9" name="Picture 42" descr="File Server_Updated200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24263" y="4681538"/>
            <a:ext cx="522287" cy="782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70" name="Picture 42" descr="File Server_Updated200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10300" y="4572000"/>
            <a:ext cx="520700" cy="782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71" name="Picture 42" descr="File Server_Updated200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37450" y="5181600"/>
            <a:ext cx="520700" cy="782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72" name="Picture 42" descr="File Server_Updated200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00600" y="5181600"/>
            <a:ext cx="520700" cy="782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25" name="Straight Connector 24"/>
          <p:cNvCxnSpPr/>
          <p:nvPr/>
        </p:nvCxnSpPr>
        <p:spPr>
          <a:xfrm flipV="1">
            <a:off x="1793875" y="4875213"/>
            <a:ext cx="315913" cy="69850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/>
          <p:cNvCxnSpPr/>
          <p:nvPr/>
        </p:nvCxnSpPr>
        <p:spPr>
          <a:xfrm>
            <a:off x="2630488" y="4875213"/>
            <a:ext cx="993775" cy="19685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/>
          <p:nvPr/>
        </p:nvCxnSpPr>
        <p:spPr>
          <a:xfrm flipV="1">
            <a:off x="4146550" y="4962525"/>
            <a:ext cx="2063750" cy="10953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/>
          <p:cNvCxnSpPr/>
          <p:nvPr/>
        </p:nvCxnSpPr>
        <p:spPr>
          <a:xfrm>
            <a:off x="4146550" y="5072063"/>
            <a:ext cx="654050" cy="50165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/>
          <p:cNvCxnSpPr/>
          <p:nvPr/>
        </p:nvCxnSpPr>
        <p:spPr>
          <a:xfrm>
            <a:off x="6731000" y="4962525"/>
            <a:ext cx="806450" cy="61118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/>
          <p:cNvCxnSpPr/>
          <p:nvPr/>
        </p:nvCxnSpPr>
        <p:spPr>
          <a:xfrm flipV="1">
            <a:off x="5321300" y="4962525"/>
            <a:ext cx="889000" cy="61118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/>
          <p:cNvCxnSpPr/>
          <p:nvPr/>
        </p:nvCxnSpPr>
        <p:spPr>
          <a:xfrm>
            <a:off x="1600200" y="3823320"/>
            <a:ext cx="6858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/>
          <p:cNvCxnSpPr/>
          <p:nvPr/>
        </p:nvCxnSpPr>
        <p:spPr>
          <a:xfrm>
            <a:off x="2438400" y="3823320"/>
            <a:ext cx="5105400" cy="12382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Box 32"/>
          <p:cNvSpPr txBox="1"/>
          <p:nvPr/>
        </p:nvSpPr>
        <p:spPr>
          <a:xfrm>
            <a:off x="1125538" y="5943600"/>
            <a:ext cx="812800" cy="3492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GB" b="1" dirty="0">
                <a:latin typeface="+mn-lt"/>
              </a:rPr>
              <a:t>Eddie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2044700" y="5943600"/>
            <a:ext cx="723900" cy="3492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GB" b="1" dirty="0">
                <a:latin typeface="+mn-lt"/>
              </a:rPr>
              <a:t>Mary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3382963" y="5929313"/>
            <a:ext cx="877887" cy="3492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GB" b="1" dirty="0">
                <a:latin typeface="+mn-lt"/>
              </a:rPr>
              <a:t>Susan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4643438" y="5943600"/>
            <a:ext cx="696912" cy="3492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GB" b="1" dirty="0" err="1">
                <a:latin typeface="+mn-lt"/>
              </a:rPr>
              <a:t>Bree</a:t>
            </a:r>
            <a:endParaRPr lang="en-GB" b="1" dirty="0">
              <a:latin typeface="+mn-lt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5951538" y="5943600"/>
            <a:ext cx="1171575" cy="3492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GB" b="1" dirty="0">
                <a:latin typeface="+mn-lt"/>
              </a:rPr>
              <a:t>Gabrielle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7327900" y="5943600"/>
            <a:ext cx="996950" cy="3492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GB" b="1" dirty="0">
                <a:latin typeface="+mn-lt"/>
              </a:rPr>
              <a:t>Lynette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914400" y="3975720"/>
            <a:ext cx="1120775" cy="3492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GB" b="1" dirty="0">
                <a:latin typeface="+mn-lt"/>
              </a:rPr>
              <a:t>Grissom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7162800" y="3366120"/>
            <a:ext cx="1249363" cy="35083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GB" b="1" dirty="0">
                <a:latin typeface="+mn-lt"/>
              </a:rPr>
              <a:t>Catherine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2057400" y="4051920"/>
            <a:ext cx="671513" cy="35083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GB" b="1" dirty="0">
                <a:latin typeface="+mn-lt"/>
              </a:rPr>
              <a:t>Nick</a:t>
            </a:r>
          </a:p>
        </p:txBody>
      </p:sp>
      <p:sp>
        <p:nvSpPr>
          <p:cNvPr id="42" name="TextBox 41"/>
          <p:cNvSpPr txBox="1"/>
          <p:nvPr/>
        </p:nvSpPr>
        <p:spPr>
          <a:xfrm rot="16200000">
            <a:off x="148432" y="5109368"/>
            <a:ext cx="1377950" cy="60801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GB" b="1" dirty="0">
                <a:latin typeface="+mn-lt"/>
              </a:rPr>
              <a:t>Substrate  </a:t>
            </a:r>
          </a:p>
          <a:p>
            <a:pPr>
              <a:defRPr/>
            </a:pPr>
            <a:r>
              <a:rPr lang="en-GB" b="1" dirty="0">
                <a:latin typeface="+mn-lt"/>
              </a:rPr>
              <a:t>Network</a:t>
            </a:r>
          </a:p>
        </p:txBody>
      </p:sp>
      <p:cxnSp>
        <p:nvCxnSpPr>
          <p:cNvPr id="43" name="Straight Connector 42"/>
          <p:cNvCxnSpPr/>
          <p:nvPr/>
        </p:nvCxnSpPr>
        <p:spPr>
          <a:xfrm flipV="1">
            <a:off x="531813" y="3870945"/>
            <a:ext cx="763587" cy="220663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/>
          <p:cNvCxnSpPr/>
          <p:nvPr/>
        </p:nvCxnSpPr>
        <p:spPr>
          <a:xfrm>
            <a:off x="8064500" y="3947145"/>
            <a:ext cx="393700" cy="2857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9493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196263" y="3278808"/>
            <a:ext cx="947737" cy="915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6" name="Picture 37"/>
          <p:cNvPicPr>
            <a:picLocks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33600" y="3670920"/>
            <a:ext cx="520700" cy="398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7" name="TextBox 46"/>
          <p:cNvSpPr txBox="1"/>
          <p:nvPr/>
        </p:nvSpPr>
        <p:spPr>
          <a:xfrm>
            <a:off x="4724400" y="3518520"/>
            <a:ext cx="671513" cy="35083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GB" b="1" dirty="0">
                <a:latin typeface="+mn-lt"/>
              </a:rPr>
              <a:t>Nick</a:t>
            </a:r>
          </a:p>
        </p:txBody>
      </p:sp>
      <p:pic>
        <p:nvPicPr>
          <p:cNvPr id="19496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6200" y="3594720"/>
            <a:ext cx="66675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97" name="TextBox 48"/>
          <p:cNvSpPr txBox="1">
            <a:spLocks noChangeArrowheads="1"/>
          </p:cNvSpPr>
          <p:nvPr/>
        </p:nvSpPr>
        <p:spPr bwMode="auto">
          <a:xfrm>
            <a:off x="3124200" y="4083670"/>
            <a:ext cx="914400" cy="349250"/>
          </a:xfrm>
          <a:prstGeom prst="rect">
            <a:avLst/>
          </a:prstGeom>
          <a:solidFill>
            <a:srgbClr val="00B0F0">
              <a:alpha val="87057"/>
            </a:srgbClr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pt-PT"/>
              <a:t>NY10</a:t>
            </a:r>
          </a:p>
        </p:txBody>
      </p:sp>
      <p:cxnSp>
        <p:nvCxnSpPr>
          <p:cNvPr id="50" name="Straight Connector 49"/>
          <p:cNvCxnSpPr/>
          <p:nvPr/>
        </p:nvCxnSpPr>
        <p:spPr>
          <a:xfrm>
            <a:off x="1600200" y="3899520"/>
            <a:ext cx="3352800" cy="2286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Connector 50"/>
          <p:cNvCxnSpPr/>
          <p:nvPr/>
        </p:nvCxnSpPr>
        <p:spPr>
          <a:xfrm flipV="1">
            <a:off x="4953000" y="3975720"/>
            <a:ext cx="2819400" cy="1524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2" name="Picture 37"/>
          <p:cNvPicPr>
            <a:picLocks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33600" y="3670920"/>
            <a:ext cx="520700" cy="398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501" name="Picture 37"/>
          <p:cNvPicPr>
            <a:picLocks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295400" y="3670920"/>
            <a:ext cx="520700" cy="398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502" name="Picture 37"/>
          <p:cNvPicPr>
            <a:picLocks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43800" y="3747120"/>
            <a:ext cx="520700" cy="398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55" name="Straight Connector 54"/>
          <p:cNvCxnSpPr/>
          <p:nvPr/>
        </p:nvCxnSpPr>
        <p:spPr>
          <a:xfrm flipV="1">
            <a:off x="1790700" y="4876800"/>
            <a:ext cx="315913" cy="698500"/>
          </a:xfrm>
          <a:prstGeom prst="line">
            <a:avLst/>
          </a:prstGeom>
          <a:ln w="508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Connector 55"/>
          <p:cNvCxnSpPr/>
          <p:nvPr/>
        </p:nvCxnSpPr>
        <p:spPr>
          <a:xfrm>
            <a:off x="2628900" y="4876800"/>
            <a:ext cx="993775" cy="196850"/>
          </a:xfrm>
          <a:prstGeom prst="line">
            <a:avLst/>
          </a:prstGeom>
          <a:ln w="508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Straight Connector 56"/>
          <p:cNvCxnSpPr/>
          <p:nvPr/>
        </p:nvCxnSpPr>
        <p:spPr>
          <a:xfrm flipV="1">
            <a:off x="4152900" y="4962525"/>
            <a:ext cx="2063750" cy="109538"/>
          </a:xfrm>
          <a:prstGeom prst="line">
            <a:avLst/>
          </a:prstGeom>
          <a:ln w="508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Straight Connector 57"/>
          <p:cNvCxnSpPr/>
          <p:nvPr/>
        </p:nvCxnSpPr>
        <p:spPr>
          <a:xfrm>
            <a:off x="6724650" y="4953000"/>
            <a:ext cx="806450" cy="611188"/>
          </a:xfrm>
          <a:prstGeom prst="line">
            <a:avLst/>
          </a:prstGeom>
          <a:ln w="508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Straight Connector 58"/>
          <p:cNvCxnSpPr/>
          <p:nvPr/>
        </p:nvCxnSpPr>
        <p:spPr>
          <a:xfrm>
            <a:off x="1793875" y="5630863"/>
            <a:ext cx="3006725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Connector 59"/>
          <p:cNvCxnSpPr/>
          <p:nvPr/>
        </p:nvCxnSpPr>
        <p:spPr>
          <a:xfrm>
            <a:off x="5321300" y="5630863"/>
            <a:ext cx="221615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Straight Connector 60"/>
          <p:cNvCxnSpPr/>
          <p:nvPr/>
        </p:nvCxnSpPr>
        <p:spPr>
          <a:xfrm>
            <a:off x="5311775" y="5630863"/>
            <a:ext cx="2216150" cy="0"/>
          </a:xfrm>
          <a:prstGeom prst="line">
            <a:avLst/>
          </a:prstGeom>
          <a:ln w="508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Straight Connector 61"/>
          <p:cNvCxnSpPr/>
          <p:nvPr/>
        </p:nvCxnSpPr>
        <p:spPr>
          <a:xfrm>
            <a:off x="1784350" y="5630863"/>
            <a:ext cx="3006725" cy="0"/>
          </a:xfrm>
          <a:prstGeom prst="line">
            <a:avLst/>
          </a:prstGeom>
          <a:ln w="508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Rectangle 62"/>
          <p:cNvSpPr/>
          <p:nvPr/>
        </p:nvSpPr>
        <p:spPr>
          <a:xfrm>
            <a:off x="2054225" y="3279856"/>
            <a:ext cx="650875" cy="2995532"/>
          </a:xfrm>
          <a:prstGeom prst="rect">
            <a:avLst/>
          </a:prstGeom>
          <a:solidFill>
            <a:schemeClr val="accent6">
              <a:lumMod val="60000"/>
              <a:lumOff val="40000"/>
              <a:alpha val="29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en-GB">
              <a:solidFill>
                <a:schemeClr val="tx1"/>
              </a:solidFill>
            </a:endParaRPr>
          </a:p>
        </p:txBody>
      </p:sp>
      <p:sp>
        <p:nvSpPr>
          <p:cNvPr id="64" name="Rectangle 63"/>
          <p:cNvSpPr/>
          <p:nvPr/>
        </p:nvSpPr>
        <p:spPr>
          <a:xfrm>
            <a:off x="4708525" y="3284983"/>
            <a:ext cx="652463" cy="2985641"/>
          </a:xfrm>
          <a:prstGeom prst="rect">
            <a:avLst/>
          </a:prstGeom>
          <a:solidFill>
            <a:schemeClr val="accent6">
              <a:lumMod val="60000"/>
              <a:lumOff val="40000"/>
              <a:alpha val="29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en-GB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1.11111E-6 L -3.33333E-6 -0.05555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2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-0.05556 L 0.28819 0.03773 " pathEditMode="relative" rAng="0" ptsTypes="AA">
                                      <p:cBhvr>
                                        <p:cTn id="13" dur="2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4" y="4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500"/>
                            </p:stCondLst>
                            <p:childTnLst>
                              <p:par>
                                <p:cTn id="1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8" presetClass="exit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23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8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out)">
                                      <p:cBhvr>
                                        <p:cTn id="26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500"/>
                            </p:stCondLst>
                            <p:childTnLst>
                              <p:par>
                                <p:cTn id="29" presetID="3" presetClass="exit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7" dur="2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0" dur="2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2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2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2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2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/>
      <p:bldP spid="47" grpId="0"/>
      <p:bldP spid="63" grpId="0" animBg="1"/>
      <p:bldP spid="6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pt-PT" dirty="0" smtClean="0"/>
              <a:t>Mobilidade/migração de recursos virtuais</a:t>
            </a:r>
            <a:br>
              <a:rPr lang="pt-PT" dirty="0" smtClean="0"/>
            </a:br>
            <a:endParaRPr lang="pt-PT" dirty="0" smtClean="0"/>
          </a:p>
        </p:txBody>
      </p:sp>
      <p:sp>
        <p:nvSpPr>
          <p:cNvPr id="11" name="Content Placeholder 10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2116832"/>
          </a:xfrm>
        </p:spPr>
        <p:txBody>
          <a:bodyPr>
            <a:normAutofit fontScale="85000" lnSpcReduction="10000"/>
          </a:bodyPr>
          <a:lstStyle/>
          <a:p>
            <a:r>
              <a:rPr lang="pt-PT" dirty="0" err="1" smtClean="0"/>
              <a:t>Live</a:t>
            </a:r>
            <a:r>
              <a:rPr lang="pt-PT" dirty="0" smtClean="0"/>
              <a:t> </a:t>
            </a:r>
            <a:r>
              <a:rPr lang="pt-PT" dirty="0" err="1" smtClean="0"/>
              <a:t>migration</a:t>
            </a:r>
            <a:r>
              <a:rPr lang="pt-PT" dirty="0" smtClean="0"/>
              <a:t> – mover estado de um router virtual</a:t>
            </a:r>
          </a:p>
          <a:p>
            <a:r>
              <a:rPr lang="pt-PT" dirty="0" err="1" smtClean="0"/>
              <a:t>Snapshot</a:t>
            </a:r>
            <a:r>
              <a:rPr lang="pt-PT" dirty="0" smtClean="0"/>
              <a:t> do estado do router virtual – cópia (no disco) e instanciação de um clono do router</a:t>
            </a:r>
          </a:p>
          <a:p>
            <a:r>
              <a:rPr lang="pt-PT" dirty="0" err="1" smtClean="0"/>
              <a:t>Snapshot</a:t>
            </a:r>
            <a:r>
              <a:rPr lang="pt-PT" dirty="0" smtClean="0"/>
              <a:t> do estado do router virtual na RAM (redução do tempo necessário)</a:t>
            </a:r>
          </a:p>
          <a:p>
            <a:endParaRPr lang="en-GB" dirty="0"/>
          </a:p>
        </p:txBody>
      </p:sp>
      <p:sp>
        <p:nvSpPr>
          <p:cNvPr id="7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48B288-B6A4-4890-A49F-0B3BA0C00D61}" type="slidenum">
              <a:rPr lang="en-GB" smtClean="0"/>
              <a:pPr/>
              <a:t>21</a:t>
            </a:fld>
            <a:endParaRPr lang="en-GB"/>
          </a:p>
        </p:txBody>
      </p:sp>
      <p:sp>
        <p:nvSpPr>
          <p:cNvPr id="13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2339752" y="6356350"/>
            <a:ext cx="5616624" cy="365125"/>
          </a:xfrm>
        </p:spPr>
        <p:txBody>
          <a:bodyPr/>
          <a:lstStyle/>
          <a:p>
            <a:pPr algn="l"/>
            <a:r>
              <a:rPr lang="pt-PT" dirty="0" smtClean="0"/>
              <a:t>Plataformas para desenvolvimento de Arquitecturas para Internet do  Futuro</a:t>
            </a:r>
          </a:p>
          <a:p>
            <a:pPr algn="l"/>
            <a:r>
              <a:rPr lang="pt-PT" dirty="0" smtClean="0"/>
              <a:t>04 Julho  2010,  Encontro com a Ciência e Tecnologia em Portugal </a:t>
            </a:r>
            <a:endParaRPr lang="en-GB" dirty="0"/>
          </a:p>
        </p:txBody>
      </p:sp>
      <p:pic>
        <p:nvPicPr>
          <p:cNvPr id="15" name="Picture 2" descr="C:\UA\5º Ano\Redes Virtuais\4WARD\DeliverablesMilestones\D-3.2.1\fig\evaluation\ptin_migration_results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419872" y="3276599"/>
            <a:ext cx="4845394" cy="36354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Text Placeholder 2"/>
          <p:cNvSpPr>
            <a:spLocks noGrp="1"/>
          </p:cNvSpPr>
          <p:nvPr>
            <p:ph type="body" idx="1"/>
          </p:nvPr>
        </p:nvSpPr>
        <p:spPr>
          <a:xfrm>
            <a:off x="722313" y="4017045"/>
            <a:ext cx="7772400" cy="1500187"/>
          </a:xfrm>
        </p:spPr>
        <p:txBody>
          <a:bodyPr/>
          <a:lstStyle/>
          <a:p>
            <a:r>
              <a:rPr lang="pt-PT" sz="2800" dirty="0" smtClean="0">
                <a:solidFill>
                  <a:schemeClr val="tx1"/>
                </a:solidFill>
              </a:rPr>
              <a:t>Outra Perspectiva – Tecnologia chave em Arquitecturas de Internet do Futuro</a:t>
            </a:r>
          </a:p>
          <a:p>
            <a:endParaRPr lang="pt-PT" dirty="0" smtClean="0">
              <a:solidFill>
                <a:schemeClr val="tx1"/>
              </a:solidFill>
            </a:endParaRPr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2339752" y="6356350"/>
            <a:ext cx="5616624" cy="365125"/>
          </a:xfrm>
        </p:spPr>
        <p:txBody>
          <a:bodyPr/>
          <a:lstStyle/>
          <a:p>
            <a:pPr algn="l"/>
            <a:r>
              <a:rPr lang="pt-PT" dirty="0" smtClean="0"/>
              <a:t>Plataformas para desenvolvimento de Arquitecturas para Internet do  Futuro</a:t>
            </a:r>
          </a:p>
          <a:p>
            <a:pPr algn="l"/>
            <a:r>
              <a:rPr lang="pt-PT" dirty="0" smtClean="0"/>
              <a:t>04 Julho  2010,  Encontro com a Ciência e Tecnologia em Portugal </a:t>
            </a:r>
            <a:endParaRPr lang="en-GB" dirty="0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100392" y="6356350"/>
            <a:ext cx="586408" cy="365125"/>
          </a:xfrm>
        </p:spPr>
        <p:txBody>
          <a:bodyPr/>
          <a:lstStyle/>
          <a:p>
            <a:fld id="{0A48B288-B6A4-4890-A49F-0B3BA0C00D61}" type="slidenum">
              <a:rPr lang="en-GB" smtClean="0"/>
              <a:pPr/>
              <a:t>22</a:t>
            </a:fld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64" name="Content Placeholder 69"/>
          <p:cNvSpPr>
            <a:spLocks noGrp="1"/>
          </p:cNvSpPr>
          <p:nvPr>
            <p:ph idx="4294967295"/>
          </p:nvPr>
        </p:nvSpPr>
        <p:spPr>
          <a:xfrm>
            <a:off x="250825" y="981075"/>
            <a:ext cx="8713788" cy="2663825"/>
          </a:xfrm>
        </p:spPr>
        <p:txBody>
          <a:bodyPr>
            <a:normAutofit fontScale="92500" lnSpcReduction="10000"/>
          </a:bodyPr>
          <a:lstStyle/>
          <a:p>
            <a:pPr eaLnBrk="1" hangingPunct="1">
              <a:lnSpc>
                <a:spcPct val="80000"/>
              </a:lnSpc>
            </a:pPr>
            <a:r>
              <a:rPr lang="pt-PT" sz="2800" b="1" smtClean="0"/>
              <a:t>Contexto</a:t>
            </a:r>
            <a:r>
              <a:rPr lang="pt-PT" sz="2800" smtClean="0"/>
              <a:t> </a:t>
            </a:r>
            <a:r>
              <a:rPr lang="pt-PT" sz="2800" smtClean="0">
                <a:sym typeface="Wingdings" pitchFamily="2" charset="2"/>
              </a:rPr>
              <a:t> </a:t>
            </a:r>
            <a:r>
              <a:rPr lang="pt-PT" sz="2800" i="1" smtClean="0">
                <a:sym typeface="Wingdings" pitchFamily="2" charset="2"/>
              </a:rPr>
              <a:t>Heterogeneidade</a:t>
            </a:r>
            <a:endParaRPr lang="pt-PT" sz="2500" i="1" smtClean="0">
              <a:sym typeface="Wingdings" pitchFamily="2" charset="2"/>
            </a:endParaRPr>
          </a:p>
          <a:p>
            <a:pPr lvl="1" eaLnBrk="1" hangingPunct="1">
              <a:lnSpc>
                <a:spcPct val="80000"/>
              </a:lnSpc>
            </a:pPr>
            <a:r>
              <a:rPr lang="pt-PT" sz="2000" smtClean="0"/>
              <a:t>Preferências dos utilizadores</a:t>
            </a:r>
          </a:p>
          <a:p>
            <a:pPr lvl="1" eaLnBrk="1" hangingPunct="1">
              <a:lnSpc>
                <a:spcPct val="80000"/>
              </a:lnSpc>
            </a:pPr>
            <a:r>
              <a:rPr lang="pt-PT" sz="2000" smtClean="0"/>
              <a:t>Capacidade dos seus dispositivos</a:t>
            </a:r>
          </a:p>
          <a:p>
            <a:pPr lvl="1" eaLnBrk="1" hangingPunct="1">
              <a:lnSpc>
                <a:spcPct val="80000"/>
              </a:lnSpc>
            </a:pPr>
            <a:r>
              <a:rPr lang="pt-PT" sz="2000" smtClean="0"/>
              <a:t>Diferentes requisitos de qualidade-de serviço das aplicações/serviços</a:t>
            </a:r>
          </a:p>
          <a:p>
            <a:pPr lvl="1" eaLnBrk="1" hangingPunct="1">
              <a:lnSpc>
                <a:spcPct val="80000"/>
              </a:lnSpc>
            </a:pPr>
            <a:r>
              <a:rPr lang="pt-PT" sz="2000" smtClean="0"/>
              <a:t>Inúmeras tecnologias/redes de acesso fornecendo diferentes larguras de banda e condições de acessibilidade</a:t>
            </a:r>
          </a:p>
          <a:p>
            <a:pPr lvl="1" eaLnBrk="1" hangingPunct="1">
              <a:lnSpc>
                <a:spcPct val="80000"/>
              </a:lnSpc>
            </a:pPr>
            <a:r>
              <a:rPr lang="pt-PT" sz="2000" smtClean="0"/>
              <a:t>Diversos fornecedores de serviço, redes, ou infraestrutura...</a:t>
            </a:r>
          </a:p>
          <a:p>
            <a:pPr lvl="1" eaLnBrk="1" hangingPunct="1">
              <a:lnSpc>
                <a:spcPct val="80000"/>
              </a:lnSpc>
            </a:pPr>
            <a:endParaRPr lang="pt-PT" sz="800" smtClean="0"/>
          </a:p>
          <a:p>
            <a:pPr eaLnBrk="1" hangingPunct="1">
              <a:lnSpc>
                <a:spcPct val="80000"/>
              </a:lnSpc>
              <a:buFont typeface="Arial" charset="0"/>
              <a:buNone/>
            </a:pPr>
            <a:r>
              <a:rPr lang="pt-PT" sz="2200" i="1" smtClean="0"/>
              <a:t>Todos estes aspectos influenciam a QoE dos utilizadores</a:t>
            </a:r>
            <a:r>
              <a:rPr lang="pt-PT" sz="2200" i="1" smtClean="0">
                <a:sym typeface="Wingdings" pitchFamily="2" charset="2"/>
              </a:rPr>
              <a:t> Exigem a futura</a:t>
            </a:r>
          </a:p>
          <a:p>
            <a:pPr eaLnBrk="1" hangingPunct="1">
              <a:lnSpc>
                <a:spcPct val="80000"/>
              </a:lnSpc>
              <a:buFont typeface="Arial" charset="0"/>
              <a:buNone/>
            </a:pPr>
            <a:r>
              <a:rPr lang="pt-PT" sz="2200" i="1" smtClean="0">
                <a:sym typeface="Wingdings" pitchFamily="2" charset="2"/>
              </a:rPr>
              <a:t> integração nos mecanismos de criação, adaptação, configuração das redes</a:t>
            </a:r>
            <a:endParaRPr lang="en-GB" sz="2200" smtClean="0"/>
          </a:p>
        </p:txBody>
      </p:sp>
      <p:sp>
        <p:nvSpPr>
          <p:cNvPr id="66" name="Slide Number Placeholder 4"/>
          <p:cNvSpPr txBox="1">
            <a:spLocks noGrp="1"/>
          </p:cNvSpPr>
          <p:nvPr/>
        </p:nvSpPr>
        <p:spPr>
          <a:xfrm>
            <a:off x="8101013" y="6356350"/>
            <a:ext cx="585787" cy="365125"/>
          </a:xfrm>
          <a:prstGeom prst="rect">
            <a:avLst/>
          </a:prstGeom>
          <a:noFill/>
        </p:spPr>
        <p:txBody>
          <a:bodyPr anchor="ctr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F7892359-B893-4840-B951-F8FAE8141386}" type="slidenum">
              <a:rPr lang="en-GB"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23</a:t>
            </a:fld>
            <a:endParaRPr lang="en-GB" sz="1200">
              <a:solidFill>
                <a:schemeClr val="tx1">
                  <a:tint val="75000"/>
                </a:schemeClr>
              </a:solidFill>
              <a:latin typeface="+mn-lt"/>
              <a:cs typeface="+mn-cs"/>
            </a:endParaRPr>
          </a:p>
        </p:txBody>
      </p:sp>
      <p:graphicFrame>
        <p:nvGraphicFramePr>
          <p:cNvPr id="76861" name="Object 61"/>
          <p:cNvGraphicFramePr>
            <a:graphicFrameLocks noChangeAspect="1"/>
          </p:cNvGraphicFramePr>
          <p:nvPr/>
        </p:nvGraphicFramePr>
        <p:xfrm>
          <a:off x="107950" y="4098925"/>
          <a:ext cx="2232025" cy="1201738"/>
        </p:xfrm>
        <a:graphic>
          <a:graphicData uri="http://schemas.openxmlformats.org/presentationml/2006/ole">
            <p:oleObj spid="_x0000_s83970" name="Visio" r:id="rId3" imgW="2814140" imgH="1513732" progId="">
              <p:embed/>
            </p:oleObj>
          </a:graphicData>
        </a:graphic>
      </p:graphicFrame>
      <p:graphicFrame>
        <p:nvGraphicFramePr>
          <p:cNvPr id="76862" name="Object 62"/>
          <p:cNvGraphicFramePr>
            <a:graphicFrameLocks noChangeAspect="1"/>
          </p:cNvGraphicFramePr>
          <p:nvPr/>
        </p:nvGraphicFramePr>
        <p:xfrm>
          <a:off x="3790950" y="4149725"/>
          <a:ext cx="5318125" cy="2087563"/>
        </p:xfrm>
        <a:graphic>
          <a:graphicData uri="http://schemas.openxmlformats.org/presentationml/2006/ole">
            <p:oleObj spid="_x0000_s83971" name="Visio" r:id="rId4" imgW="5345599" imgH="2094419" progId="">
              <p:embed/>
            </p:oleObj>
          </a:graphicData>
        </a:graphic>
      </p:graphicFrame>
      <p:graphicFrame>
        <p:nvGraphicFramePr>
          <p:cNvPr id="76863" name="Object 63"/>
          <p:cNvGraphicFramePr>
            <a:graphicFrameLocks noChangeAspect="1"/>
          </p:cNvGraphicFramePr>
          <p:nvPr/>
        </p:nvGraphicFramePr>
        <p:xfrm>
          <a:off x="1924050" y="4829175"/>
          <a:ext cx="1711325" cy="1479550"/>
        </p:xfrm>
        <a:graphic>
          <a:graphicData uri="http://schemas.openxmlformats.org/presentationml/2006/ole">
            <p:oleObj spid="_x0000_s83972" name="Visio" r:id="rId5" imgW="2301105" imgH="2113064" progId="">
              <p:embed/>
            </p:oleObj>
          </a:graphicData>
        </a:graphic>
      </p:graphicFrame>
      <p:sp>
        <p:nvSpPr>
          <p:cNvPr id="9" name="Footer Placeholder 3"/>
          <p:cNvSpPr txBox="1">
            <a:spLocks noGrp="1"/>
          </p:cNvSpPr>
          <p:nvPr/>
        </p:nvSpPr>
        <p:spPr>
          <a:xfrm>
            <a:off x="2339975" y="6356350"/>
            <a:ext cx="5616575" cy="365125"/>
          </a:xfrm>
          <a:prstGeom prst="rect">
            <a:avLst/>
          </a:prstGeom>
          <a:noFill/>
        </p:spPr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t-PT" sz="1200" dirty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rPr>
              <a:t>Plataformas para desenvolvimento de Arquitecturas para Internet do  Futuro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t-PT" sz="1200" dirty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rPr>
              <a:t>04 Julho  2010,  Encontro com a Ciência e Tecnologia em Portugal </a:t>
            </a:r>
            <a:endParaRPr lang="en-GB" sz="1200" dirty="0">
              <a:solidFill>
                <a:schemeClr val="tx1">
                  <a:tint val="75000"/>
                </a:schemeClr>
              </a:solidFill>
              <a:latin typeface="+mn-lt"/>
              <a:cs typeface="+mn-cs"/>
            </a:endParaRPr>
          </a:p>
        </p:txBody>
      </p:sp>
      <p:sp>
        <p:nvSpPr>
          <p:cNvPr id="76867" name="Title 1"/>
          <p:cNvSpPr>
            <a:spLocks/>
          </p:cNvSpPr>
          <p:nvPr/>
        </p:nvSpPr>
        <p:spPr bwMode="auto">
          <a:xfrm>
            <a:off x="0" y="274638"/>
            <a:ext cx="9144000" cy="706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pt-PT" sz="4000" dirty="0" err="1">
                <a:latin typeface="Calibri" pitchFamily="34" charset="0"/>
              </a:rPr>
              <a:t>Virtualização</a:t>
            </a:r>
            <a:r>
              <a:rPr lang="pt-PT" sz="4000" dirty="0">
                <a:latin typeface="Calibri" pitchFamily="34" charset="0"/>
              </a:rPr>
              <a:t> – Redes criadas por contexto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ooter Placeholder 3"/>
          <p:cNvSpPr txBox="1">
            <a:spLocks noGrp="1"/>
          </p:cNvSpPr>
          <p:nvPr/>
        </p:nvSpPr>
        <p:spPr>
          <a:xfrm>
            <a:off x="2339975" y="6356350"/>
            <a:ext cx="5616575" cy="365125"/>
          </a:xfrm>
          <a:prstGeom prst="rect">
            <a:avLst/>
          </a:prstGeom>
          <a:noFill/>
        </p:spPr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t-PT" sz="1200" dirty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rPr>
              <a:t>Plataformas para desenvolvimento de Arquitecturas para Internet do  Futuro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t-PT" sz="1200" dirty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rPr>
              <a:t>04 Julho  2010,  Encontro com a Ciência e Tecnologia em Portugal </a:t>
            </a:r>
            <a:endParaRPr lang="en-GB" sz="1200" dirty="0">
              <a:solidFill>
                <a:schemeClr val="tx1">
                  <a:tint val="75000"/>
                </a:schemeClr>
              </a:solidFill>
              <a:latin typeface="+mn-lt"/>
              <a:cs typeface="+mn-cs"/>
            </a:endParaRPr>
          </a:p>
        </p:txBody>
      </p:sp>
      <p:sp>
        <p:nvSpPr>
          <p:cNvPr id="10" name="Slide Number Placeholder 4"/>
          <p:cNvSpPr txBox="1">
            <a:spLocks noGrp="1"/>
          </p:cNvSpPr>
          <p:nvPr/>
        </p:nvSpPr>
        <p:spPr>
          <a:xfrm>
            <a:off x="8101013" y="6356350"/>
            <a:ext cx="585787" cy="365125"/>
          </a:xfrm>
          <a:prstGeom prst="rect">
            <a:avLst/>
          </a:prstGeom>
          <a:noFill/>
        </p:spPr>
        <p:txBody>
          <a:bodyPr anchor="ctr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055FBDA6-D1CB-43B9-AECB-985D2A0F36DA}" type="slidenum">
              <a:rPr lang="en-GB"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24</a:t>
            </a:fld>
            <a:endParaRPr lang="en-GB" sz="1200">
              <a:solidFill>
                <a:schemeClr val="tx1">
                  <a:tint val="75000"/>
                </a:schemeClr>
              </a:solidFill>
              <a:latin typeface="+mn-lt"/>
              <a:cs typeface="+mn-cs"/>
            </a:endParaRPr>
          </a:p>
        </p:txBody>
      </p:sp>
      <p:sp>
        <p:nvSpPr>
          <p:cNvPr id="77837" name="Title 1"/>
          <p:cNvSpPr>
            <a:spLocks/>
          </p:cNvSpPr>
          <p:nvPr/>
        </p:nvSpPr>
        <p:spPr bwMode="auto">
          <a:xfrm>
            <a:off x="0" y="274638"/>
            <a:ext cx="9144000" cy="706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pt-PT" sz="4000">
                <a:latin typeface="Calibri" pitchFamily="34" charset="0"/>
              </a:rPr>
              <a:t>Virtualização – Redes criadas por contexto</a:t>
            </a:r>
          </a:p>
        </p:txBody>
      </p:sp>
      <p:graphicFrame>
        <p:nvGraphicFramePr>
          <p:cNvPr id="77834" name="Object 10"/>
          <p:cNvGraphicFramePr>
            <a:graphicFrameLocks noChangeAspect="1"/>
          </p:cNvGraphicFramePr>
          <p:nvPr/>
        </p:nvGraphicFramePr>
        <p:xfrm>
          <a:off x="4932363" y="1555750"/>
          <a:ext cx="4079875" cy="4752975"/>
        </p:xfrm>
        <a:graphic>
          <a:graphicData uri="http://schemas.openxmlformats.org/presentationml/2006/ole">
            <p:oleObj spid="_x0000_s84994" name="Visio" r:id="rId3" imgW="5739141" imgH="6236240" progId="">
              <p:embed/>
            </p:oleObj>
          </a:graphicData>
        </a:graphic>
      </p:graphicFrame>
      <p:sp>
        <p:nvSpPr>
          <p:cNvPr id="77838" name="Content Placeholder 69"/>
          <p:cNvSpPr>
            <a:spLocks/>
          </p:cNvSpPr>
          <p:nvPr/>
        </p:nvSpPr>
        <p:spPr bwMode="auto">
          <a:xfrm>
            <a:off x="250825" y="1052513"/>
            <a:ext cx="8229600" cy="496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lnSpc>
                <a:spcPct val="80000"/>
              </a:lnSpc>
              <a:spcBef>
                <a:spcPct val="20000"/>
              </a:spcBef>
              <a:buFont typeface="Arial" charset="0"/>
              <a:buChar char="•"/>
            </a:pPr>
            <a:r>
              <a:rPr lang="pt-PT" sz="2800" b="1">
                <a:latin typeface="Calibri" pitchFamily="34" charset="0"/>
              </a:rPr>
              <a:t>Redes sem fios em malha </a:t>
            </a:r>
            <a:r>
              <a:rPr lang="pt-PT" sz="2800" b="1">
                <a:latin typeface="Calibri" pitchFamily="34" charset="0"/>
                <a:sym typeface="Wingdings" pitchFamily="2" charset="2"/>
              </a:rPr>
              <a:t> </a:t>
            </a:r>
            <a:r>
              <a:rPr lang="pt-PT" sz="2800" i="1">
                <a:latin typeface="Calibri" pitchFamily="34" charset="0"/>
                <a:sym typeface="Wingdings" pitchFamily="2" charset="2"/>
              </a:rPr>
              <a:t>Flexibilidade no acesso</a:t>
            </a:r>
            <a:endParaRPr lang="pt-PT" sz="2800" i="1">
              <a:latin typeface="Calibri" pitchFamily="34" charset="0"/>
            </a:endParaRPr>
          </a:p>
          <a:p>
            <a:pPr marL="742950" lvl="1" indent="-285750">
              <a:lnSpc>
                <a:spcPct val="80000"/>
              </a:lnSpc>
              <a:spcBef>
                <a:spcPct val="20000"/>
              </a:spcBef>
              <a:buFont typeface="Arial" charset="0"/>
              <a:buChar char="–"/>
            </a:pPr>
            <a:endParaRPr lang="pt-PT" sz="2000">
              <a:latin typeface="Calibri" pitchFamily="34" charset="0"/>
            </a:endParaRPr>
          </a:p>
          <a:p>
            <a:pPr marL="742950" lvl="1" indent="-285750">
              <a:lnSpc>
                <a:spcPct val="80000"/>
              </a:lnSpc>
              <a:spcBef>
                <a:spcPct val="20000"/>
              </a:spcBef>
              <a:buFont typeface="Arial" charset="0"/>
              <a:buChar char="–"/>
            </a:pPr>
            <a:r>
              <a:rPr lang="pt-PT" sz="2000">
                <a:latin typeface="Calibri" pitchFamily="34" charset="0"/>
              </a:rPr>
              <a:t>Interconectividade entre diferentes </a:t>
            </a:r>
          </a:p>
          <a:p>
            <a:pPr marL="742950" lvl="1" indent="-285750">
              <a:lnSpc>
                <a:spcPct val="80000"/>
              </a:lnSpc>
              <a:spcBef>
                <a:spcPct val="20000"/>
              </a:spcBef>
              <a:buFont typeface="Arial" charset="0"/>
              <a:buNone/>
            </a:pPr>
            <a:r>
              <a:rPr lang="pt-PT" sz="2000">
                <a:latin typeface="Calibri" pitchFamily="34" charset="0"/>
              </a:rPr>
              <a:t>dispositivos/routers sem fios</a:t>
            </a:r>
          </a:p>
          <a:p>
            <a:pPr marL="742950" lvl="1" indent="-285750">
              <a:lnSpc>
                <a:spcPct val="80000"/>
              </a:lnSpc>
              <a:spcBef>
                <a:spcPct val="20000"/>
              </a:spcBef>
              <a:buFont typeface="Arial" charset="0"/>
              <a:buNone/>
            </a:pPr>
            <a:endParaRPr lang="pt-PT" sz="2000">
              <a:latin typeface="Calibri" pitchFamily="34" charset="0"/>
            </a:endParaRPr>
          </a:p>
          <a:p>
            <a:pPr marL="742950" lvl="1" indent="-285750">
              <a:lnSpc>
                <a:spcPct val="80000"/>
              </a:lnSpc>
              <a:spcBef>
                <a:spcPct val="20000"/>
              </a:spcBef>
              <a:buFont typeface="Arial" charset="0"/>
              <a:buChar char="–"/>
            </a:pPr>
            <a:r>
              <a:rPr lang="pt-PT" sz="2000">
                <a:latin typeface="Calibri" pitchFamily="34" charset="0"/>
              </a:rPr>
              <a:t>Infraestrutura de acesso sem fios </a:t>
            </a:r>
          </a:p>
          <a:p>
            <a:pPr marL="742950" lvl="1" indent="-285750">
              <a:lnSpc>
                <a:spcPct val="80000"/>
              </a:lnSpc>
              <a:spcBef>
                <a:spcPct val="20000"/>
              </a:spcBef>
              <a:buFont typeface="Arial" charset="0"/>
              <a:buNone/>
            </a:pPr>
            <a:r>
              <a:rPr lang="pt-PT" sz="2000">
                <a:latin typeface="Calibri" pitchFamily="34" charset="0"/>
              </a:rPr>
              <a:t>para uma elevada quantidade de </a:t>
            </a:r>
          </a:p>
          <a:p>
            <a:pPr marL="742950" lvl="1" indent="-285750">
              <a:lnSpc>
                <a:spcPct val="80000"/>
              </a:lnSpc>
              <a:spcBef>
                <a:spcPct val="20000"/>
              </a:spcBef>
              <a:buFont typeface="Arial" charset="0"/>
              <a:buNone/>
            </a:pPr>
            <a:r>
              <a:rPr lang="pt-PT" sz="2000">
                <a:latin typeface="Calibri" pitchFamily="34" charset="0"/>
              </a:rPr>
              <a:t>utilizadores móveis</a:t>
            </a:r>
          </a:p>
          <a:p>
            <a:pPr marL="742950" lvl="1" indent="-285750">
              <a:lnSpc>
                <a:spcPct val="80000"/>
              </a:lnSpc>
              <a:spcBef>
                <a:spcPct val="20000"/>
              </a:spcBef>
              <a:buFont typeface="Arial" charset="0"/>
              <a:buNone/>
            </a:pPr>
            <a:endParaRPr lang="pt-PT" sz="2000">
              <a:latin typeface="Calibri" pitchFamily="34" charset="0"/>
            </a:endParaRPr>
          </a:p>
          <a:p>
            <a:pPr marL="742950" lvl="1" indent="-285750">
              <a:lnSpc>
                <a:spcPct val="80000"/>
              </a:lnSpc>
              <a:spcBef>
                <a:spcPct val="20000"/>
              </a:spcBef>
              <a:buFont typeface="Arial" charset="0"/>
              <a:buChar char="–"/>
            </a:pPr>
            <a:r>
              <a:rPr lang="pt-PT" sz="2000">
                <a:latin typeface="Calibri" pitchFamily="34" charset="0"/>
              </a:rPr>
              <a:t>Redes facilmente e dinamicamente</a:t>
            </a:r>
          </a:p>
          <a:p>
            <a:pPr marL="742950" lvl="1" indent="-285750">
              <a:lnSpc>
                <a:spcPct val="80000"/>
              </a:lnSpc>
              <a:spcBef>
                <a:spcPct val="20000"/>
              </a:spcBef>
              <a:buFont typeface="Arial" charset="0"/>
              <a:buNone/>
            </a:pPr>
            <a:r>
              <a:rPr lang="pt-PT" sz="2000">
                <a:latin typeface="Calibri" pitchFamily="34" charset="0"/>
              </a:rPr>
              <a:t>adaptadas e reconfiguradas</a:t>
            </a:r>
          </a:p>
          <a:p>
            <a:pPr marL="742950" lvl="1" indent="-285750">
              <a:lnSpc>
                <a:spcPct val="80000"/>
              </a:lnSpc>
              <a:spcBef>
                <a:spcPct val="20000"/>
              </a:spcBef>
              <a:buFont typeface="Arial" charset="0"/>
              <a:buNone/>
            </a:pPr>
            <a:endParaRPr lang="pt-PT" sz="2000">
              <a:latin typeface="Calibri" pitchFamily="34" charset="0"/>
            </a:endParaRPr>
          </a:p>
          <a:p>
            <a:pPr marL="742950" lvl="1" indent="-285750">
              <a:lnSpc>
                <a:spcPct val="80000"/>
              </a:lnSpc>
              <a:spcBef>
                <a:spcPct val="20000"/>
              </a:spcBef>
              <a:buFont typeface="Arial" charset="0"/>
              <a:buChar char="–"/>
            </a:pPr>
            <a:r>
              <a:rPr lang="pt-PT" sz="2000">
                <a:latin typeface="Calibri" pitchFamily="34" charset="0"/>
              </a:rPr>
              <a:t>Rotas adaptam-se facilmente </a:t>
            </a:r>
          </a:p>
          <a:p>
            <a:pPr marL="742950" lvl="1" indent="-285750">
              <a:lnSpc>
                <a:spcPct val="80000"/>
              </a:lnSpc>
              <a:spcBef>
                <a:spcPct val="20000"/>
              </a:spcBef>
              <a:buFont typeface="Arial" charset="0"/>
              <a:buNone/>
            </a:pPr>
            <a:r>
              <a:rPr lang="pt-PT" sz="2000">
                <a:latin typeface="Calibri" pitchFamily="34" charset="0"/>
              </a:rPr>
              <a:t>á dinamicidade da rede </a:t>
            </a:r>
            <a:r>
              <a:rPr lang="pt-PT" sz="2000">
                <a:latin typeface="Calibri" pitchFamily="34" charset="0"/>
                <a:sym typeface="Wingdings" pitchFamily="2" charset="2"/>
              </a:rPr>
              <a:t>(a</a:t>
            </a:r>
            <a:r>
              <a:rPr lang="pt-PT" sz="2000">
                <a:latin typeface="Calibri" pitchFamily="34" charset="0"/>
              </a:rPr>
              <a:t>lteração </a:t>
            </a:r>
          </a:p>
          <a:p>
            <a:pPr marL="742950" lvl="1" indent="-285750">
              <a:lnSpc>
                <a:spcPct val="80000"/>
              </a:lnSpc>
              <a:spcBef>
                <a:spcPct val="20000"/>
              </a:spcBef>
              <a:buFont typeface="Arial" charset="0"/>
              <a:buNone/>
            </a:pPr>
            <a:r>
              <a:rPr lang="pt-PT" sz="2000">
                <a:latin typeface="Calibri" pitchFamily="34" charset="0"/>
              </a:rPr>
              <a:t>de parametros de contexto e</a:t>
            </a:r>
          </a:p>
          <a:p>
            <a:pPr marL="742950" lvl="1" indent="-285750">
              <a:lnSpc>
                <a:spcPct val="80000"/>
              </a:lnSpc>
              <a:spcBef>
                <a:spcPct val="20000"/>
              </a:spcBef>
              <a:buFont typeface="Arial" charset="0"/>
              <a:buNone/>
            </a:pPr>
            <a:r>
              <a:rPr lang="pt-PT" sz="2000">
                <a:latin typeface="Calibri" pitchFamily="34" charset="0"/>
              </a:rPr>
              <a:t>mobilidade dos utilziadores)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49" name="Content Placeholder 2"/>
          <p:cNvSpPr>
            <a:spLocks noGrp="1"/>
          </p:cNvSpPr>
          <p:nvPr>
            <p:ph idx="1"/>
          </p:nvPr>
        </p:nvSpPr>
        <p:spPr>
          <a:xfrm>
            <a:off x="468313" y="1600200"/>
            <a:ext cx="8675687" cy="4525963"/>
          </a:xfrm>
        </p:spPr>
        <p:txBody>
          <a:bodyPr>
            <a:normAutofit lnSpcReduction="10000"/>
          </a:bodyPr>
          <a:lstStyle/>
          <a:p>
            <a:pPr eaLnBrk="1" hangingPunct="1">
              <a:lnSpc>
                <a:spcPct val="80000"/>
              </a:lnSpc>
              <a:buFont typeface="Monotype Sorts"/>
              <a:buChar char="Ô"/>
            </a:pPr>
            <a:endParaRPr lang="pt-PT" sz="2200" smtClean="0"/>
          </a:p>
          <a:p>
            <a:pPr eaLnBrk="1" hangingPunct="1">
              <a:lnSpc>
                <a:spcPct val="80000"/>
              </a:lnSpc>
              <a:buFont typeface="Monotype Sorts"/>
              <a:buChar char="Ô"/>
            </a:pPr>
            <a:endParaRPr lang="pt-PT" sz="2200" smtClean="0"/>
          </a:p>
          <a:p>
            <a:pPr eaLnBrk="1" hangingPunct="1">
              <a:lnSpc>
                <a:spcPct val="80000"/>
              </a:lnSpc>
              <a:buFont typeface="Monotype Sorts"/>
              <a:buChar char="Ô"/>
            </a:pPr>
            <a:endParaRPr lang="pt-PT" sz="2200" smtClean="0"/>
          </a:p>
          <a:p>
            <a:pPr eaLnBrk="1" hangingPunct="1">
              <a:lnSpc>
                <a:spcPct val="80000"/>
              </a:lnSpc>
              <a:buFont typeface="Monotype Sorts"/>
              <a:buChar char="Ô"/>
            </a:pPr>
            <a:endParaRPr lang="pt-PT" sz="2200" smtClean="0"/>
          </a:p>
          <a:p>
            <a:pPr eaLnBrk="1" hangingPunct="1">
              <a:lnSpc>
                <a:spcPct val="80000"/>
              </a:lnSpc>
              <a:buFont typeface="Monotype Sorts"/>
              <a:buChar char="Ô"/>
            </a:pPr>
            <a:endParaRPr lang="pt-PT" sz="2200" smtClean="0"/>
          </a:p>
          <a:p>
            <a:pPr eaLnBrk="1" hangingPunct="1">
              <a:lnSpc>
                <a:spcPct val="80000"/>
              </a:lnSpc>
            </a:pPr>
            <a:r>
              <a:rPr lang="pt-PT" sz="2000" smtClean="0"/>
              <a:t>Arquitectura de múltiplas redes virtuais para redes em malha sem fios baseadas em contexto </a:t>
            </a:r>
            <a:r>
              <a:rPr lang="pt-PT" sz="2000" smtClean="0">
                <a:sym typeface="Wingdings" pitchFamily="2" charset="2"/>
              </a:rPr>
              <a:t> </a:t>
            </a:r>
            <a:r>
              <a:rPr lang="pt-PT" sz="2000" i="1" smtClean="0">
                <a:sym typeface="Wingdings" pitchFamily="2" charset="2"/>
              </a:rPr>
              <a:t>Personalização dos ambientes de acesso</a:t>
            </a:r>
            <a:endParaRPr lang="pt-PT" sz="2000" i="1" smtClean="0"/>
          </a:p>
          <a:p>
            <a:pPr eaLnBrk="1" hangingPunct="1">
              <a:lnSpc>
                <a:spcPct val="80000"/>
              </a:lnSpc>
            </a:pPr>
            <a:endParaRPr lang="pt-PT" sz="800" i="1" smtClean="0"/>
          </a:p>
          <a:p>
            <a:pPr eaLnBrk="1" hangingPunct="1">
              <a:lnSpc>
                <a:spcPct val="80000"/>
              </a:lnSpc>
            </a:pPr>
            <a:r>
              <a:rPr lang="pt-PT" sz="2000" smtClean="0"/>
              <a:t>Redes dinamicamente instanciadas e reconfiguradas, que facilmente se adaptam ás mudanças de contexto </a:t>
            </a:r>
          </a:p>
          <a:p>
            <a:pPr eaLnBrk="1" hangingPunct="1">
              <a:lnSpc>
                <a:spcPct val="80000"/>
              </a:lnSpc>
            </a:pPr>
            <a:endParaRPr lang="pt-PT" sz="800" smtClean="0"/>
          </a:p>
          <a:p>
            <a:pPr eaLnBrk="1" hangingPunct="1">
              <a:lnSpc>
                <a:spcPct val="80000"/>
              </a:lnSpc>
            </a:pPr>
            <a:r>
              <a:rPr lang="pt-PT" sz="2000" smtClean="0"/>
              <a:t>Optimização das redes virtuais para um conjunto de requisitos de contexto</a:t>
            </a:r>
          </a:p>
          <a:p>
            <a:pPr lvl="1" eaLnBrk="1" hangingPunct="1">
              <a:lnSpc>
                <a:spcPct val="80000"/>
              </a:lnSpc>
            </a:pPr>
            <a:r>
              <a:rPr lang="pt-PT" sz="1800" smtClean="0">
                <a:sym typeface="Wingdings" pitchFamily="2" charset="2"/>
              </a:rPr>
              <a:t>Isolamento entre redes para diferentes fins  </a:t>
            </a:r>
            <a:r>
              <a:rPr lang="pt-PT" sz="1800" i="1" smtClean="0">
                <a:sym typeface="Wingdings" pitchFamily="2" charset="2"/>
              </a:rPr>
              <a:t>Menos interferência</a:t>
            </a:r>
          </a:p>
          <a:p>
            <a:pPr lvl="1" eaLnBrk="1" hangingPunct="1">
              <a:lnSpc>
                <a:spcPct val="80000"/>
              </a:lnSpc>
            </a:pPr>
            <a:r>
              <a:rPr lang="pt-PT" sz="1800" smtClean="0">
                <a:sym typeface="Wingdings" pitchFamily="2" charset="2"/>
              </a:rPr>
              <a:t>Redes User-Oriented</a:t>
            </a:r>
            <a:r>
              <a:rPr lang="pt-PT" sz="1800" i="1" smtClean="0">
                <a:sym typeface="Wingdings" pitchFamily="2" charset="2"/>
              </a:rPr>
              <a:t> </a:t>
            </a:r>
            <a:r>
              <a:rPr lang="pt-PT" sz="1800" smtClean="0">
                <a:sym typeface="Wingdings" pitchFamily="2" charset="2"/>
              </a:rPr>
              <a:t> </a:t>
            </a:r>
            <a:r>
              <a:rPr lang="pt-PT" sz="1800" i="1" smtClean="0">
                <a:sym typeface="Wingdings" pitchFamily="2" charset="2"/>
              </a:rPr>
              <a:t>Adaptadas ao contexto dos seus utilizadores</a:t>
            </a:r>
          </a:p>
          <a:p>
            <a:pPr lvl="1" eaLnBrk="1" hangingPunct="1">
              <a:lnSpc>
                <a:spcPct val="80000"/>
              </a:lnSpc>
            </a:pPr>
            <a:r>
              <a:rPr lang="pt-PT" sz="1800" smtClean="0">
                <a:sym typeface="Wingdings" pitchFamily="2" charset="2"/>
              </a:rPr>
              <a:t>Integração de informação de contexto na gestão/controlo  </a:t>
            </a:r>
            <a:r>
              <a:rPr lang="pt-PT" sz="1800" i="1" smtClean="0">
                <a:sym typeface="Wingdings" pitchFamily="2" charset="2"/>
              </a:rPr>
              <a:t>Redes inteligentes</a:t>
            </a:r>
          </a:p>
          <a:p>
            <a:pPr lvl="1" eaLnBrk="1" hangingPunct="1">
              <a:lnSpc>
                <a:spcPct val="80000"/>
              </a:lnSpc>
            </a:pPr>
            <a:endParaRPr lang="pt-PT" sz="800" i="1" smtClean="0">
              <a:sym typeface="Wingdings" pitchFamily="2" charset="2"/>
            </a:endParaRPr>
          </a:p>
          <a:p>
            <a:pPr eaLnBrk="1" hangingPunct="1">
              <a:lnSpc>
                <a:spcPct val="80000"/>
              </a:lnSpc>
            </a:pPr>
            <a:r>
              <a:rPr lang="pt-PT" sz="2000" smtClean="0"/>
              <a:t>Melhor conectividade e serviço personalizado para utilizadores</a:t>
            </a:r>
          </a:p>
        </p:txBody>
      </p:sp>
      <p:sp>
        <p:nvSpPr>
          <p:cNvPr id="78850" name="Oval 10"/>
          <p:cNvSpPr>
            <a:spLocks noChangeArrowheads="1"/>
          </p:cNvSpPr>
          <p:nvPr/>
        </p:nvSpPr>
        <p:spPr bwMode="auto">
          <a:xfrm>
            <a:off x="107950" y="1341438"/>
            <a:ext cx="4392613" cy="1370012"/>
          </a:xfrm>
          <a:prstGeom prst="ellipse">
            <a:avLst/>
          </a:prstGeom>
          <a:solidFill>
            <a:schemeClr val="folHlink">
              <a:alpha val="25098"/>
            </a:scheme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pt-PT">
                <a:latin typeface="Calibri" pitchFamily="34" charset="0"/>
              </a:rPr>
              <a:t>Características de contexto </a:t>
            </a:r>
          </a:p>
          <a:p>
            <a:r>
              <a:rPr lang="pt-PT">
                <a:latin typeface="Calibri" pitchFamily="34" charset="0"/>
              </a:rPr>
              <a:t>(QoS, padrões de mobilidade, nível de </a:t>
            </a:r>
          </a:p>
          <a:p>
            <a:r>
              <a:rPr lang="pt-PT">
                <a:latin typeface="Calibri" pitchFamily="34" charset="0"/>
              </a:rPr>
              <a:t>segurança…) dos utilizadores, </a:t>
            </a:r>
          </a:p>
          <a:p>
            <a:r>
              <a:rPr lang="pt-PT">
                <a:latin typeface="Calibri" pitchFamily="34" charset="0"/>
              </a:rPr>
              <a:t>aplicações, dispositivos</a:t>
            </a:r>
          </a:p>
        </p:txBody>
      </p:sp>
      <p:sp>
        <p:nvSpPr>
          <p:cNvPr id="78851" name="Oval 10"/>
          <p:cNvSpPr>
            <a:spLocks noChangeArrowheads="1"/>
          </p:cNvSpPr>
          <p:nvPr/>
        </p:nvSpPr>
        <p:spPr bwMode="auto">
          <a:xfrm>
            <a:off x="4427538" y="981075"/>
            <a:ext cx="3529012" cy="792163"/>
          </a:xfrm>
          <a:prstGeom prst="ellipse">
            <a:avLst/>
          </a:prstGeom>
          <a:solidFill>
            <a:schemeClr val="folHlink">
              <a:alpha val="25098"/>
            </a:scheme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pt-PT">
                <a:latin typeface="Calibri" pitchFamily="34" charset="0"/>
              </a:rPr>
              <a:t>Flexibilidade e propriedades </a:t>
            </a:r>
          </a:p>
          <a:p>
            <a:r>
              <a:rPr lang="pt-PT">
                <a:latin typeface="Calibri" pitchFamily="34" charset="0"/>
              </a:rPr>
              <a:t>self-* das redes em malha</a:t>
            </a:r>
          </a:p>
        </p:txBody>
      </p:sp>
      <p:sp>
        <p:nvSpPr>
          <p:cNvPr id="78852" name="Oval 10"/>
          <p:cNvSpPr>
            <a:spLocks noChangeArrowheads="1"/>
          </p:cNvSpPr>
          <p:nvPr/>
        </p:nvSpPr>
        <p:spPr bwMode="auto">
          <a:xfrm>
            <a:off x="6011863" y="1844675"/>
            <a:ext cx="2952750" cy="863600"/>
          </a:xfrm>
          <a:prstGeom prst="ellipse">
            <a:avLst/>
          </a:prstGeom>
          <a:solidFill>
            <a:schemeClr val="folHlink">
              <a:alpha val="25098"/>
            </a:scheme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pt-PT">
                <a:latin typeface="Calibri" pitchFamily="34" charset="0"/>
              </a:rPr>
              <a:t>Programabilidade da </a:t>
            </a:r>
          </a:p>
          <a:p>
            <a:r>
              <a:rPr lang="pt-PT">
                <a:latin typeface="Calibri" pitchFamily="34" charset="0"/>
              </a:rPr>
              <a:t>virtualização de rede</a:t>
            </a:r>
          </a:p>
        </p:txBody>
      </p:sp>
      <p:sp>
        <p:nvSpPr>
          <p:cNvPr id="78853" name="AutoShape 50"/>
          <p:cNvSpPr>
            <a:spLocks/>
          </p:cNvSpPr>
          <p:nvPr/>
        </p:nvSpPr>
        <p:spPr bwMode="auto">
          <a:xfrm rot="5400000">
            <a:off x="4319587" y="-998537"/>
            <a:ext cx="504825" cy="8064500"/>
          </a:xfrm>
          <a:prstGeom prst="rightBrace">
            <a:avLst>
              <a:gd name="adj1" fmla="val 133124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 i="1">
              <a:latin typeface="Calibri" pitchFamily="34" charset="0"/>
            </a:endParaRPr>
          </a:p>
        </p:txBody>
      </p:sp>
      <p:sp>
        <p:nvSpPr>
          <p:cNvPr id="9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2339975" y="6356350"/>
            <a:ext cx="5616575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pt-PT"/>
              <a:t>Plataformas para desenvolvimento de Arquitecturas para Internet do  Futuro</a:t>
            </a:r>
          </a:p>
          <a:p>
            <a:pPr>
              <a:defRPr/>
            </a:pPr>
            <a:r>
              <a:rPr lang="pt-PT"/>
              <a:t>04 Julho  2010,  Encontro com a Ciência e Tecnologia em Portugal </a:t>
            </a:r>
            <a:endParaRPr lang="en-GB"/>
          </a:p>
        </p:txBody>
      </p:sp>
      <p:sp>
        <p:nvSpPr>
          <p:cNvPr id="10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463DD9D6-4776-4A16-A99E-B077FA76B34F}" type="slidenum">
              <a:rPr lang="en-GB"/>
              <a:pPr>
                <a:defRPr/>
              </a:pPr>
              <a:t>25</a:t>
            </a:fld>
            <a:endParaRPr lang="en-GB"/>
          </a:p>
        </p:txBody>
      </p:sp>
      <p:sp>
        <p:nvSpPr>
          <p:cNvPr id="78856" name="Title 1"/>
          <p:cNvSpPr>
            <a:spLocks/>
          </p:cNvSpPr>
          <p:nvPr/>
        </p:nvSpPr>
        <p:spPr bwMode="auto">
          <a:xfrm>
            <a:off x="0" y="274638"/>
            <a:ext cx="9144000" cy="706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pt-PT" sz="4000">
                <a:latin typeface="Calibri" pitchFamily="34" charset="0"/>
              </a:rPr>
              <a:t>Virtualização – Redes criadas por contexto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5" name="Title 1"/>
          <p:cNvSpPr>
            <a:spLocks/>
          </p:cNvSpPr>
          <p:nvPr/>
        </p:nvSpPr>
        <p:spPr bwMode="auto">
          <a:xfrm>
            <a:off x="0" y="274638"/>
            <a:ext cx="9144000" cy="706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pt-PT" sz="4000" dirty="0" err="1">
                <a:latin typeface="Calibri" pitchFamily="34" charset="0"/>
              </a:rPr>
              <a:t>Virtualização</a:t>
            </a:r>
            <a:r>
              <a:rPr lang="pt-PT" sz="4000" dirty="0">
                <a:latin typeface="Calibri" pitchFamily="34" charset="0"/>
              </a:rPr>
              <a:t> – Redes criadas por contexto</a:t>
            </a:r>
          </a:p>
        </p:txBody>
      </p:sp>
      <p:sp>
        <p:nvSpPr>
          <p:cNvPr id="11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2339752" y="6356350"/>
            <a:ext cx="5616624" cy="365125"/>
          </a:xfrm>
        </p:spPr>
        <p:txBody>
          <a:bodyPr/>
          <a:lstStyle/>
          <a:p>
            <a:r>
              <a:rPr lang="pt-PT" dirty="0" smtClean="0"/>
              <a:t>Plataformas para desenvolvimento de Arquitecturas para Internet do  Futuro</a:t>
            </a:r>
          </a:p>
          <a:p>
            <a:r>
              <a:rPr lang="pt-PT" dirty="0" smtClean="0"/>
              <a:t>04 Julho  2010,  Encontro com a Ciência e Tecnologia em Portugal </a:t>
            </a:r>
            <a:endParaRPr lang="en-GB" dirty="0"/>
          </a:p>
        </p:txBody>
      </p:sp>
      <p:sp>
        <p:nvSpPr>
          <p:cNvPr id="12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100392" y="6356350"/>
            <a:ext cx="586408" cy="365125"/>
          </a:xfrm>
        </p:spPr>
        <p:txBody>
          <a:bodyPr/>
          <a:lstStyle/>
          <a:p>
            <a:fld id="{0A48B288-B6A4-4890-A49F-0B3BA0C00D61}" type="slidenum">
              <a:rPr lang="en-GB" smtClean="0"/>
              <a:pPr/>
              <a:t>26</a:t>
            </a:fld>
            <a:endParaRPr lang="en-GB" dirty="0"/>
          </a:p>
        </p:txBody>
      </p:sp>
      <p:graphicFrame>
        <p:nvGraphicFramePr>
          <p:cNvPr id="86019" name="Object 2"/>
          <p:cNvGraphicFramePr>
            <a:graphicFrameLocks noChangeAspect="1"/>
          </p:cNvGraphicFramePr>
          <p:nvPr/>
        </p:nvGraphicFramePr>
        <p:xfrm>
          <a:off x="395288" y="908050"/>
          <a:ext cx="8137525" cy="5761038"/>
        </p:xfrm>
        <a:graphic>
          <a:graphicData uri="http://schemas.openxmlformats.org/presentationml/2006/ole">
            <p:oleObj spid="_x0000_s86019" name="Visio" r:id="rId3" imgW="10323819" imgH="7268453" progId="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err="1" smtClean="0"/>
              <a:t>Sumário</a:t>
            </a:r>
            <a:endParaRPr lang="en-GB" dirty="0" smtClean="0"/>
          </a:p>
        </p:txBody>
      </p:sp>
      <p:sp>
        <p:nvSpPr>
          <p:cNvPr id="23555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pt-PT" dirty="0" smtClean="0"/>
              <a:t>A </a:t>
            </a:r>
            <a:r>
              <a:rPr lang="pt-PT" dirty="0" err="1" smtClean="0"/>
              <a:t>Virtualização</a:t>
            </a:r>
            <a:r>
              <a:rPr lang="pt-PT" dirty="0" smtClean="0"/>
              <a:t> de Rede  possibilita o desacoplamento da Infra-Estrutura  abrindo portas  para diferentes contextos:</a:t>
            </a:r>
          </a:p>
          <a:p>
            <a:pPr lvl="1"/>
            <a:r>
              <a:rPr lang="pt-PT" dirty="0" smtClean="0"/>
              <a:t>Particionamento da Infra-estrutura por serviços específicos e </a:t>
            </a:r>
            <a:r>
              <a:rPr lang="pt-PT" dirty="0" err="1" smtClean="0"/>
              <a:t>customizados</a:t>
            </a:r>
            <a:r>
              <a:rPr lang="pt-PT" dirty="0" smtClean="0"/>
              <a:t>  através de redes virtuais</a:t>
            </a:r>
          </a:p>
          <a:p>
            <a:pPr lvl="1"/>
            <a:r>
              <a:rPr lang="pt-PT" dirty="0" smtClean="0"/>
              <a:t>Controlo Flexível  e uma Reconfiguração dos recursos da rede em tempo real</a:t>
            </a:r>
          </a:p>
          <a:p>
            <a:pPr lvl="1"/>
            <a:r>
              <a:rPr lang="pt-PT" dirty="0" smtClean="0"/>
              <a:t>Aumento das receitas e novos modelos de negócio</a:t>
            </a:r>
          </a:p>
          <a:p>
            <a:pPr lvl="1"/>
            <a:r>
              <a:rPr lang="pt-PT" dirty="0" smtClean="0"/>
              <a:t>Experimentação e desenvolvimento de novas tecnologias e serviços </a:t>
            </a:r>
          </a:p>
          <a:p>
            <a:endParaRPr lang="pt-PT" dirty="0" smtClean="0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PT" dirty="0" smtClean="0"/>
              <a:t>Plataformas para desenvolvimento de Arquitecturas para Internet do  Futuro</a:t>
            </a:r>
          </a:p>
          <a:p>
            <a:r>
              <a:rPr lang="pt-PT" dirty="0" smtClean="0"/>
              <a:t>04 Julho  2010,  Encontro com a Ciência e Tecnologia em Portugal </a:t>
            </a:r>
            <a:endParaRPr lang="en-GB" dirty="0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48B288-B6A4-4890-A49F-0B3BA0C00D61}" type="slidenum">
              <a:rPr lang="en-GB" smtClean="0"/>
              <a:pPr/>
              <a:t>27</a:t>
            </a:fld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err="1" smtClean="0"/>
              <a:t>Sumário</a:t>
            </a:r>
            <a:endParaRPr lang="en-GB" dirty="0" smtClean="0"/>
          </a:p>
        </p:txBody>
      </p:sp>
      <p:sp>
        <p:nvSpPr>
          <p:cNvPr id="23555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pt-PT" sz="3700" dirty="0" err="1" smtClean="0"/>
              <a:t>Virtualização</a:t>
            </a:r>
            <a:r>
              <a:rPr lang="pt-PT" sz="3700" dirty="0" smtClean="0"/>
              <a:t> de Rede pode desempenhar um papel crucial ao permitir a convergência das TI e  dos domínios de redes:</a:t>
            </a:r>
          </a:p>
          <a:p>
            <a:pPr lvl="1"/>
            <a:r>
              <a:rPr lang="pt-PT" sz="3100" dirty="0" smtClean="0"/>
              <a:t>Maior flexibilidade para o controlo de recursos;</a:t>
            </a:r>
          </a:p>
          <a:p>
            <a:pPr lvl="1"/>
            <a:r>
              <a:rPr lang="pt-PT" sz="3100" dirty="0" smtClean="0"/>
              <a:t>Garantias de performance, robustez e segurança </a:t>
            </a:r>
            <a:r>
              <a:rPr lang="pt-PT" sz="3100" dirty="0" err="1" smtClean="0"/>
              <a:t>extremo-a-extremo</a:t>
            </a:r>
            <a:r>
              <a:rPr lang="pt-PT" sz="3100" dirty="0" smtClean="0"/>
              <a:t>;</a:t>
            </a:r>
          </a:p>
          <a:p>
            <a:pPr lvl="1"/>
            <a:r>
              <a:rPr lang="pt-PT" sz="3100" dirty="0" smtClean="0"/>
              <a:t>Controlo coordenado das TI e dos recursos da rede (vistos como uma única colecção  interligados e </a:t>
            </a:r>
            <a:r>
              <a:rPr lang="pt-PT" sz="3100" dirty="0" err="1" smtClean="0"/>
              <a:t>virtualizados</a:t>
            </a:r>
            <a:r>
              <a:rPr lang="pt-PT" sz="3100" dirty="0" smtClean="0"/>
              <a:t>, com aprovisionamento dinâmico de recursos)</a:t>
            </a:r>
          </a:p>
          <a:p>
            <a:r>
              <a:rPr lang="pt-PT" sz="3700" dirty="0" smtClean="0"/>
              <a:t>Existem ainda desafios pendentes para que a </a:t>
            </a:r>
            <a:r>
              <a:rPr lang="pt-PT" sz="3700" dirty="0" err="1" smtClean="0"/>
              <a:t>Virtualização</a:t>
            </a:r>
            <a:r>
              <a:rPr lang="pt-PT" sz="3700" dirty="0" smtClean="0"/>
              <a:t> de Rede possa ser aplicada em larga escala e em cenários comerciais.</a:t>
            </a:r>
          </a:p>
          <a:p>
            <a:pPr lvl="1"/>
            <a:r>
              <a:rPr lang="pt-PT" dirty="0" smtClean="0"/>
              <a:t>Escalabilidade, Gestão dos recursos, Interoperabilidade, Isolamento de redes virtuais</a:t>
            </a:r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PT" dirty="0" smtClean="0"/>
              <a:t>Plataformas para desenvolvimento de Arquitecturas para Internet do  Futuro</a:t>
            </a:r>
          </a:p>
          <a:p>
            <a:r>
              <a:rPr lang="pt-PT" dirty="0" smtClean="0"/>
              <a:t>04 Julho  2010,  Encontro com a Ciência e Tecnologia em Portugal </a:t>
            </a:r>
            <a:endParaRPr lang="en-GB" dirty="0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48B288-B6A4-4890-A49F-0B3BA0C00D61}" type="slidenum">
              <a:rPr lang="en-GB" smtClean="0"/>
              <a:pPr/>
              <a:t>28</a:t>
            </a:fld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Obrigado!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marciomelo@ua.pt</a:t>
            </a:r>
            <a:endParaRPr lang="en-GB" dirty="0"/>
          </a:p>
        </p:txBody>
      </p:sp>
      <p:pic>
        <p:nvPicPr>
          <p:cNvPr id="25608" name="Picture 8" descr="Everywhere questions by DoBeRaGi.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83768" y="2636912"/>
            <a:ext cx="4762500" cy="3571875"/>
          </a:xfrm>
          <a:prstGeom prst="rect">
            <a:avLst/>
          </a:prstGeom>
          <a:noFill/>
        </p:spPr>
      </p:pic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48B288-B6A4-4890-A49F-0B3BA0C00D61}" type="slidenum">
              <a:rPr lang="en-GB" smtClean="0"/>
              <a:pPr/>
              <a:t>29</a:t>
            </a:fld>
            <a:endParaRPr lang="en-GB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l"/>
            <a:r>
              <a:rPr lang="pt-PT" dirty="0" smtClean="0"/>
              <a:t>Plataformas para desenvolvimento de Arquitecturas para Internet do  Futuro </a:t>
            </a:r>
          </a:p>
          <a:p>
            <a:pPr algn="l"/>
            <a:r>
              <a:rPr lang="pt-PT" dirty="0" smtClean="0"/>
              <a:t>04 Julho  2010,  Encontro com a Ciência e Tecnologia em Portugal </a:t>
            </a:r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err="1" smtClean="0"/>
              <a:t>Hoje</a:t>
            </a:r>
            <a:endParaRPr lang="en-GB" dirty="0"/>
          </a:p>
        </p:txBody>
      </p:sp>
      <p:pic>
        <p:nvPicPr>
          <p:cNvPr id="1026" name="Picture 2" descr="http://t3.gstatic.com/images?q=tbn:NLKLllaxCevhfM:http://www.erikbosgraaf.com/images/youtube-logo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1916832"/>
            <a:ext cx="1304925" cy="866776"/>
          </a:xfrm>
          <a:prstGeom prst="rect">
            <a:avLst/>
          </a:prstGeom>
          <a:noFill/>
        </p:spPr>
      </p:pic>
      <p:pic>
        <p:nvPicPr>
          <p:cNvPr id="1028" name="Picture 4" descr="http://t2.gstatic.com/images?q=tbn:pFCqFOQ5I17IIM:http://blog.tortus.com/javascripts/tiny_mce/plugins/imagemanager/files/flickr-logo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7544" y="3861048"/>
            <a:ext cx="1209675" cy="904876"/>
          </a:xfrm>
          <a:prstGeom prst="rect">
            <a:avLst/>
          </a:prstGeom>
          <a:noFill/>
        </p:spPr>
      </p:pic>
      <p:pic>
        <p:nvPicPr>
          <p:cNvPr id="1030" name="Picture 6" descr="http://t2.gstatic.com/images?q=tbn:MdPWvtwsBFE-EM:http://infoxp.files.wordpress.com/2008/03/orkut-logo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020272" y="4941168"/>
            <a:ext cx="1057275" cy="390526"/>
          </a:xfrm>
          <a:prstGeom prst="rect">
            <a:avLst/>
          </a:prstGeom>
          <a:noFill/>
        </p:spPr>
      </p:pic>
      <p:pic>
        <p:nvPicPr>
          <p:cNvPr id="1032" name="Picture 8" descr="http://t3.gstatic.com/images?q=tbn:RaCToasCsHjMeM:http://blog.vcu.edu/abroad/facebook.gif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275856" y="3284984"/>
            <a:ext cx="1304925" cy="619126"/>
          </a:xfrm>
          <a:prstGeom prst="rect">
            <a:avLst/>
          </a:prstGeom>
          <a:noFill/>
        </p:spPr>
      </p:pic>
      <p:pic>
        <p:nvPicPr>
          <p:cNvPr id="1034" name="Picture 10" descr="http://t3.gstatic.com/images?q=tbn:MDHD4yhlbN62aM:http://www.blogiversity.org/blogs/willburns1/317px-Picasa.svg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092280" y="2492896"/>
            <a:ext cx="1057275" cy="1143001"/>
          </a:xfrm>
          <a:prstGeom prst="rect">
            <a:avLst/>
          </a:prstGeom>
          <a:noFill/>
        </p:spPr>
      </p:pic>
      <p:pic>
        <p:nvPicPr>
          <p:cNvPr id="1036" name="Picture 12" descr="http://t0.gstatic.com/images?q=tbn:z4vosMNPNlbTIM:http://trueslant.com/erikkain/files/2010/01/twitter-bird.p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499992" y="4293096"/>
            <a:ext cx="1162050" cy="1162050"/>
          </a:xfrm>
          <a:prstGeom prst="rect">
            <a:avLst/>
          </a:prstGeom>
          <a:noFill/>
        </p:spPr>
      </p:pic>
      <p:pic>
        <p:nvPicPr>
          <p:cNvPr id="1038" name="Picture 14" descr="http://t1.gstatic.com/images?q=tbn:o3zlgl8J4Y75eM:http://weblogs.baltimoresun.com/news/technology/skype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1907704" y="3212976"/>
            <a:ext cx="1181100" cy="1181101"/>
          </a:xfrm>
          <a:prstGeom prst="rect">
            <a:avLst/>
          </a:prstGeom>
          <a:noFill/>
        </p:spPr>
      </p:pic>
      <p:pic>
        <p:nvPicPr>
          <p:cNvPr id="1040" name="Picture 16" descr="http://t3.gstatic.com/images?q=tbn:cIGPCF08mCk7nM:http://www.stanford.edu/group/SBSE/cgi-bin/home/images/stories/sbse_photos/sponsors_2008/1_google_logo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4355976" y="2060848"/>
            <a:ext cx="1200150" cy="847725"/>
          </a:xfrm>
          <a:prstGeom prst="rect">
            <a:avLst/>
          </a:prstGeom>
          <a:noFill/>
        </p:spPr>
      </p:pic>
      <p:pic>
        <p:nvPicPr>
          <p:cNvPr id="1042" name="Picture 18" descr="http://t1.gstatic.com/images?q=tbn:xcupAH65N7YkxM:http://ch3292.k12.sd.us/images/bing-logo.pn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6084168" y="908720"/>
            <a:ext cx="1266825" cy="533400"/>
          </a:xfrm>
          <a:prstGeom prst="rect">
            <a:avLst/>
          </a:prstGeom>
          <a:noFill/>
        </p:spPr>
      </p:pic>
      <p:pic>
        <p:nvPicPr>
          <p:cNvPr id="1044" name="Picture 20" descr="http://t2.gstatic.com/images?q=tbn:uYy64vIcgi1yXM:http://projects.exvoto.org/jquery-lightboxclone/website/assets/images/opensource/yahoo_logo.jp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4572000" y="1412776"/>
            <a:ext cx="1143000" cy="800100"/>
          </a:xfrm>
          <a:prstGeom prst="rect">
            <a:avLst/>
          </a:prstGeom>
          <a:noFill/>
        </p:spPr>
      </p:pic>
      <p:pic>
        <p:nvPicPr>
          <p:cNvPr id="1046" name="Picture 22" descr="http://t1.gstatic.com/images?q=tbn:yPA5E1Hw8f5Q7M:http://richmondst.moodle4free.com/file.php/1/hotmail.jpg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2915816" y="2060848"/>
            <a:ext cx="1285875" cy="790576"/>
          </a:xfrm>
          <a:prstGeom prst="rect">
            <a:avLst/>
          </a:prstGeom>
          <a:noFill/>
        </p:spPr>
      </p:pic>
      <p:pic>
        <p:nvPicPr>
          <p:cNvPr id="1048" name="Picture 24" descr="http://t3.gstatic.com/images?q=tbn:TgUzsz98HBxf1M:http://www.cmc.org/conservation/images/blogger-logo.jp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323528" y="5013176"/>
            <a:ext cx="944241" cy="936502"/>
          </a:xfrm>
          <a:prstGeom prst="rect">
            <a:avLst/>
          </a:prstGeom>
          <a:noFill/>
        </p:spPr>
      </p:pic>
      <p:pic>
        <p:nvPicPr>
          <p:cNvPr id="1050" name="Picture 26" descr="http://t2.gstatic.com/images?q=tbn:0nzqP2M4CMRSvM:http://wiki.amahi.org/images/b/bb/Blog-logo.jpg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7092280" y="3861048"/>
            <a:ext cx="1200150" cy="923925"/>
          </a:xfrm>
          <a:prstGeom prst="rect">
            <a:avLst/>
          </a:prstGeom>
          <a:noFill/>
        </p:spPr>
      </p:pic>
      <p:pic>
        <p:nvPicPr>
          <p:cNvPr id="1052" name="Picture 28" descr="http://t0.gstatic.com/images?q=tbn:V4SoU8xKmTqrpM:http://info.dailysplice.com/files/rss.gif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5868144" y="3429000"/>
            <a:ext cx="974601" cy="974601"/>
          </a:xfrm>
          <a:prstGeom prst="rect">
            <a:avLst/>
          </a:prstGeom>
          <a:noFill/>
        </p:spPr>
      </p:pic>
      <p:pic>
        <p:nvPicPr>
          <p:cNvPr id="1054" name="Picture 30" descr="http://t2.gstatic.com/images?q=tbn:XbVGon3diAnvwM:http://trueconfessions.files.wordpress.com/2009/09/amazon-logo.jpg"/>
          <p:cNvPicPr>
            <a:picLocks noChangeAspect="1" noChangeArrowheads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7740352" y="908720"/>
            <a:ext cx="1191766" cy="1191767"/>
          </a:xfrm>
          <a:prstGeom prst="rect">
            <a:avLst/>
          </a:prstGeom>
          <a:noFill/>
        </p:spPr>
      </p:pic>
      <p:pic>
        <p:nvPicPr>
          <p:cNvPr id="1056" name="Picture 32" descr="http://t3.gstatic.com/images?q=tbn:nvIjB62Q26bKwM:http://www.bnh-motorcycles.co.uk/images/ebay_logo.png"/>
          <p:cNvPicPr>
            <a:picLocks noChangeAspect="1" noChangeArrowheads="1"/>
          </p:cNvPicPr>
          <p:nvPr/>
        </p:nvPicPr>
        <p:blipFill>
          <a:blip r:embed="rId18" cstate="print"/>
          <a:srcRect/>
          <a:stretch>
            <a:fillRect/>
          </a:stretch>
        </p:blipFill>
        <p:spPr bwMode="auto">
          <a:xfrm>
            <a:off x="3203848" y="5517232"/>
            <a:ext cx="1362075" cy="571501"/>
          </a:xfrm>
          <a:prstGeom prst="rect">
            <a:avLst/>
          </a:prstGeom>
          <a:noFill/>
        </p:spPr>
      </p:pic>
      <p:pic>
        <p:nvPicPr>
          <p:cNvPr id="1060" name="Picture 36" descr="http://t3.gstatic.com/images?q=tbn:vsizJajoaJvMnM:http://www.liberatemedia.com/wp-content/uploads/2008/04/3214_napster-logo.png"/>
          <p:cNvPicPr>
            <a:picLocks noChangeAspect="1" noChangeArrowheads="1"/>
          </p:cNvPicPr>
          <p:nvPr/>
        </p:nvPicPr>
        <p:blipFill>
          <a:blip r:embed="rId19" cstate="print"/>
          <a:srcRect/>
          <a:stretch>
            <a:fillRect/>
          </a:stretch>
        </p:blipFill>
        <p:spPr bwMode="auto">
          <a:xfrm>
            <a:off x="5796136" y="2132856"/>
            <a:ext cx="1095375" cy="1047751"/>
          </a:xfrm>
          <a:prstGeom prst="rect">
            <a:avLst/>
          </a:prstGeom>
          <a:noFill/>
        </p:spPr>
      </p:pic>
      <p:pic>
        <p:nvPicPr>
          <p:cNvPr id="1062" name="Picture 38" descr="http://t3.gstatic.com/images?q=tbn:LRUf7NWC8dkXoM:http://www.infosertec.com.ar/blog/wp-content/uploads/logo-uTorrent.png"/>
          <p:cNvPicPr>
            <a:picLocks noChangeAspect="1" noChangeArrowheads="1"/>
          </p:cNvPicPr>
          <p:nvPr/>
        </p:nvPicPr>
        <p:blipFill>
          <a:blip r:embed="rId20" cstate="print"/>
          <a:srcRect/>
          <a:stretch>
            <a:fillRect/>
          </a:stretch>
        </p:blipFill>
        <p:spPr bwMode="auto">
          <a:xfrm>
            <a:off x="899592" y="764704"/>
            <a:ext cx="985267" cy="985268"/>
          </a:xfrm>
          <a:prstGeom prst="rect">
            <a:avLst/>
          </a:prstGeom>
          <a:noFill/>
        </p:spPr>
      </p:pic>
      <p:pic>
        <p:nvPicPr>
          <p:cNvPr id="1064" name="Picture 40" descr="http://t2.gstatic.com/images?q=tbn:2v6uW3zvPjw3dM:http://www.isel.pt/pInst/UnidadesComplementares/Biblioteca/imgs/LOGO_B_ON.jpg"/>
          <p:cNvPicPr>
            <a:picLocks noChangeAspect="1" noChangeArrowheads="1"/>
          </p:cNvPicPr>
          <p:nvPr/>
        </p:nvPicPr>
        <p:blipFill>
          <a:blip r:embed="rId21" cstate="print"/>
          <a:srcRect/>
          <a:stretch>
            <a:fillRect/>
          </a:stretch>
        </p:blipFill>
        <p:spPr bwMode="auto">
          <a:xfrm>
            <a:off x="1691680" y="4293096"/>
            <a:ext cx="1008111" cy="1008112"/>
          </a:xfrm>
          <a:prstGeom prst="rect">
            <a:avLst/>
          </a:prstGeom>
          <a:noFill/>
        </p:spPr>
      </p:pic>
      <p:pic>
        <p:nvPicPr>
          <p:cNvPr id="1066" name="Picture 42" descr="http://t2.gstatic.com/images?q=tbn:8Oa-TwYqcOw5bM:http://footmark.files.wordpress.com/2009/06/android-logo.jpg"/>
          <p:cNvPicPr>
            <a:picLocks noChangeAspect="1" noChangeArrowheads="1"/>
          </p:cNvPicPr>
          <p:nvPr/>
        </p:nvPicPr>
        <p:blipFill>
          <a:blip r:embed="rId22" cstate="print"/>
          <a:srcRect/>
          <a:stretch>
            <a:fillRect/>
          </a:stretch>
        </p:blipFill>
        <p:spPr bwMode="auto">
          <a:xfrm>
            <a:off x="8181975" y="3284984"/>
            <a:ext cx="962025" cy="1066801"/>
          </a:xfrm>
          <a:prstGeom prst="rect">
            <a:avLst/>
          </a:prstGeom>
          <a:noFill/>
        </p:spPr>
      </p:pic>
      <p:pic>
        <p:nvPicPr>
          <p:cNvPr id="1068" name="Picture 44" descr="http://t0.gstatic.com/images?q=tbn:i3nM1jJw4oiWVM:http://www.textually.org/textually/archives/images/set3/apple-logo-dec07.jpg"/>
          <p:cNvPicPr>
            <a:picLocks noChangeAspect="1" noChangeArrowheads="1"/>
          </p:cNvPicPr>
          <p:nvPr/>
        </p:nvPicPr>
        <p:blipFill>
          <a:blip r:embed="rId23" cstate="print"/>
          <a:srcRect/>
          <a:stretch>
            <a:fillRect/>
          </a:stretch>
        </p:blipFill>
        <p:spPr bwMode="auto">
          <a:xfrm>
            <a:off x="2987824" y="4005064"/>
            <a:ext cx="1123950" cy="1123950"/>
          </a:xfrm>
          <a:prstGeom prst="rect">
            <a:avLst/>
          </a:prstGeom>
          <a:noFill/>
        </p:spPr>
      </p:pic>
      <p:pic>
        <p:nvPicPr>
          <p:cNvPr id="1070" name="Picture 46" descr="http://t2.gstatic.com/images?q=tbn:twu2UbbJj6s5OM:http://www.geekpedia.com/gallery/fullsize/big-windows-logo-wallpaper.jpg"/>
          <p:cNvPicPr>
            <a:picLocks noChangeAspect="1" noChangeArrowheads="1"/>
          </p:cNvPicPr>
          <p:nvPr/>
        </p:nvPicPr>
        <p:blipFill>
          <a:blip r:embed="rId24" cstate="print"/>
          <a:srcRect/>
          <a:stretch>
            <a:fillRect/>
          </a:stretch>
        </p:blipFill>
        <p:spPr bwMode="auto">
          <a:xfrm>
            <a:off x="5364088" y="5445224"/>
            <a:ext cx="919507" cy="692696"/>
          </a:xfrm>
          <a:prstGeom prst="rect">
            <a:avLst/>
          </a:prstGeom>
          <a:noFill/>
        </p:spPr>
      </p:pic>
      <p:pic>
        <p:nvPicPr>
          <p:cNvPr id="1072" name="Picture 48" descr="http://t1.gstatic.com/images?q=tbn:DKllWFjF4qrSnM:http://www.relc.com.br/portal/images/stories/280px-Tux-linux_logo.svg.png"/>
          <p:cNvPicPr>
            <a:picLocks noChangeAspect="1" noChangeArrowheads="1"/>
          </p:cNvPicPr>
          <p:nvPr/>
        </p:nvPicPr>
        <p:blipFill>
          <a:blip r:embed="rId25" cstate="print"/>
          <a:srcRect/>
          <a:stretch>
            <a:fillRect/>
          </a:stretch>
        </p:blipFill>
        <p:spPr bwMode="auto">
          <a:xfrm>
            <a:off x="1619672" y="5445224"/>
            <a:ext cx="792088" cy="850762"/>
          </a:xfrm>
          <a:prstGeom prst="rect">
            <a:avLst/>
          </a:prstGeom>
          <a:noFill/>
        </p:spPr>
      </p:pic>
      <p:pic>
        <p:nvPicPr>
          <p:cNvPr id="1082" name="Picture 58" descr="http://t2.gstatic.com/images?q=tbn:Tof2Fo2HVixiOM:http://thenextweb.com/us/files/2010/02/ie8_logo.jpg"/>
          <p:cNvPicPr>
            <a:picLocks noChangeAspect="1" noChangeArrowheads="1"/>
          </p:cNvPicPr>
          <p:nvPr/>
        </p:nvPicPr>
        <p:blipFill>
          <a:blip r:embed="rId26" cstate="print"/>
          <a:srcRect/>
          <a:stretch>
            <a:fillRect/>
          </a:stretch>
        </p:blipFill>
        <p:spPr bwMode="auto">
          <a:xfrm>
            <a:off x="7236296" y="5373216"/>
            <a:ext cx="908719" cy="908720"/>
          </a:xfrm>
          <a:prstGeom prst="rect">
            <a:avLst/>
          </a:prstGeom>
          <a:noFill/>
        </p:spPr>
      </p:pic>
      <p:pic>
        <p:nvPicPr>
          <p:cNvPr id="1084" name="Picture 60" descr="http://t2.gstatic.com/images?q=tbn:Hz4e7IJgN2a11M:http://circles.globe.com.ph/carbonstereoxyde/files/2009/10/opera_logo-400-400.jpg"/>
          <p:cNvPicPr>
            <a:picLocks noChangeAspect="1" noChangeArrowheads="1"/>
          </p:cNvPicPr>
          <p:nvPr/>
        </p:nvPicPr>
        <p:blipFill>
          <a:blip r:embed="rId27" cstate="print"/>
          <a:srcRect/>
          <a:stretch>
            <a:fillRect/>
          </a:stretch>
        </p:blipFill>
        <p:spPr bwMode="auto">
          <a:xfrm>
            <a:off x="251520" y="2924944"/>
            <a:ext cx="992460" cy="992461"/>
          </a:xfrm>
          <a:prstGeom prst="rect">
            <a:avLst/>
          </a:prstGeom>
          <a:noFill/>
        </p:spPr>
      </p:pic>
      <p:pic>
        <p:nvPicPr>
          <p:cNvPr id="1086" name="Picture 62" descr="http://t1.gstatic.com/images?q=tbn:4vk9TXq__CFYKM:http://erickogelschatz.files.wordpress.com/2009/05/mozilla_firefox.jpg"/>
          <p:cNvPicPr>
            <a:picLocks noChangeAspect="1" noChangeArrowheads="1"/>
          </p:cNvPicPr>
          <p:nvPr/>
        </p:nvPicPr>
        <p:blipFill>
          <a:blip r:embed="rId28" cstate="print"/>
          <a:srcRect/>
          <a:stretch>
            <a:fillRect/>
          </a:stretch>
        </p:blipFill>
        <p:spPr bwMode="auto">
          <a:xfrm>
            <a:off x="2699792" y="1268760"/>
            <a:ext cx="820739" cy="795486"/>
          </a:xfrm>
          <a:prstGeom prst="rect">
            <a:avLst/>
          </a:prstGeom>
          <a:noFill/>
        </p:spPr>
      </p:pic>
      <p:pic>
        <p:nvPicPr>
          <p:cNvPr id="1090" name="Picture 66" descr="http://t2.gstatic.com/images?q=tbn:XhjGxFp0d8i0YM:http://mayacgfx.files.wordpress.com/2009/11/chrome-logo.png"/>
          <p:cNvPicPr>
            <a:picLocks noChangeAspect="1" noChangeArrowheads="1"/>
          </p:cNvPicPr>
          <p:nvPr/>
        </p:nvPicPr>
        <p:blipFill>
          <a:blip r:embed="rId29" cstate="print"/>
          <a:srcRect/>
          <a:stretch>
            <a:fillRect/>
          </a:stretch>
        </p:blipFill>
        <p:spPr bwMode="auto">
          <a:xfrm>
            <a:off x="6876256" y="1628800"/>
            <a:ext cx="802534" cy="782961"/>
          </a:xfrm>
          <a:prstGeom prst="rect">
            <a:avLst/>
          </a:prstGeom>
          <a:noFill/>
        </p:spPr>
      </p:pic>
      <p:pic>
        <p:nvPicPr>
          <p:cNvPr id="1092" name="Picture 68" descr="http://t3.gstatic.com/images?q=tbn:dMufWry8uiXsCM:http://4.bp.blogspot.com/_z-K27IacBoY/RxOZb6a3VmI/AAAAAAAAAhw/_rl1b0SZXv0/s320/wikipedia.jpg"/>
          <p:cNvPicPr>
            <a:picLocks noChangeAspect="1" noChangeArrowheads="1"/>
          </p:cNvPicPr>
          <p:nvPr/>
        </p:nvPicPr>
        <p:blipFill>
          <a:blip r:embed="rId30" cstate="print"/>
          <a:srcRect/>
          <a:stretch>
            <a:fillRect/>
          </a:stretch>
        </p:blipFill>
        <p:spPr bwMode="auto">
          <a:xfrm>
            <a:off x="1691680" y="2276872"/>
            <a:ext cx="1123950" cy="1076326"/>
          </a:xfrm>
          <a:prstGeom prst="rect">
            <a:avLst/>
          </a:prstGeom>
          <a:noFill/>
        </p:spPr>
      </p:pic>
      <p:sp>
        <p:nvSpPr>
          <p:cNvPr id="40" name="Slide Number Placeholder 3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48B288-B6A4-4890-A49F-0B3BA0C00D61}" type="slidenum">
              <a:rPr lang="en-GB" smtClean="0"/>
              <a:pPr/>
              <a:t>3</a:t>
            </a:fld>
            <a:endParaRPr lang="en-GB"/>
          </a:p>
        </p:txBody>
      </p:sp>
      <p:sp>
        <p:nvSpPr>
          <p:cNvPr id="43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2339752" y="6356350"/>
            <a:ext cx="5616624" cy="365125"/>
          </a:xfrm>
        </p:spPr>
        <p:txBody>
          <a:bodyPr/>
          <a:lstStyle/>
          <a:p>
            <a:pPr algn="l"/>
            <a:r>
              <a:rPr lang="pt-PT" dirty="0" smtClean="0"/>
              <a:t>Plataformas para desenvolvimento de Arquitecturas para Internet do  Futuro</a:t>
            </a:r>
          </a:p>
          <a:p>
            <a:pPr algn="l"/>
            <a:r>
              <a:rPr lang="pt-PT" dirty="0" smtClean="0"/>
              <a:t>04 Julho  2010,  Encontro com a Ciência e Tecnologia em Portugal </a:t>
            </a:r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 smtClean="0"/>
              <a:t>O </a:t>
            </a:r>
            <a:r>
              <a:rPr lang="en-GB" dirty="0" err="1" smtClean="0"/>
              <a:t>futuro</a:t>
            </a:r>
            <a:r>
              <a:rPr lang="en-GB" dirty="0" smtClean="0"/>
              <a:t> </a:t>
            </a:r>
            <a:r>
              <a:rPr lang="en-GB" dirty="0" err="1" smtClean="0"/>
              <a:t>da</a:t>
            </a:r>
            <a:r>
              <a:rPr lang="en-GB" dirty="0" smtClean="0"/>
              <a:t> </a:t>
            </a:r>
            <a:r>
              <a:rPr lang="en-GB" dirty="0" err="1" smtClean="0"/>
              <a:t>virtualização</a:t>
            </a:r>
            <a:r>
              <a:rPr lang="en-GB" dirty="0" smtClean="0"/>
              <a:t> de </a:t>
            </a:r>
            <a:r>
              <a:rPr lang="en-GB" dirty="0" err="1" smtClean="0"/>
              <a:t>rede</a:t>
            </a:r>
            <a:r>
              <a:rPr lang="en-GB" dirty="0" smtClean="0"/>
              <a:t>?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  <p:cxnSp>
        <p:nvCxnSpPr>
          <p:cNvPr id="4" name="Straight Connector 3"/>
          <p:cNvCxnSpPr/>
          <p:nvPr/>
        </p:nvCxnSpPr>
        <p:spPr>
          <a:xfrm rot="5400000">
            <a:off x="-325437" y="3529011"/>
            <a:ext cx="3786188" cy="1587"/>
          </a:xfrm>
          <a:prstGeom prst="line">
            <a:avLst/>
          </a:prstGeom>
          <a:ln>
            <a:solidFill>
              <a:schemeClr val="tx1"/>
            </a:solidFill>
            <a:headEnd type="arrow" w="lg" len="lg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/>
          <p:cNvCxnSpPr/>
          <p:nvPr/>
        </p:nvCxnSpPr>
        <p:spPr>
          <a:xfrm>
            <a:off x="1566863" y="5422899"/>
            <a:ext cx="5929312" cy="1587"/>
          </a:xfrm>
          <a:prstGeom prst="line">
            <a:avLst/>
          </a:prstGeom>
          <a:ln>
            <a:solidFill>
              <a:schemeClr val="tx1"/>
            </a:solidFill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Freeform 5"/>
          <p:cNvSpPr/>
          <p:nvPr/>
        </p:nvSpPr>
        <p:spPr>
          <a:xfrm>
            <a:off x="1566863" y="2349499"/>
            <a:ext cx="5448300" cy="3062287"/>
          </a:xfrm>
          <a:custGeom>
            <a:avLst/>
            <a:gdLst>
              <a:gd name="connsiteX0" fmla="*/ 0 w 5500048"/>
              <a:gd name="connsiteY0" fmla="*/ 2870580 h 2870580"/>
              <a:gd name="connsiteX1" fmla="*/ 709684 w 5500048"/>
              <a:gd name="connsiteY1" fmla="*/ 618699 h 2870580"/>
              <a:gd name="connsiteX2" fmla="*/ 1392072 w 5500048"/>
              <a:gd name="connsiteY2" fmla="*/ 45493 h 2870580"/>
              <a:gd name="connsiteX3" fmla="*/ 1692323 w 5500048"/>
              <a:gd name="connsiteY3" fmla="*/ 891655 h 2870580"/>
              <a:gd name="connsiteX4" fmla="*/ 1965278 w 5500048"/>
              <a:gd name="connsiteY4" fmla="*/ 2010771 h 2870580"/>
              <a:gd name="connsiteX5" fmla="*/ 3275463 w 5500048"/>
              <a:gd name="connsiteY5" fmla="*/ 1396622 h 2870580"/>
              <a:gd name="connsiteX6" fmla="*/ 5500048 w 5500048"/>
              <a:gd name="connsiteY6" fmla="*/ 905302 h 2870580"/>
              <a:gd name="connsiteX0" fmla="*/ 0 w 5500048"/>
              <a:gd name="connsiteY0" fmla="*/ 2870580 h 2870580"/>
              <a:gd name="connsiteX1" fmla="*/ 709684 w 5500048"/>
              <a:gd name="connsiteY1" fmla="*/ 618699 h 2870580"/>
              <a:gd name="connsiteX2" fmla="*/ 1392072 w 5500048"/>
              <a:gd name="connsiteY2" fmla="*/ 45493 h 2870580"/>
              <a:gd name="connsiteX3" fmla="*/ 1692323 w 5500048"/>
              <a:gd name="connsiteY3" fmla="*/ 891655 h 2870580"/>
              <a:gd name="connsiteX4" fmla="*/ 1965278 w 5500048"/>
              <a:gd name="connsiteY4" fmla="*/ 2010771 h 2870580"/>
              <a:gd name="connsiteX5" fmla="*/ 3061117 w 5500048"/>
              <a:gd name="connsiteY5" fmla="*/ 1182284 h 2870580"/>
              <a:gd name="connsiteX6" fmla="*/ 5500048 w 5500048"/>
              <a:gd name="connsiteY6" fmla="*/ 905302 h 2870580"/>
              <a:gd name="connsiteX0" fmla="*/ 0 w 5500048"/>
              <a:gd name="connsiteY0" fmla="*/ 2870580 h 2870580"/>
              <a:gd name="connsiteX1" fmla="*/ 709684 w 5500048"/>
              <a:gd name="connsiteY1" fmla="*/ 618699 h 2870580"/>
              <a:gd name="connsiteX2" fmla="*/ 1392072 w 5500048"/>
              <a:gd name="connsiteY2" fmla="*/ 45493 h 2870580"/>
              <a:gd name="connsiteX3" fmla="*/ 1692323 w 5500048"/>
              <a:gd name="connsiteY3" fmla="*/ 891655 h 2870580"/>
              <a:gd name="connsiteX4" fmla="*/ 1477977 w 5500048"/>
              <a:gd name="connsiteY4" fmla="*/ 1177383 h 2870580"/>
              <a:gd name="connsiteX5" fmla="*/ 1965278 w 5500048"/>
              <a:gd name="connsiteY5" fmla="*/ 2010771 h 2870580"/>
              <a:gd name="connsiteX6" fmla="*/ 3061117 w 5500048"/>
              <a:gd name="connsiteY6" fmla="*/ 1182284 h 2870580"/>
              <a:gd name="connsiteX7" fmla="*/ 5500048 w 5500048"/>
              <a:gd name="connsiteY7" fmla="*/ 905302 h 2870580"/>
              <a:gd name="connsiteX0" fmla="*/ 0 w 5500048"/>
              <a:gd name="connsiteY0" fmla="*/ 2918201 h 2918201"/>
              <a:gd name="connsiteX1" fmla="*/ 709684 w 5500048"/>
              <a:gd name="connsiteY1" fmla="*/ 666320 h 2918201"/>
              <a:gd name="connsiteX2" fmla="*/ 1392072 w 5500048"/>
              <a:gd name="connsiteY2" fmla="*/ 93114 h 2918201"/>
              <a:gd name="connsiteX3" fmla="*/ 1477977 w 5500048"/>
              <a:gd name="connsiteY3" fmla="*/ 1225004 h 2918201"/>
              <a:gd name="connsiteX4" fmla="*/ 1965278 w 5500048"/>
              <a:gd name="connsiteY4" fmla="*/ 2058392 h 2918201"/>
              <a:gd name="connsiteX5" fmla="*/ 3061117 w 5500048"/>
              <a:gd name="connsiteY5" fmla="*/ 1229905 h 2918201"/>
              <a:gd name="connsiteX6" fmla="*/ 5500048 w 5500048"/>
              <a:gd name="connsiteY6" fmla="*/ 952923 h 2918201"/>
              <a:gd name="connsiteX0" fmla="*/ 0 w 5500048"/>
              <a:gd name="connsiteY0" fmla="*/ 2918201 h 2918201"/>
              <a:gd name="connsiteX1" fmla="*/ 709684 w 5500048"/>
              <a:gd name="connsiteY1" fmla="*/ 666320 h 2918201"/>
              <a:gd name="connsiteX2" fmla="*/ 1392072 w 5500048"/>
              <a:gd name="connsiteY2" fmla="*/ 93114 h 2918201"/>
              <a:gd name="connsiteX3" fmla="*/ 1692259 w 5500048"/>
              <a:gd name="connsiteY3" fmla="*/ 1225004 h 2918201"/>
              <a:gd name="connsiteX4" fmla="*/ 1965278 w 5500048"/>
              <a:gd name="connsiteY4" fmla="*/ 2058392 h 2918201"/>
              <a:gd name="connsiteX5" fmla="*/ 3061117 w 5500048"/>
              <a:gd name="connsiteY5" fmla="*/ 1229905 h 2918201"/>
              <a:gd name="connsiteX6" fmla="*/ 5500048 w 5500048"/>
              <a:gd name="connsiteY6" fmla="*/ 952923 h 2918201"/>
              <a:gd name="connsiteX0" fmla="*/ 0 w 5500048"/>
              <a:gd name="connsiteY0" fmla="*/ 2918201 h 2918201"/>
              <a:gd name="connsiteX1" fmla="*/ 709684 w 5500048"/>
              <a:gd name="connsiteY1" fmla="*/ 666320 h 2918201"/>
              <a:gd name="connsiteX2" fmla="*/ 1392072 w 5500048"/>
              <a:gd name="connsiteY2" fmla="*/ 93114 h 2918201"/>
              <a:gd name="connsiteX3" fmla="*/ 1692259 w 5500048"/>
              <a:gd name="connsiteY3" fmla="*/ 1225004 h 2918201"/>
              <a:gd name="connsiteX4" fmla="*/ 1746914 w 5500048"/>
              <a:gd name="connsiteY4" fmla="*/ 1580721 h 2918201"/>
              <a:gd name="connsiteX5" fmla="*/ 1965278 w 5500048"/>
              <a:gd name="connsiteY5" fmla="*/ 2058392 h 2918201"/>
              <a:gd name="connsiteX6" fmla="*/ 3061117 w 5500048"/>
              <a:gd name="connsiteY6" fmla="*/ 1229905 h 2918201"/>
              <a:gd name="connsiteX7" fmla="*/ 5500048 w 5500048"/>
              <a:gd name="connsiteY7" fmla="*/ 952923 h 2918201"/>
              <a:gd name="connsiteX0" fmla="*/ 0 w 5500048"/>
              <a:gd name="connsiteY0" fmla="*/ 2918201 h 2918201"/>
              <a:gd name="connsiteX1" fmla="*/ 709684 w 5500048"/>
              <a:gd name="connsiteY1" fmla="*/ 666320 h 2918201"/>
              <a:gd name="connsiteX2" fmla="*/ 1392072 w 5500048"/>
              <a:gd name="connsiteY2" fmla="*/ 93114 h 2918201"/>
              <a:gd name="connsiteX3" fmla="*/ 1692259 w 5500048"/>
              <a:gd name="connsiteY3" fmla="*/ 1225004 h 2918201"/>
              <a:gd name="connsiteX4" fmla="*/ 1746914 w 5500048"/>
              <a:gd name="connsiteY4" fmla="*/ 1580721 h 2918201"/>
              <a:gd name="connsiteX5" fmla="*/ 1965278 w 5500048"/>
              <a:gd name="connsiteY5" fmla="*/ 2058392 h 2918201"/>
              <a:gd name="connsiteX6" fmla="*/ 3061117 w 5500048"/>
              <a:gd name="connsiteY6" fmla="*/ 1229905 h 2918201"/>
              <a:gd name="connsiteX7" fmla="*/ 5500048 w 5500048"/>
              <a:gd name="connsiteY7" fmla="*/ 952923 h 2918201"/>
              <a:gd name="connsiteX0" fmla="*/ 0 w 5500048"/>
              <a:gd name="connsiteY0" fmla="*/ 2918201 h 2918201"/>
              <a:gd name="connsiteX1" fmla="*/ 709684 w 5500048"/>
              <a:gd name="connsiteY1" fmla="*/ 666320 h 2918201"/>
              <a:gd name="connsiteX2" fmla="*/ 1392072 w 5500048"/>
              <a:gd name="connsiteY2" fmla="*/ 93114 h 2918201"/>
              <a:gd name="connsiteX3" fmla="*/ 1692259 w 5500048"/>
              <a:gd name="connsiteY3" fmla="*/ 1225004 h 2918201"/>
              <a:gd name="connsiteX4" fmla="*/ 1746914 w 5500048"/>
              <a:gd name="connsiteY4" fmla="*/ 1580721 h 2918201"/>
              <a:gd name="connsiteX5" fmla="*/ 1965278 w 5500048"/>
              <a:gd name="connsiteY5" fmla="*/ 2058392 h 2918201"/>
              <a:gd name="connsiteX6" fmla="*/ 3061117 w 5500048"/>
              <a:gd name="connsiteY6" fmla="*/ 1229905 h 2918201"/>
              <a:gd name="connsiteX7" fmla="*/ 5500048 w 5500048"/>
              <a:gd name="connsiteY7" fmla="*/ 952923 h 2918201"/>
              <a:gd name="connsiteX0" fmla="*/ 0 w 5500048"/>
              <a:gd name="connsiteY0" fmla="*/ 2918201 h 2918201"/>
              <a:gd name="connsiteX1" fmla="*/ 709684 w 5500048"/>
              <a:gd name="connsiteY1" fmla="*/ 666320 h 2918201"/>
              <a:gd name="connsiteX2" fmla="*/ 1392072 w 5500048"/>
              <a:gd name="connsiteY2" fmla="*/ 93114 h 2918201"/>
              <a:gd name="connsiteX3" fmla="*/ 1692259 w 5500048"/>
              <a:gd name="connsiteY3" fmla="*/ 1225004 h 2918201"/>
              <a:gd name="connsiteX4" fmla="*/ 1746914 w 5500048"/>
              <a:gd name="connsiteY4" fmla="*/ 1580721 h 2918201"/>
              <a:gd name="connsiteX5" fmla="*/ 1965278 w 5500048"/>
              <a:gd name="connsiteY5" fmla="*/ 2058392 h 2918201"/>
              <a:gd name="connsiteX6" fmla="*/ 3061117 w 5500048"/>
              <a:gd name="connsiteY6" fmla="*/ 1229905 h 2918201"/>
              <a:gd name="connsiteX7" fmla="*/ 5500048 w 5500048"/>
              <a:gd name="connsiteY7" fmla="*/ 952923 h 2918201"/>
              <a:gd name="connsiteX0" fmla="*/ 0 w 5500048"/>
              <a:gd name="connsiteY0" fmla="*/ 2918201 h 2918201"/>
              <a:gd name="connsiteX1" fmla="*/ 709684 w 5500048"/>
              <a:gd name="connsiteY1" fmla="*/ 666320 h 2918201"/>
              <a:gd name="connsiteX2" fmla="*/ 1392072 w 5500048"/>
              <a:gd name="connsiteY2" fmla="*/ 93114 h 2918201"/>
              <a:gd name="connsiteX3" fmla="*/ 1692259 w 5500048"/>
              <a:gd name="connsiteY3" fmla="*/ 1225004 h 2918201"/>
              <a:gd name="connsiteX4" fmla="*/ 1965278 w 5500048"/>
              <a:gd name="connsiteY4" fmla="*/ 2058392 h 2918201"/>
              <a:gd name="connsiteX5" fmla="*/ 3061117 w 5500048"/>
              <a:gd name="connsiteY5" fmla="*/ 1229905 h 2918201"/>
              <a:gd name="connsiteX6" fmla="*/ 5500048 w 5500048"/>
              <a:gd name="connsiteY6" fmla="*/ 952923 h 2918201"/>
              <a:gd name="connsiteX0" fmla="*/ 0 w 5500048"/>
              <a:gd name="connsiteY0" fmla="*/ 2918201 h 2918201"/>
              <a:gd name="connsiteX1" fmla="*/ 709684 w 5500048"/>
              <a:gd name="connsiteY1" fmla="*/ 666320 h 2918201"/>
              <a:gd name="connsiteX2" fmla="*/ 1392072 w 5500048"/>
              <a:gd name="connsiteY2" fmla="*/ 93114 h 2918201"/>
              <a:gd name="connsiteX3" fmla="*/ 1692259 w 5500048"/>
              <a:gd name="connsiteY3" fmla="*/ 1225004 h 2918201"/>
              <a:gd name="connsiteX4" fmla="*/ 1790442 w 5500048"/>
              <a:gd name="connsiteY4" fmla="*/ 1877426 h 2918201"/>
              <a:gd name="connsiteX5" fmla="*/ 1965278 w 5500048"/>
              <a:gd name="connsiteY5" fmla="*/ 2058392 h 2918201"/>
              <a:gd name="connsiteX6" fmla="*/ 3061117 w 5500048"/>
              <a:gd name="connsiteY6" fmla="*/ 1229905 h 2918201"/>
              <a:gd name="connsiteX7" fmla="*/ 5500048 w 5500048"/>
              <a:gd name="connsiteY7" fmla="*/ 952923 h 2918201"/>
              <a:gd name="connsiteX0" fmla="*/ 0 w 5500048"/>
              <a:gd name="connsiteY0" fmla="*/ 2918201 h 2918201"/>
              <a:gd name="connsiteX1" fmla="*/ 709684 w 5500048"/>
              <a:gd name="connsiteY1" fmla="*/ 666320 h 2918201"/>
              <a:gd name="connsiteX2" fmla="*/ 1392072 w 5500048"/>
              <a:gd name="connsiteY2" fmla="*/ 93114 h 2918201"/>
              <a:gd name="connsiteX3" fmla="*/ 1692259 w 5500048"/>
              <a:gd name="connsiteY3" fmla="*/ 1225004 h 2918201"/>
              <a:gd name="connsiteX4" fmla="*/ 1790442 w 5500048"/>
              <a:gd name="connsiteY4" fmla="*/ 1877426 h 2918201"/>
              <a:gd name="connsiteX5" fmla="*/ 1965278 w 5500048"/>
              <a:gd name="connsiteY5" fmla="*/ 2058392 h 2918201"/>
              <a:gd name="connsiteX6" fmla="*/ 3061117 w 5500048"/>
              <a:gd name="connsiteY6" fmla="*/ 1229905 h 2918201"/>
              <a:gd name="connsiteX7" fmla="*/ 5500048 w 5500048"/>
              <a:gd name="connsiteY7" fmla="*/ 952923 h 2918201"/>
              <a:gd name="connsiteX0" fmla="*/ 0 w 5500048"/>
              <a:gd name="connsiteY0" fmla="*/ 2918201 h 2918201"/>
              <a:gd name="connsiteX1" fmla="*/ 709684 w 5500048"/>
              <a:gd name="connsiteY1" fmla="*/ 666320 h 2918201"/>
              <a:gd name="connsiteX2" fmla="*/ 1392072 w 5500048"/>
              <a:gd name="connsiteY2" fmla="*/ 93114 h 2918201"/>
              <a:gd name="connsiteX3" fmla="*/ 1692259 w 5500048"/>
              <a:gd name="connsiteY3" fmla="*/ 1225004 h 2918201"/>
              <a:gd name="connsiteX4" fmla="*/ 1790442 w 5500048"/>
              <a:gd name="connsiteY4" fmla="*/ 1877426 h 2918201"/>
              <a:gd name="connsiteX5" fmla="*/ 1965278 w 5500048"/>
              <a:gd name="connsiteY5" fmla="*/ 2058392 h 2918201"/>
              <a:gd name="connsiteX6" fmla="*/ 3061117 w 5500048"/>
              <a:gd name="connsiteY6" fmla="*/ 1229905 h 2918201"/>
              <a:gd name="connsiteX7" fmla="*/ 5500048 w 5500048"/>
              <a:gd name="connsiteY7" fmla="*/ 952923 h 2918201"/>
              <a:gd name="connsiteX0" fmla="*/ 0 w 5500048"/>
              <a:gd name="connsiteY0" fmla="*/ 2918201 h 2918201"/>
              <a:gd name="connsiteX1" fmla="*/ 709684 w 5500048"/>
              <a:gd name="connsiteY1" fmla="*/ 666320 h 2918201"/>
              <a:gd name="connsiteX2" fmla="*/ 1392072 w 5500048"/>
              <a:gd name="connsiteY2" fmla="*/ 93114 h 2918201"/>
              <a:gd name="connsiteX3" fmla="*/ 1692259 w 5500048"/>
              <a:gd name="connsiteY3" fmla="*/ 1225004 h 2918201"/>
              <a:gd name="connsiteX4" fmla="*/ 1790442 w 5500048"/>
              <a:gd name="connsiteY4" fmla="*/ 1877426 h 2918201"/>
              <a:gd name="connsiteX5" fmla="*/ 1965278 w 5500048"/>
              <a:gd name="connsiteY5" fmla="*/ 2058392 h 2918201"/>
              <a:gd name="connsiteX6" fmla="*/ 3061117 w 5500048"/>
              <a:gd name="connsiteY6" fmla="*/ 1229905 h 2918201"/>
              <a:gd name="connsiteX7" fmla="*/ 5500048 w 5500048"/>
              <a:gd name="connsiteY7" fmla="*/ 952923 h 2918201"/>
              <a:gd name="connsiteX0" fmla="*/ 0 w 5500048"/>
              <a:gd name="connsiteY0" fmla="*/ 2918201 h 2918201"/>
              <a:gd name="connsiteX1" fmla="*/ 709684 w 5500048"/>
              <a:gd name="connsiteY1" fmla="*/ 666320 h 2918201"/>
              <a:gd name="connsiteX2" fmla="*/ 1392072 w 5500048"/>
              <a:gd name="connsiteY2" fmla="*/ 93114 h 2918201"/>
              <a:gd name="connsiteX3" fmla="*/ 1692259 w 5500048"/>
              <a:gd name="connsiteY3" fmla="*/ 1225004 h 2918201"/>
              <a:gd name="connsiteX4" fmla="*/ 1790442 w 5500048"/>
              <a:gd name="connsiteY4" fmla="*/ 1877426 h 2918201"/>
              <a:gd name="connsiteX5" fmla="*/ 1965278 w 5500048"/>
              <a:gd name="connsiteY5" fmla="*/ 2058392 h 2918201"/>
              <a:gd name="connsiteX6" fmla="*/ 2182145 w 5500048"/>
              <a:gd name="connsiteY6" fmla="*/ 2054847 h 2918201"/>
              <a:gd name="connsiteX7" fmla="*/ 3061117 w 5500048"/>
              <a:gd name="connsiteY7" fmla="*/ 1229905 h 2918201"/>
              <a:gd name="connsiteX8" fmla="*/ 5500048 w 5500048"/>
              <a:gd name="connsiteY8" fmla="*/ 952923 h 2918201"/>
              <a:gd name="connsiteX0" fmla="*/ 0 w 5500048"/>
              <a:gd name="connsiteY0" fmla="*/ 2918201 h 2918201"/>
              <a:gd name="connsiteX1" fmla="*/ 709684 w 5500048"/>
              <a:gd name="connsiteY1" fmla="*/ 666320 h 2918201"/>
              <a:gd name="connsiteX2" fmla="*/ 1392072 w 5500048"/>
              <a:gd name="connsiteY2" fmla="*/ 93114 h 2918201"/>
              <a:gd name="connsiteX3" fmla="*/ 1692259 w 5500048"/>
              <a:gd name="connsiteY3" fmla="*/ 1225004 h 2918201"/>
              <a:gd name="connsiteX4" fmla="*/ 1790442 w 5500048"/>
              <a:gd name="connsiteY4" fmla="*/ 1877426 h 2918201"/>
              <a:gd name="connsiteX5" fmla="*/ 2182145 w 5500048"/>
              <a:gd name="connsiteY5" fmla="*/ 2054847 h 2918201"/>
              <a:gd name="connsiteX6" fmla="*/ 3061117 w 5500048"/>
              <a:gd name="connsiteY6" fmla="*/ 1229905 h 2918201"/>
              <a:gd name="connsiteX7" fmla="*/ 5500048 w 5500048"/>
              <a:gd name="connsiteY7" fmla="*/ 952923 h 2918201"/>
              <a:gd name="connsiteX0" fmla="*/ 0 w 5500048"/>
              <a:gd name="connsiteY0" fmla="*/ 2953916 h 2953916"/>
              <a:gd name="connsiteX1" fmla="*/ 709684 w 5500048"/>
              <a:gd name="connsiteY1" fmla="*/ 702035 h 2953916"/>
              <a:gd name="connsiteX2" fmla="*/ 1392072 w 5500048"/>
              <a:gd name="connsiteY2" fmla="*/ 128829 h 2953916"/>
              <a:gd name="connsiteX3" fmla="*/ 1692259 w 5500048"/>
              <a:gd name="connsiteY3" fmla="*/ 1475009 h 2953916"/>
              <a:gd name="connsiteX4" fmla="*/ 1790442 w 5500048"/>
              <a:gd name="connsiteY4" fmla="*/ 1913141 h 2953916"/>
              <a:gd name="connsiteX5" fmla="*/ 2182145 w 5500048"/>
              <a:gd name="connsiteY5" fmla="*/ 2090562 h 2953916"/>
              <a:gd name="connsiteX6" fmla="*/ 3061117 w 5500048"/>
              <a:gd name="connsiteY6" fmla="*/ 1265620 h 2953916"/>
              <a:gd name="connsiteX7" fmla="*/ 5500048 w 5500048"/>
              <a:gd name="connsiteY7" fmla="*/ 988638 h 2953916"/>
              <a:gd name="connsiteX0" fmla="*/ 0 w 5500048"/>
              <a:gd name="connsiteY0" fmla="*/ 2953916 h 2953916"/>
              <a:gd name="connsiteX1" fmla="*/ 709684 w 5500048"/>
              <a:gd name="connsiteY1" fmla="*/ 702035 h 2953916"/>
              <a:gd name="connsiteX2" fmla="*/ 1392072 w 5500048"/>
              <a:gd name="connsiteY2" fmla="*/ 128829 h 2953916"/>
              <a:gd name="connsiteX3" fmla="*/ 1692259 w 5500048"/>
              <a:gd name="connsiteY3" fmla="*/ 1475009 h 2953916"/>
              <a:gd name="connsiteX4" fmla="*/ 1790442 w 5500048"/>
              <a:gd name="connsiteY4" fmla="*/ 1913141 h 2953916"/>
              <a:gd name="connsiteX5" fmla="*/ 2182145 w 5500048"/>
              <a:gd name="connsiteY5" fmla="*/ 2090562 h 2953916"/>
              <a:gd name="connsiteX6" fmla="*/ 3061117 w 5500048"/>
              <a:gd name="connsiteY6" fmla="*/ 1265620 h 2953916"/>
              <a:gd name="connsiteX7" fmla="*/ 5500048 w 5500048"/>
              <a:gd name="connsiteY7" fmla="*/ 988638 h 2953916"/>
              <a:gd name="connsiteX0" fmla="*/ 0 w 5500048"/>
              <a:gd name="connsiteY0" fmla="*/ 2953916 h 2953916"/>
              <a:gd name="connsiteX1" fmla="*/ 709684 w 5500048"/>
              <a:gd name="connsiteY1" fmla="*/ 702035 h 2953916"/>
              <a:gd name="connsiteX2" fmla="*/ 1392072 w 5500048"/>
              <a:gd name="connsiteY2" fmla="*/ 128829 h 2953916"/>
              <a:gd name="connsiteX3" fmla="*/ 1692259 w 5500048"/>
              <a:gd name="connsiteY3" fmla="*/ 1475009 h 2953916"/>
              <a:gd name="connsiteX4" fmla="*/ 1790442 w 5500048"/>
              <a:gd name="connsiteY4" fmla="*/ 1913141 h 2953916"/>
              <a:gd name="connsiteX5" fmla="*/ 2182145 w 5500048"/>
              <a:gd name="connsiteY5" fmla="*/ 2090562 h 2953916"/>
              <a:gd name="connsiteX6" fmla="*/ 3061117 w 5500048"/>
              <a:gd name="connsiteY6" fmla="*/ 1265620 h 2953916"/>
              <a:gd name="connsiteX7" fmla="*/ 5500048 w 5500048"/>
              <a:gd name="connsiteY7" fmla="*/ 988638 h 2953916"/>
              <a:gd name="connsiteX0" fmla="*/ 0 w 5500048"/>
              <a:gd name="connsiteY0" fmla="*/ 2953916 h 2953916"/>
              <a:gd name="connsiteX1" fmla="*/ 709684 w 5500048"/>
              <a:gd name="connsiteY1" fmla="*/ 702035 h 2953916"/>
              <a:gd name="connsiteX2" fmla="*/ 1392072 w 5500048"/>
              <a:gd name="connsiteY2" fmla="*/ 128829 h 2953916"/>
              <a:gd name="connsiteX3" fmla="*/ 1692259 w 5500048"/>
              <a:gd name="connsiteY3" fmla="*/ 1475009 h 2953916"/>
              <a:gd name="connsiteX4" fmla="*/ 1790442 w 5500048"/>
              <a:gd name="connsiteY4" fmla="*/ 1913141 h 2953916"/>
              <a:gd name="connsiteX5" fmla="*/ 2182145 w 5500048"/>
              <a:gd name="connsiteY5" fmla="*/ 2090562 h 2953916"/>
              <a:gd name="connsiteX6" fmla="*/ 3061117 w 5500048"/>
              <a:gd name="connsiteY6" fmla="*/ 1265620 h 2953916"/>
              <a:gd name="connsiteX7" fmla="*/ 5500048 w 5500048"/>
              <a:gd name="connsiteY7" fmla="*/ 988638 h 2953916"/>
              <a:gd name="connsiteX0" fmla="*/ 0 w 5500048"/>
              <a:gd name="connsiteY0" fmla="*/ 2953916 h 2953916"/>
              <a:gd name="connsiteX1" fmla="*/ 709684 w 5500048"/>
              <a:gd name="connsiteY1" fmla="*/ 702035 h 2953916"/>
              <a:gd name="connsiteX2" fmla="*/ 1392072 w 5500048"/>
              <a:gd name="connsiteY2" fmla="*/ 128829 h 2953916"/>
              <a:gd name="connsiteX3" fmla="*/ 1692259 w 5500048"/>
              <a:gd name="connsiteY3" fmla="*/ 1475009 h 2953916"/>
              <a:gd name="connsiteX4" fmla="*/ 1681260 w 5500048"/>
              <a:gd name="connsiteY4" fmla="*/ 1490061 h 2953916"/>
              <a:gd name="connsiteX5" fmla="*/ 1790442 w 5500048"/>
              <a:gd name="connsiteY5" fmla="*/ 1913141 h 2953916"/>
              <a:gd name="connsiteX6" fmla="*/ 2182145 w 5500048"/>
              <a:gd name="connsiteY6" fmla="*/ 2090562 h 2953916"/>
              <a:gd name="connsiteX7" fmla="*/ 3061117 w 5500048"/>
              <a:gd name="connsiteY7" fmla="*/ 1265620 h 2953916"/>
              <a:gd name="connsiteX8" fmla="*/ 5500048 w 5500048"/>
              <a:gd name="connsiteY8" fmla="*/ 988638 h 2953916"/>
              <a:gd name="connsiteX0" fmla="*/ 0 w 5500048"/>
              <a:gd name="connsiteY0" fmla="*/ 2953916 h 2953916"/>
              <a:gd name="connsiteX1" fmla="*/ 709684 w 5500048"/>
              <a:gd name="connsiteY1" fmla="*/ 702035 h 2953916"/>
              <a:gd name="connsiteX2" fmla="*/ 1392072 w 5500048"/>
              <a:gd name="connsiteY2" fmla="*/ 128829 h 2953916"/>
              <a:gd name="connsiteX3" fmla="*/ 1692259 w 5500048"/>
              <a:gd name="connsiteY3" fmla="*/ 1475009 h 2953916"/>
              <a:gd name="connsiteX4" fmla="*/ 1681260 w 5500048"/>
              <a:gd name="connsiteY4" fmla="*/ 1490061 h 2953916"/>
              <a:gd name="connsiteX5" fmla="*/ 1694907 w 5500048"/>
              <a:gd name="connsiteY5" fmla="*/ 1490061 h 2953916"/>
              <a:gd name="connsiteX6" fmla="*/ 1790442 w 5500048"/>
              <a:gd name="connsiteY6" fmla="*/ 1913141 h 2953916"/>
              <a:gd name="connsiteX7" fmla="*/ 2182145 w 5500048"/>
              <a:gd name="connsiteY7" fmla="*/ 2090562 h 2953916"/>
              <a:gd name="connsiteX8" fmla="*/ 3061117 w 5500048"/>
              <a:gd name="connsiteY8" fmla="*/ 1265620 h 2953916"/>
              <a:gd name="connsiteX9" fmla="*/ 5500048 w 5500048"/>
              <a:gd name="connsiteY9" fmla="*/ 988638 h 2953916"/>
              <a:gd name="connsiteX0" fmla="*/ 0 w 5500048"/>
              <a:gd name="connsiteY0" fmla="*/ 2953916 h 2953916"/>
              <a:gd name="connsiteX1" fmla="*/ 709684 w 5500048"/>
              <a:gd name="connsiteY1" fmla="*/ 702035 h 2953916"/>
              <a:gd name="connsiteX2" fmla="*/ 1392072 w 5500048"/>
              <a:gd name="connsiteY2" fmla="*/ 128829 h 2953916"/>
              <a:gd name="connsiteX3" fmla="*/ 1692259 w 5500048"/>
              <a:gd name="connsiteY3" fmla="*/ 1475009 h 2953916"/>
              <a:gd name="connsiteX4" fmla="*/ 1681260 w 5500048"/>
              <a:gd name="connsiteY4" fmla="*/ 1490061 h 2953916"/>
              <a:gd name="connsiteX5" fmla="*/ 1694907 w 5500048"/>
              <a:gd name="connsiteY5" fmla="*/ 1490061 h 2953916"/>
              <a:gd name="connsiteX6" fmla="*/ 1790442 w 5500048"/>
              <a:gd name="connsiteY6" fmla="*/ 1913141 h 2953916"/>
              <a:gd name="connsiteX7" fmla="*/ 1790442 w 5500048"/>
              <a:gd name="connsiteY7" fmla="*/ 2131505 h 2953916"/>
              <a:gd name="connsiteX8" fmla="*/ 2182145 w 5500048"/>
              <a:gd name="connsiteY8" fmla="*/ 2090562 h 2953916"/>
              <a:gd name="connsiteX9" fmla="*/ 3061117 w 5500048"/>
              <a:gd name="connsiteY9" fmla="*/ 1265620 h 2953916"/>
              <a:gd name="connsiteX10" fmla="*/ 5500048 w 5500048"/>
              <a:gd name="connsiteY10" fmla="*/ 988638 h 2953916"/>
              <a:gd name="connsiteX0" fmla="*/ 0 w 5500048"/>
              <a:gd name="connsiteY0" fmla="*/ 2953916 h 2953916"/>
              <a:gd name="connsiteX1" fmla="*/ 709684 w 5500048"/>
              <a:gd name="connsiteY1" fmla="*/ 702035 h 2953916"/>
              <a:gd name="connsiteX2" fmla="*/ 1392072 w 5500048"/>
              <a:gd name="connsiteY2" fmla="*/ 128829 h 2953916"/>
              <a:gd name="connsiteX3" fmla="*/ 1692259 w 5500048"/>
              <a:gd name="connsiteY3" fmla="*/ 1475009 h 2953916"/>
              <a:gd name="connsiteX4" fmla="*/ 1681260 w 5500048"/>
              <a:gd name="connsiteY4" fmla="*/ 1490061 h 2953916"/>
              <a:gd name="connsiteX5" fmla="*/ 1694907 w 5500048"/>
              <a:gd name="connsiteY5" fmla="*/ 1490061 h 2953916"/>
              <a:gd name="connsiteX6" fmla="*/ 1790442 w 5500048"/>
              <a:gd name="connsiteY6" fmla="*/ 1913141 h 2953916"/>
              <a:gd name="connsiteX7" fmla="*/ 1790442 w 5500048"/>
              <a:gd name="connsiteY7" fmla="*/ 2131505 h 2953916"/>
              <a:gd name="connsiteX8" fmla="*/ 2182145 w 5500048"/>
              <a:gd name="connsiteY8" fmla="*/ 2090562 h 2953916"/>
              <a:gd name="connsiteX9" fmla="*/ 3061117 w 5500048"/>
              <a:gd name="connsiteY9" fmla="*/ 1265620 h 2953916"/>
              <a:gd name="connsiteX10" fmla="*/ 5500048 w 5500048"/>
              <a:gd name="connsiteY10" fmla="*/ 988638 h 2953916"/>
              <a:gd name="connsiteX0" fmla="*/ 0 w 5500048"/>
              <a:gd name="connsiteY0" fmla="*/ 2953916 h 2953916"/>
              <a:gd name="connsiteX1" fmla="*/ 709684 w 5500048"/>
              <a:gd name="connsiteY1" fmla="*/ 702035 h 2953916"/>
              <a:gd name="connsiteX2" fmla="*/ 1392072 w 5500048"/>
              <a:gd name="connsiteY2" fmla="*/ 128829 h 2953916"/>
              <a:gd name="connsiteX3" fmla="*/ 1692259 w 5500048"/>
              <a:gd name="connsiteY3" fmla="*/ 1475009 h 2953916"/>
              <a:gd name="connsiteX4" fmla="*/ 1681260 w 5500048"/>
              <a:gd name="connsiteY4" fmla="*/ 1490061 h 2953916"/>
              <a:gd name="connsiteX5" fmla="*/ 1694907 w 5500048"/>
              <a:gd name="connsiteY5" fmla="*/ 1490061 h 2953916"/>
              <a:gd name="connsiteX6" fmla="*/ 1790442 w 5500048"/>
              <a:gd name="connsiteY6" fmla="*/ 2131505 h 2953916"/>
              <a:gd name="connsiteX7" fmla="*/ 2182145 w 5500048"/>
              <a:gd name="connsiteY7" fmla="*/ 2090562 h 2953916"/>
              <a:gd name="connsiteX8" fmla="*/ 3061117 w 5500048"/>
              <a:gd name="connsiteY8" fmla="*/ 1265620 h 2953916"/>
              <a:gd name="connsiteX9" fmla="*/ 5500048 w 5500048"/>
              <a:gd name="connsiteY9" fmla="*/ 988638 h 2953916"/>
              <a:gd name="connsiteX0" fmla="*/ 0 w 5500048"/>
              <a:gd name="connsiteY0" fmla="*/ 2953916 h 2953916"/>
              <a:gd name="connsiteX1" fmla="*/ 709684 w 5500048"/>
              <a:gd name="connsiteY1" fmla="*/ 702035 h 2953916"/>
              <a:gd name="connsiteX2" fmla="*/ 1392072 w 5500048"/>
              <a:gd name="connsiteY2" fmla="*/ 128829 h 2953916"/>
              <a:gd name="connsiteX3" fmla="*/ 1692259 w 5500048"/>
              <a:gd name="connsiteY3" fmla="*/ 1475009 h 2953916"/>
              <a:gd name="connsiteX4" fmla="*/ 1681260 w 5500048"/>
              <a:gd name="connsiteY4" fmla="*/ 1490061 h 2953916"/>
              <a:gd name="connsiteX5" fmla="*/ 1694907 w 5500048"/>
              <a:gd name="connsiteY5" fmla="*/ 1490061 h 2953916"/>
              <a:gd name="connsiteX6" fmla="*/ 1790442 w 5500048"/>
              <a:gd name="connsiteY6" fmla="*/ 2131505 h 2953916"/>
              <a:gd name="connsiteX7" fmla="*/ 2182145 w 5500048"/>
              <a:gd name="connsiteY7" fmla="*/ 2090562 h 2953916"/>
              <a:gd name="connsiteX8" fmla="*/ 3061117 w 5500048"/>
              <a:gd name="connsiteY8" fmla="*/ 1265620 h 2953916"/>
              <a:gd name="connsiteX9" fmla="*/ 5500048 w 5500048"/>
              <a:gd name="connsiteY9" fmla="*/ 988638 h 2953916"/>
              <a:gd name="connsiteX0" fmla="*/ 0 w 5500048"/>
              <a:gd name="connsiteY0" fmla="*/ 2953916 h 2953916"/>
              <a:gd name="connsiteX1" fmla="*/ 709684 w 5500048"/>
              <a:gd name="connsiteY1" fmla="*/ 702035 h 2953916"/>
              <a:gd name="connsiteX2" fmla="*/ 1392072 w 5500048"/>
              <a:gd name="connsiteY2" fmla="*/ 128829 h 2953916"/>
              <a:gd name="connsiteX3" fmla="*/ 1692259 w 5500048"/>
              <a:gd name="connsiteY3" fmla="*/ 1475009 h 2953916"/>
              <a:gd name="connsiteX4" fmla="*/ 1681260 w 5500048"/>
              <a:gd name="connsiteY4" fmla="*/ 1490061 h 2953916"/>
              <a:gd name="connsiteX5" fmla="*/ 1694907 w 5500048"/>
              <a:gd name="connsiteY5" fmla="*/ 1490061 h 2953916"/>
              <a:gd name="connsiteX6" fmla="*/ 1790442 w 5500048"/>
              <a:gd name="connsiteY6" fmla="*/ 2131505 h 2953916"/>
              <a:gd name="connsiteX7" fmla="*/ 2182145 w 5500048"/>
              <a:gd name="connsiteY7" fmla="*/ 2090562 h 2953916"/>
              <a:gd name="connsiteX8" fmla="*/ 3061117 w 5500048"/>
              <a:gd name="connsiteY8" fmla="*/ 1265620 h 2953916"/>
              <a:gd name="connsiteX9" fmla="*/ 5500048 w 5500048"/>
              <a:gd name="connsiteY9" fmla="*/ 988638 h 2953916"/>
              <a:gd name="connsiteX0" fmla="*/ 0 w 5500048"/>
              <a:gd name="connsiteY0" fmla="*/ 2953916 h 2953916"/>
              <a:gd name="connsiteX1" fmla="*/ 709684 w 5500048"/>
              <a:gd name="connsiteY1" fmla="*/ 702035 h 2953916"/>
              <a:gd name="connsiteX2" fmla="*/ 1392072 w 5500048"/>
              <a:gd name="connsiteY2" fmla="*/ 128829 h 2953916"/>
              <a:gd name="connsiteX3" fmla="*/ 1692259 w 5500048"/>
              <a:gd name="connsiteY3" fmla="*/ 1475009 h 2953916"/>
              <a:gd name="connsiteX4" fmla="*/ 1681260 w 5500048"/>
              <a:gd name="connsiteY4" fmla="*/ 1490061 h 2953916"/>
              <a:gd name="connsiteX5" fmla="*/ 1694907 w 5500048"/>
              <a:gd name="connsiteY5" fmla="*/ 1490061 h 2953916"/>
              <a:gd name="connsiteX6" fmla="*/ 1694907 w 5500048"/>
              <a:gd name="connsiteY6" fmla="*/ 1667481 h 2953916"/>
              <a:gd name="connsiteX7" fmla="*/ 1790442 w 5500048"/>
              <a:gd name="connsiteY7" fmla="*/ 2131505 h 2953916"/>
              <a:gd name="connsiteX8" fmla="*/ 2182145 w 5500048"/>
              <a:gd name="connsiteY8" fmla="*/ 2090562 h 2953916"/>
              <a:gd name="connsiteX9" fmla="*/ 3061117 w 5500048"/>
              <a:gd name="connsiteY9" fmla="*/ 1265620 h 2953916"/>
              <a:gd name="connsiteX10" fmla="*/ 5500048 w 5500048"/>
              <a:gd name="connsiteY10" fmla="*/ 988638 h 2953916"/>
              <a:gd name="connsiteX0" fmla="*/ 0 w 5500048"/>
              <a:gd name="connsiteY0" fmla="*/ 2953916 h 2953916"/>
              <a:gd name="connsiteX1" fmla="*/ 709684 w 5500048"/>
              <a:gd name="connsiteY1" fmla="*/ 702035 h 2953916"/>
              <a:gd name="connsiteX2" fmla="*/ 1392072 w 5500048"/>
              <a:gd name="connsiteY2" fmla="*/ 128829 h 2953916"/>
              <a:gd name="connsiteX3" fmla="*/ 1692259 w 5500048"/>
              <a:gd name="connsiteY3" fmla="*/ 1475009 h 2953916"/>
              <a:gd name="connsiteX4" fmla="*/ 1681260 w 5500048"/>
              <a:gd name="connsiteY4" fmla="*/ 1490061 h 2953916"/>
              <a:gd name="connsiteX5" fmla="*/ 1694907 w 5500048"/>
              <a:gd name="connsiteY5" fmla="*/ 1667481 h 2953916"/>
              <a:gd name="connsiteX6" fmla="*/ 1790442 w 5500048"/>
              <a:gd name="connsiteY6" fmla="*/ 2131505 h 2953916"/>
              <a:gd name="connsiteX7" fmla="*/ 2182145 w 5500048"/>
              <a:gd name="connsiteY7" fmla="*/ 2090562 h 2953916"/>
              <a:gd name="connsiteX8" fmla="*/ 3061117 w 5500048"/>
              <a:gd name="connsiteY8" fmla="*/ 1265620 h 2953916"/>
              <a:gd name="connsiteX9" fmla="*/ 5500048 w 5500048"/>
              <a:gd name="connsiteY9" fmla="*/ 988638 h 2953916"/>
              <a:gd name="connsiteX0" fmla="*/ 0 w 5500048"/>
              <a:gd name="connsiteY0" fmla="*/ 2953916 h 2953916"/>
              <a:gd name="connsiteX1" fmla="*/ 709684 w 5500048"/>
              <a:gd name="connsiteY1" fmla="*/ 702035 h 2953916"/>
              <a:gd name="connsiteX2" fmla="*/ 1392072 w 5500048"/>
              <a:gd name="connsiteY2" fmla="*/ 128829 h 2953916"/>
              <a:gd name="connsiteX3" fmla="*/ 1692259 w 5500048"/>
              <a:gd name="connsiteY3" fmla="*/ 1475009 h 2953916"/>
              <a:gd name="connsiteX4" fmla="*/ 1694907 w 5500048"/>
              <a:gd name="connsiteY4" fmla="*/ 1667481 h 2953916"/>
              <a:gd name="connsiteX5" fmla="*/ 1790442 w 5500048"/>
              <a:gd name="connsiteY5" fmla="*/ 2131505 h 2953916"/>
              <a:gd name="connsiteX6" fmla="*/ 2182145 w 5500048"/>
              <a:gd name="connsiteY6" fmla="*/ 2090562 h 2953916"/>
              <a:gd name="connsiteX7" fmla="*/ 3061117 w 5500048"/>
              <a:gd name="connsiteY7" fmla="*/ 1265620 h 2953916"/>
              <a:gd name="connsiteX8" fmla="*/ 5500048 w 5500048"/>
              <a:gd name="connsiteY8" fmla="*/ 988638 h 2953916"/>
              <a:gd name="connsiteX0" fmla="*/ 0 w 5500048"/>
              <a:gd name="connsiteY0" fmla="*/ 2985995 h 2985995"/>
              <a:gd name="connsiteX1" fmla="*/ 709684 w 5500048"/>
              <a:gd name="connsiteY1" fmla="*/ 734114 h 2985995"/>
              <a:gd name="connsiteX2" fmla="*/ 1392072 w 5500048"/>
              <a:gd name="connsiteY2" fmla="*/ 160908 h 2985995"/>
              <a:gd name="connsiteX3" fmla="*/ 1694907 w 5500048"/>
              <a:gd name="connsiteY3" fmla="*/ 1699560 h 2985995"/>
              <a:gd name="connsiteX4" fmla="*/ 1790442 w 5500048"/>
              <a:gd name="connsiteY4" fmla="*/ 2163584 h 2985995"/>
              <a:gd name="connsiteX5" fmla="*/ 2182145 w 5500048"/>
              <a:gd name="connsiteY5" fmla="*/ 2122641 h 2985995"/>
              <a:gd name="connsiteX6" fmla="*/ 3061117 w 5500048"/>
              <a:gd name="connsiteY6" fmla="*/ 1297699 h 2985995"/>
              <a:gd name="connsiteX7" fmla="*/ 5500048 w 5500048"/>
              <a:gd name="connsiteY7" fmla="*/ 1020717 h 2985995"/>
              <a:gd name="connsiteX0" fmla="*/ 0 w 5500048"/>
              <a:gd name="connsiteY0" fmla="*/ 3063332 h 3063332"/>
              <a:gd name="connsiteX1" fmla="*/ 709684 w 5500048"/>
              <a:gd name="connsiteY1" fmla="*/ 811451 h 3063332"/>
              <a:gd name="connsiteX2" fmla="*/ 1392072 w 5500048"/>
              <a:gd name="connsiteY2" fmla="*/ 238245 h 3063332"/>
              <a:gd name="connsiteX3" fmla="*/ 1790442 w 5500048"/>
              <a:gd name="connsiteY3" fmla="*/ 2240921 h 3063332"/>
              <a:gd name="connsiteX4" fmla="*/ 2182145 w 5500048"/>
              <a:gd name="connsiteY4" fmla="*/ 2199978 h 3063332"/>
              <a:gd name="connsiteX5" fmla="*/ 3061117 w 5500048"/>
              <a:gd name="connsiteY5" fmla="*/ 1375036 h 3063332"/>
              <a:gd name="connsiteX6" fmla="*/ 5500048 w 5500048"/>
              <a:gd name="connsiteY6" fmla="*/ 1098054 h 3063332"/>
              <a:gd name="connsiteX0" fmla="*/ 0 w 5500048"/>
              <a:gd name="connsiteY0" fmla="*/ 3063332 h 3063332"/>
              <a:gd name="connsiteX1" fmla="*/ 709684 w 5500048"/>
              <a:gd name="connsiteY1" fmla="*/ 811451 h 3063332"/>
              <a:gd name="connsiteX2" fmla="*/ 1392072 w 5500048"/>
              <a:gd name="connsiteY2" fmla="*/ 238245 h 3063332"/>
              <a:gd name="connsiteX3" fmla="*/ 1790442 w 5500048"/>
              <a:gd name="connsiteY3" fmla="*/ 2240921 h 3063332"/>
              <a:gd name="connsiteX4" fmla="*/ 2347482 w 5500048"/>
              <a:gd name="connsiteY4" fmla="*/ 2404694 h 3063332"/>
              <a:gd name="connsiteX5" fmla="*/ 3061117 w 5500048"/>
              <a:gd name="connsiteY5" fmla="*/ 1375036 h 3063332"/>
              <a:gd name="connsiteX6" fmla="*/ 5500048 w 5500048"/>
              <a:gd name="connsiteY6" fmla="*/ 1098054 h 3063332"/>
              <a:gd name="connsiteX0" fmla="*/ 0 w 5500048"/>
              <a:gd name="connsiteY0" fmla="*/ 3063332 h 3063332"/>
              <a:gd name="connsiteX1" fmla="*/ 709684 w 5500048"/>
              <a:gd name="connsiteY1" fmla="*/ 811451 h 3063332"/>
              <a:gd name="connsiteX2" fmla="*/ 1392072 w 5500048"/>
              <a:gd name="connsiteY2" fmla="*/ 238245 h 3063332"/>
              <a:gd name="connsiteX3" fmla="*/ 1790442 w 5500048"/>
              <a:gd name="connsiteY3" fmla="*/ 2240921 h 3063332"/>
              <a:gd name="connsiteX4" fmla="*/ 2347482 w 5500048"/>
              <a:gd name="connsiteY4" fmla="*/ 2404694 h 3063332"/>
              <a:gd name="connsiteX5" fmla="*/ 3061117 w 5500048"/>
              <a:gd name="connsiteY5" fmla="*/ 1375036 h 3063332"/>
              <a:gd name="connsiteX6" fmla="*/ 3350673 w 5500048"/>
              <a:gd name="connsiteY6" fmla="*/ 1544887 h 3063332"/>
              <a:gd name="connsiteX7" fmla="*/ 5500048 w 5500048"/>
              <a:gd name="connsiteY7" fmla="*/ 1098054 h 3063332"/>
              <a:gd name="connsiteX0" fmla="*/ 0 w 5500048"/>
              <a:gd name="connsiteY0" fmla="*/ 3063332 h 3063332"/>
              <a:gd name="connsiteX1" fmla="*/ 709684 w 5500048"/>
              <a:gd name="connsiteY1" fmla="*/ 811451 h 3063332"/>
              <a:gd name="connsiteX2" fmla="*/ 1392072 w 5500048"/>
              <a:gd name="connsiteY2" fmla="*/ 238245 h 3063332"/>
              <a:gd name="connsiteX3" fmla="*/ 1790442 w 5500048"/>
              <a:gd name="connsiteY3" fmla="*/ 2240921 h 3063332"/>
              <a:gd name="connsiteX4" fmla="*/ 2347482 w 5500048"/>
              <a:gd name="connsiteY4" fmla="*/ 2404694 h 3063332"/>
              <a:gd name="connsiteX5" fmla="*/ 3350673 w 5500048"/>
              <a:gd name="connsiteY5" fmla="*/ 1544887 h 3063332"/>
              <a:gd name="connsiteX6" fmla="*/ 5500048 w 5500048"/>
              <a:gd name="connsiteY6" fmla="*/ 1098054 h 3063332"/>
              <a:gd name="connsiteX0" fmla="*/ 0 w 5500048"/>
              <a:gd name="connsiteY0" fmla="*/ 3063332 h 3063332"/>
              <a:gd name="connsiteX1" fmla="*/ 709684 w 5500048"/>
              <a:gd name="connsiteY1" fmla="*/ 811451 h 3063332"/>
              <a:gd name="connsiteX2" fmla="*/ 1392072 w 5500048"/>
              <a:gd name="connsiteY2" fmla="*/ 238245 h 3063332"/>
              <a:gd name="connsiteX3" fmla="*/ 1790442 w 5500048"/>
              <a:gd name="connsiteY3" fmla="*/ 2240921 h 3063332"/>
              <a:gd name="connsiteX4" fmla="*/ 2347482 w 5500048"/>
              <a:gd name="connsiteY4" fmla="*/ 2404694 h 3063332"/>
              <a:gd name="connsiteX5" fmla="*/ 3350673 w 5500048"/>
              <a:gd name="connsiteY5" fmla="*/ 1544887 h 3063332"/>
              <a:gd name="connsiteX6" fmla="*/ 5500048 w 5500048"/>
              <a:gd name="connsiteY6" fmla="*/ 1098054 h 3063332"/>
              <a:gd name="connsiteX0" fmla="*/ 0 w 5500048"/>
              <a:gd name="connsiteY0" fmla="*/ 3063332 h 3063332"/>
              <a:gd name="connsiteX1" fmla="*/ 709684 w 5500048"/>
              <a:gd name="connsiteY1" fmla="*/ 811451 h 3063332"/>
              <a:gd name="connsiteX2" fmla="*/ 1392072 w 5500048"/>
              <a:gd name="connsiteY2" fmla="*/ 238245 h 3063332"/>
              <a:gd name="connsiteX3" fmla="*/ 1790442 w 5500048"/>
              <a:gd name="connsiteY3" fmla="*/ 2240921 h 3063332"/>
              <a:gd name="connsiteX4" fmla="*/ 2347482 w 5500048"/>
              <a:gd name="connsiteY4" fmla="*/ 2404694 h 3063332"/>
              <a:gd name="connsiteX5" fmla="*/ 3350673 w 5500048"/>
              <a:gd name="connsiteY5" fmla="*/ 1544887 h 3063332"/>
              <a:gd name="connsiteX6" fmla="*/ 5500048 w 5500048"/>
              <a:gd name="connsiteY6" fmla="*/ 1330066 h 3063332"/>
              <a:gd name="connsiteX0" fmla="*/ 0 w 5500048"/>
              <a:gd name="connsiteY0" fmla="*/ 3063332 h 3063332"/>
              <a:gd name="connsiteX1" fmla="*/ 709684 w 5500048"/>
              <a:gd name="connsiteY1" fmla="*/ 811451 h 3063332"/>
              <a:gd name="connsiteX2" fmla="*/ 1392072 w 5500048"/>
              <a:gd name="connsiteY2" fmla="*/ 238245 h 3063332"/>
              <a:gd name="connsiteX3" fmla="*/ 1790442 w 5500048"/>
              <a:gd name="connsiteY3" fmla="*/ 2240921 h 3063332"/>
              <a:gd name="connsiteX4" fmla="*/ 2347482 w 5500048"/>
              <a:gd name="connsiteY4" fmla="*/ 2404694 h 3063332"/>
              <a:gd name="connsiteX5" fmla="*/ 3350673 w 5500048"/>
              <a:gd name="connsiteY5" fmla="*/ 1544887 h 3063332"/>
              <a:gd name="connsiteX6" fmla="*/ 5500048 w 5500048"/>
              <a:gd name="connsiteY6" fmla="*/ 1330066 h 3063332"/>
              <a:gd name="connsiteX0" fmla="*/ 0 w 5500048"/>
              <a:gd name="connsiteY0" fmla="*/ 3063332 h 3063332"/>
              <a:gd name="connsiteX1" fmla="*/ 709684 w 5500048"/>
              <a:gd name="connsiteY1" fmla="*/ 811451 h 3063332"/>
              <a:gd name="connsiteX2" fmla="*/ 1392072 w 5500048"/>
              <a:gd name="connsiteY2" fmla="*/ 238245 h 3063332"/>
              <a:gd name="connsiteX3" fmla="*/ 1790442 w 5500048"/>
              <a:gd name="connsiteY3" fmla="*/ 2240921 h 3063332"/>
              <a:gd name="connsiteX4" fmla="*/ 2347482 w 5500048"/>
              <a:gd name="connsiteY4" fmla="*/ 2404694 h 3063332"/>
              <a:gd name="connsiteX5" fmla="*/ 3350673 w 5500048"/>
              <a:gd name="connsiteY5" fmla="*/ 1544887 h 3063332"/>
              <a:gd name="connsiteX6" fmla="*/ 5500048 w 5500048"/>
              <a:gd name="connsiteY6" fmla="*/ 1330066 h 30633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500048" h="3063332">
                <a:moveTo>
                  <a:pt x="0" y="3063332"/>
                </a:moveTo>
                <a:cubicBezTo>
                  <a:pt x="238836" y="2172815"/>
                  <a:pt x="477672" y="1282299"/>
                  <a:pt x="709684" y="811451"/>
                </a:cubicBezTo>
                <a:cubicBezTo>
                  <a:pt x="941696" y="340603"/>
                  <a:pt x="1211946" y="0"/>
                  <a:pt x="1392072" y="238245"/>
                </a:cubicBezTo>
                <a:cubicBezTo>
                  <a:pt x="1572198" y="476490"/>
                  <a:pt x="1631207" y="1879846"/>
                  <a:pt x="1790442" y="2240921"/>
                </a:cubicBezTo>
                <a:cubicBezTo>
                  <a:pt x="1949677" y="2601996"/>
                  <a:pt x="2087444" y="2520700"/>
                  <a:pt x="2347482" y="2404694"/>
                </a:cubicBezTo>
                <a:cubicBezTo>
                  <a:pt x="2607520" y="2288688"/>
                  <a:pt x="2825245" y="1723992"/>
                  <a:pt x="3350673" y="1544887"/>
                </a:cubicBezTo>
                <a:cubicBezTo>
                  <a:pt x="3876101" y="1365782"/>
                  <a:pt x="4783590" y="1401673"/>
                  <a:pt x="5500048" y="1330066"/>
                </a:cubicBezTo>
              </a:path>
            </a:pathLst>
          </a:custGeom>
          <a:ln w="31750">
            <a:solidFill>
              <a:srgbClr val="20629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7" name="Freeform 6"/>
          <p:cNvSpPr/>
          <p:nvPr/>
        </p:nvSpPr>
        <p:spPr>
          <a:xfrm>
            <a:off x="3316288" y="4548186"/>
            <a:ext cx="3805237" cy="711200"/>
          </a:xfrm>
          <a:custGeom>
            <a:avLst/>
            <a:gdLst>
              <a:gd name="connsiteX0" fmla="*/ 0 w 2554514"/>
              <a:gd name="connsiteY0" fmla="*/ 0 h 478972"/>
              <a:gd name="connsiteX1" fmla="*/ 1640114 w 2554514"/>
              <a:gd name="connsiteY1" fmla="*/ 362857 h 478972"/>
              <a:gd name="connsiteX2" fmla="*/ 2554514 w 2554514"/>
              <a:gd name="connsiteY2" fmla="*/ 478972 h 478972"/>
              <a:gd name="connsiteX3" fmla="*/ 2554514 w 2554514"/>
              <a:gd name="connsiteY3" fmla="*/ 478972 h 478972"/>
              <a:gd name="connsiteX0" fmla="*/ 0 w 2554514"/>
              <a:gd name="connsiteY0" fmla="*/ 0 h 478972"/>
              <a:gd name="connsiteX1" fmla="*/ 493486 w 2554514"/>
              <a:gd name="connsiteY1" fmla="*/ 116115 h 478972"/>
              <a:gd name="connsiteX2" fmla="*/ 1640114 w 2554514"/>
              <a:gd name="connsiteY2" fmla="*/ 362857 h 478972"/>
              <a:gd name="connsiteX3" fmla="*/ 2554514 w 2554514"/>
              <a:gd name="connsiteY3" fmla="*/ 478972 h 478972"/>
              <a:gd name="connsiteX4" fmla="*/ 2554514 w 2554514"/>
              <a:gd name="connsiteY4" fmla="*/ 478972 h 478972"/>
              <a:gd name="connsiteX0" fmla="*/ 0 w 2554514"/>
              <a:gd name="connsiteY0" fmla="*/ 0 h 478972"/>
              <a:gd name="connsiteX1" fmla="*/ 493486 w 2554514"/>
              <a:gd name="connsiteY1" fmla="*/ 330405 h 478972"/>
              <a:gd name="connsiteX2" fmla="*/ 1640114 w 2554514"/>
              <a:gd name="connsiteY2" fmla="*/ 362857 h 478972"/>
              <a:gd name="connsiteX3" fmla="*/ 2554514 w 2554514"/>
              <a:gd name="connsiteY3" fmla="*/ 478972 h 478972"/>
              <a:gd name="connsiteX4" fmla="*/ 2554514 w 2554514"/>
              <a:gd name="connsiteY4" fmla="*/ 478972 h 478972"/>
              <a:gd name="connsiteX0" fmla="*/ 0 w 2554514"/>
              <a:gd name="connsiteY0" fmla="*/ 0 h 530470"/>
              <a:gd name="connsiteX1" fmla="*/ 493486 w 2554514"/>
              <a:gd name="connsiteY1" fmla="*/ 330405 h 530470"/>
              <a:gd name="connsiteX2" fmla="*/ 1640114 w 2554514"/>
              <a:gd name="connsiteY2" fmla="*/ 505709 h 530470"/>
              <a:gd name="connsiteX3" fmla="*/ 2554514 w 2554514"/>
              <a:gd name="connsiteY3" fmla="*/ 478972 h 530470"/>
              <a:gd name="connsiteX4" fmla="*/ 2554514 w 2554514"/>
              <a:gd name="connsiteY4" fmla="*/ 478972 h 530470"/>
              <a:gd name="connsiteX0" fmla="*/ 0 w 2554514"/>
              <a:gd name="connsiteY0" fmla="*/ 0 h 530470"/>
              <a:gd name="connsiteX1" fmla="*/ 493486 w 2554514"/>
              <a:gd name="connsiteY1" fmla="*/ 330405 h 530470"/>
              <a:gd name="connsiteX2" fmla="*/ 1640114 w 2554514"/>
              <a:gd name="connsiteY2" fmla="*/ 505709 h 530470"/>
              <a:gd name="connsiteX3" fmla="*/ 2554514 w 2554514"/>
              <a:gd name="connsiteY3" fmla="*/ 478972 h 530470"/>
              <a:gd name="connsiteX4" fmla="*/ 2554514 w 2554514"/>
              <a:gd name="connsiteY4" fmla="*/ 478972 h 530470"/>
              <a:gd name="connsiteX0" fmla="*/ 0 w 2554514"/>
              <a:gd name="connsiteY0" fmla="*/ 0 h 530470"/>
              <a:gd name="connsiteX1" fmla="*/ 493486 w 2554514"/>
              <a:gd name="connsiteY1" fmla="*/ 330405 h 530470"/>
              <a:gd name="connsiteX2" fmla="*/ 1640114 w 2554514"/>
              <a:gd name="connsiteY2" fmla="*/ 505709 h 530470"/>
              <a:gd name="connsiteX3" fmla="*/ 2554514 w 2554514"/>
              <a:gd name="connsiteY3" fmla="*/ 478972 h 530470"/>
              <a:gd name="connsiteX4" fmla="*/ 2554514 w 2554514"/>
              <a:gd name="connsiteY4" fmla="*/ 478972 h 530470"/>
              <a:gd name="connsiteX0" fmla="*/ 0 w 2554514"/>
              <a:gd name="connsiteY0" fmla="*/ 0 h 693262"/>
              <a:gd name="connsiteX1" fmla="*/ 493486 w 2554514"/>
              <a:gd name="connsiteY1" fmla="*/ 330405 h 693262"/>
              <a:gd name="connsiteX2" fmla="*/ 1640114 w 2554514"/>
              <a:gd name="connsiteY2" fmla="*/ 505709 h 693262"/>
              <a:gd name="connsiteX3" fmla="*/ 2554514 w 2554514"/>
              <a:gd name="connsiteY3" fmla="*/ 478972 h 693262"/>
              <a:gd name="connsiteX4" fmla="*/ 2554514 w 2554514"/>
              <a:gd name="connsiteY4" fmla="*/ 693262 h 693262"/>
              <a:gd name="connsiteX0" fmla="*/ 0 w 2554514"/>
              <a:gd name="connsiteY0" fmla="*/ 0 h 530470"/>
              <a:gd name="connsiteX1" fmla="*/ 493486 w 2554514"/>
              <a:gd name="connsiteY1" fmla="*/ 330405 h 530470"/>
              <a:gd name="connsiteX2" fmla="*/ 1640114 w 2554514"/>
              <a:gd name="connsiteY2" fmla="*/ 505709 h 530470"/>
              <a:gd name="connsiteX3" fmla="*/ 2554514 w 2554514"/>
              <a:gd name="connsiteY3" fmla="*/ 478972 h 530470"/>
              <a:gd name="connsiteX0" fmla="*/ 0 w 2554514"/>
              <a:gd name="connsiteY0" fmla="*/ 0 h 530470"/>
              <a:gd name="connsiteX1" fmla="*/ 279140 w 2554514"/>
              <a:gd name="connsiteY1" fmla="*/ 330405 h 530470"/>
              <a:gd name="connsiteX2" fmla="*/ 1640114 w 2554514"/>
              <a:gd name="connsiteY2" fmla="*/ 505709 h 530470"/>
              <a:gd name="connsiteX3" fmla="*/ 2554514 w 2554514"/>
              <a:gd name="connsiteY3" fmla="*/ 478972 h 530470"/>
              <a:gd name="connsiteX0" fmla="*/ 214346 w 2768860"/>
              <a:gd name="connsiteY0" fmla="*/ 285776 h 816246"/>
              <a:gd name="connsiteX1" fmla="*/ 0 w 2768860"/>
              <a:gd name="connsiteY1" fmla="*/ 0 h 816246"/>
              <a:gd name="connsiteX2" fmla="*/ 493486 w 2768860"/>
              <a:gd name="connsiteY2" fmla="*/ 616181 h 816246"/>
              <a:gd name="connsiteX3" fmla="*/ 1854460 w 2768860"/>
              <a:gd name="connsiteY3" fmla="*/ 791485 h 816246"/>
              <a:gd name="connsiteX4" fmla="*/ 2768860 w 2768860"/>
              <a:gd name="connsiteY4" fmla="*/ 764748 h 816246"/>
              <a:gd name="connsiteX0" fmla="*/ 0 w 2554514"/>
              <a:gd name="connsiteY0" fmla="*/ 0 h 530470"/>
              <a:gd name="connsiteX1" fmla="*/ 279140 w 2554514"/>
              <a:gd name="connsiteY1" fmla="*/ 330405 h 530470"/>
              <a:gd name="connsiteX2" fmla="*/ 1640114 w 2554514"/>
              <a:gd name="connsiteY2" fmla="*/ 505709 h 530470"/>
              <a:gd name="connsiteX3" fmla="*/ 2554514 w 2554514"/>
              <a:gd name="connsiteY3" fmla="*/ 478972 h 530470"/>
              <a:gd name="connsiteX0" fmla="*/ 0 w 2554514"/>
              <a:gd name="connsiteY0" fmla="*/ 0 h 530470"/>
              <a:gd name="connsiteX1" fmla="*/ 279140 w 2554514"/>
              <a:gd name="connsiteY1" fmla="*/ 330405 h 530470"/>
              <a:gd name="connsiteX2" fmla="*/ 1640114 w 2554514"/>
              <a:gd name="connsiteY2" fmla="*/ 505709 h 530470"/>
              <a:gd name="connsiteX3" fmla="*/ 2554514 w 2554514"/>
              <a:gd name="connsiteY3" fmla="*/ 478972 h 530470"/>
              <a:gd name="connsiteX0" fmla="*/ 0 w 2554514"/>
              <a:gd name="connsiteY0" fmla="*/ 0 h 530470"/>
              <a:gd name="connsiteX1" fmla="*/ 72571 w 2554514"/>
              <a:gd name="connsiteY1" fmla="*/ 188686 h 530470"/>
              <a:gd name="connsiteX2" fmla="*/ 279140 w 2554514"/>
              <a:gd name="connsiteY2" fmla="*/ 330405 h 530470"/>
              <a:gd name="connsiteX3" fmla="*/ 1640114 w 2554514"/>
              <a:gd name="connsiteY3" fmla="*/ 505709 h 530470"/>
              <a:gd name="connsiteX4" fmla="*/ 2554514 w 2554514"/>
              <a:gd name="connsiteY4" fmla="*/ 478972 h 530470"/>
              <a:gd name="connsiteX0" fmla="*/ 0 w 2554514"/>
              <a:gd name="connsiteY0" fmla="*/ 0 h 530470"/>
              <a:gd name="connsiteX1" fmla="*/ 72571 w 2554514"/>
              <a:gd name="connsiteY1" fmla="*/ 188686 h 530470"/>
              <a:gd name="connsiteX2" fmla="*/ 279140 w 2554514"/>
              <a:gd name="connsiteY2" fmla="*/ 330405 h 530470"/>
              <a:gd name="connsiteX3" fmla="*/ 1640114 w 2554514"/>
              <a:gd name="connsiteY3" fmla="*/ 505709 h 530470"/>
              <a:gd name="connsiteX4" fmla="*/ 2554514 w 2554514"/>
              <a:gd name="connsiteY4" fmla="*/ 478972 h 530470"/>
              <a:gd name="connsiteX0" fmla="*/ 0 w 2554514"/>
              <a:gd name="connsiteY0" fmla="*/ 0 h 530470"/>
              <a:gd name="connsiteX1" fmla="*/ 279140 w 2554514"/>
              <a:gd name="connsiteY1" fmla="*/ 330405 h 530470"/>
              <a:gd name="connsiteX2" fmla="*/ 1640114 w 2554514"/>
              <a:gd name="connsiteY2" fmla="*/ 505709 h 530470"/>
              <a:gd name="connsiteX3" fmla="*/ 2554514 w 2554514"/>
              <a:gd name="connsiteY3" fmla="*/ 478972 h 530470"/>
              <a:gd name="connsiteX0" fmla="*/ 0 w 2768860"/>
              <a:gd name="connsiteY0" fmla="*/ 0 h 887684"/>
              <a:gd name="connsiteX1" fmla="*/ 493486 w 2768860"/>
              <a:gd name="connsiteY1" fmla="*/ 687619 h 887684"/>
              <a:gd name="connsiteX2" fmla="*/ 1854460 w 2768860"/>
              <a:gd name="connsiteY2" fmla="*/ 862923 h 887684"/>
              <a:gd name="connsiteX3" fmla="*/ 2768860 w 2768860"/>
              <a:gd name="connsiteY3" fmla="*/ 836186 h 887684"/>
              <a:gd name="connsiteX0" fmla="*/ 0 w 2768860"/>
              <a:gd name="connsiteY0" fmla="*/ 0 h 889993"/>
              <a:gd name="connsiteX1" fmla="*/ 493486 w 2768860"/>
              <a:gd name="connsiteY1" fmla="*/ 687619 h 889993"/>
              <a:gd name="connsiteX2" fmla="*/ 1854460 w 2768860"/>
              <a:gd name="connsiteY2" fmla="*/ 862923 h 889993"/>
              <a:gd name="connsiteX3" fmla="*/ 1857138 w 2768860"/>
              <a:gd name="connsiteY3" fmla="*/ 850039 h 889993"/>
              <a:gd name="connsiteX4" fmla="*/ 2768860 w 2768860"/>
              <a:gd name="connsiteY4" fmla="*/ 836186 h 889993"/>
              <a:gd name="connsiteX0" fmla="*/ 0 w 2768860"/>
              <a:gd name="connsiteY0" fmla="*/ 0 h 887684"/>
              <a:gd name="connsiteX1" fmla="*/ 493486 w 2768860"/>
              <a:gd name="connsiteY1" fmla="*/ 687619 h 887684"/>
              <a:gd name="connsiteX2" fmla="*/ 1854460 w 2768860"/>
              <a:gd name="connsiteY2" fmla="*/ 862923 h 887684"/>
              <a:gd name="connsiteX3" fmla="*/ 2768860 w 2768860"/>
              <a:gd name="connsiteY3" fmla="*/ 836186 h 887684"/>
              <a:gd name="connsiteX0" fmla="*/ 0 w 2768860"/>
              <a:gd name="connsiteY0" fmla="*/ 0 h 836186"/>
              <a:gd name="connsiteX1" fmla="*/ 493486 w 2768860"/>
              <a:gd name="connsiteY1" fmla="*/ 687619 h 836186"/>
              <a:gd name="connsiteX2" fmla="*/ 2768860 w 2768860"/>
              <a:gd name="connsiteY2" fmla="*/ 836186 h 836186"/>
              <a:gd name="connsiteX0" fmla="*/ 134373 w 3901527"/>
              <a:gd name="connsiteY0" fmla="*/ 0 h 835759"/>
              <a:gd name="connsiteX1" fmla="*/ 627859 w 3901527"/>
              <a:gd name="connsiteY1" fmla="*/ 687619 h 835759"/>
              <a:gd name="connsiteX2" fmla="*/ 3901528 w 3901527"/>
              <a:gd name="connsiteY2" fmla="*/ 835759 h 835759"/>
              <a:gd name="connsiteX0" fmla="*/ 15287 w 3925346"/>
              <a:gd name="connsiteY0" fmla="*/ 0 h 1410053"/>
              <a:gd name="connsiteX1" fmla="*/ 651677 w 3925346"/>
              <a:gd name="connsiteY1" fmla="*/ 1187454 h 1410053"/>
              <a:gd name="connsiteX2" fmla="*/ 3925346 w 3925346"/>
              <a:gd name="connsiteY2" fmla="*/ 1335594 h 1410053"/>
              <a:gd name="connsiteX0" fmla="*/ 15281 w 3925347"/>
              <a:gd name="connsiteY0" fmla="*/ 0 h 1410053"/>
              <a:gd name="connsiteX1" fmla="*/ 651678 w 3925347"/>
              <a:gd name="connsiteY1" fmla="*/ 1187454 h 1410053"/>
              <a:gd name="connsiteX2" fmla="*/ 3925347 w 3925347"/>
              <a:gd name="connsiteY2" fmla="*/ 1335594 h 1410053"/>
              <a:gd name="connsiteX0" fmla="*/ 0 w 3910066"/>
              <a:gd name="connsiteY0" fmla="*/ 0 h 1335594"/>
              <a:gd name="connsiteX1" fmla="*/ 106476 w 3910066"/>
              <a:gd name="connsiteY1" fmla="*/ 625791 h 1335594"/>
              <a:gd name="connsiteX2" fmla="*/ 636397 w 3910066"/>
              <a:gd name="connsiteY2" fmla="*/ 1187454 h 1335594"/>
              <a:gd name="connsiteX3" fmla="*/ 3910066 w 3910066"/>
              <a:gd name="connsiteY3" fmla="*/ 1335594 h 1335594"/>
              <a:gd name="connsiteX0" fmla="*/ 0 w 3910066"/>
              <a:gd name="connsiteY0" fmla="*/ 0 h 1335594"/>
              <a:gd name="connsiteX1" fmla="*/ 106476 w 3910066"/>
              <a:gd name="connsiteY1" fmla="*/ 625791 h 1335594"/>
              <a:gd name="connsiteX2" fmla="*/ 106476 w 3910066"/>
              <a:gd name="connsiteY2" fmla="*/ 625791 h 1335594"/>
              <a:gd name="connsiteX3" fmla="*/ 636397 w 3910066"/>
              <a:gd name="connsiteY3" fmla="*/ 1187454 h 1335594"/>
              <a:gd name="connsiteX4" fmla="*/ 3910066 w 3910066"/>
              <a:gd name="connsiteY4" fmla="*/ 1335594 h 1335594"/>
              <a:gd name="connsiteX0" fmla="*/ 0 w 3910066"/>
              <a:gd name="connsiteY0" fmla="*/ 0 h 1335594"/>
              <a:gd name="connsiteX1" fmla="*/ 106476 w 3910066"/>
              <a:gd name="connsiteY1" fmla="*/ 625791 h 1335594"/>
              <a:gd name="connsiteX2" fmla="*/ 106476 w 3910066"/>
              <a:gd name="connsiteY2" fmla="*/ 625791 h 1335594"/>
              <a:gd name="connsiteX3" fmla="*/ 636397 w 3910066"/>
              <a:gd name="connsiteY3" fmla="*/ 1187454 h 1335594"/>
              <a:gd name="connsiteX4" fmla="*/ 3910066 w 3910066"/>
              <a:gd name="connsiteY4" fmla="*/ 1335594 h 1335594"/>
              <a:gd name="connsiteX0" fmla="*/ 104011 w 3907601"/>
              <a:gd name="connsiteY0" fmla="*/ 0 h 709803"/>
              <a:gd name="connsiteX1" fmla="*/ 104011 w 3907601"/>
              <a:gd name="connsiteY1" fmla="*/ 0 h 709803"/>
              <a:gd name="connsiteX2" fmla="*/ 633932 w 3907601"/>
              <a:gd name="connsiteY2" fmla="*/ 561663 h 709803"/>
              <a:gd name="connsiteX3" fmla="*/ 3907601 w 3907601"/>
              <a:gd name="connsiteY3" fmla="*/ 709803 h 709803"/>
              <a:gd name="connsiteX0" fmla="*/ 0 w 3803590"/>
              <a:gd name="connsiteY0" fmla="*/ 0 h 709803"/>
              <a:gd name="connsiteX1" fmla="*/ 0 w 3803590"/>
              <a:gd name="connsiteY1" fmla="*/ 0 h 709803"/>
              <a:gd name="connsiteX2" fmla="*/ 734236 w 3803590"/>
              <a:gd name="connsiteY2" fmla="*/ 561377 h 709803"/>
              <a:gd name="connsiteX3" fmla="*/ 3803590 w 3803590"/>
              <a:gd name="connsiteY3" fmla="*/ 709803 h 7098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03590" h="709803">
                <a:moveTo>
                  <a:pt x="0" y="0"/>
                </a:moveTo>
                <a:lnTo>
                  <a:pt x="0" y="0"/>
                </a:lnTo>
                <a:cubicBezTo>
                  <a:pt x="88320" y="93610"/>
                  <a:pt x="100304" y="443077"/>
                  <a:pt x="734236" y="561377"/>
                </a:cubicBezTo>
                <a:cubicBezTo>
                  <a:pt x="1368168" y="679677"/>
                  <a:pt x="3329554" y="678852"/>
                  <a:pt x="3803590" y="709803"/>
                </a:cubicBezTo>
              </a:path>
            </a:pathLst>
          </a:custGeom>
          <a:ln w="31750">
            <a:solidFill>
              <a:srgbClr val="206298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8" name="TextBox 12"/>
          <p:cNvSpPr txBox="1">
            <a:spLocks noChangeArrowheads="1"/>
          </p:cNvSpPr>
          <p:nvPr/>
        </p:nvSpPr>
        <p:spPr bwMode="auto">
          <a:xfrm>
            <a:off x="709613" y="5422899"/>
            <a:ext cx="1733550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GB" sz="1600" i="1" dirty="0">
                <a:latin typeface="+mn-lt"/>
              </a:rPr>
              <a:t>Technology trigger</a:t>
            </a:r>
          </a:p>
        </p:txBody>
      </p:sp>
      <p:sp>
        <p:nvSpPr>
          <p:cNvPr id="9" name="TextBox 13"/>
          <p:cNvSpPr txBox="1">
            <a:spLocks noChangeArrowheads="1"/>
          </p:cNvSpPr>
          <p:nvPr/>
        </p:nvSpPr>
        <p:spPr bwMode="auto">
          <a:xfrm>
            <a:off x="709613" y="1219199"/>
            <a:ext cx="173355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GB" b="1" dirty="0" err="1" smtClean="0">
                <a:latin typeface="+mn-lt"/>
              </a:rPr>
              <a:t>Visibilidade</a:t>
            </a:r>
            <a:endParaRPr lang="en-GB" b="1" dirty="0">
              <a:latin typeface="+mn-lt"/>
            </a:endParaRPr>
          </a:p>
        </p:txBody>
      </p:sp>
      <p:sp>
        <p:nvSpPr>
          <p:cNvPr id="10" name="TextBox 14"/>
          <p:cNvSpPr txBox="1">
            <a:spLocks noChangeArrowheads="1"/>
          </p:cNvSpPr>
          <p:nvPr/>
        </p:nvSpPr>
        <p:spPr bwMode="auto">
          <a:xfrm>
            <a:off x="2933700" y="2105024"/>
            <a:ext cx="1733550" cy="585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GB" sz="1600" i="1">
                <a:latin typeface="+mn-lt"/>
              </a:rPr>
              <a:t>Peak of inflated expectations</a:t>
            </a:r>
          </a:p>
        </p:txBody>
      </p:sp>
      <p:sp>
        <p:nvSpPr>
          <p:cNvPr id="11" name="TextBox 15"/>
          <p:cNvSpPr txBox="1">
            <a:spLocks noChangeArrowheads="1"/>
          </p:cNvSpPr>
          <p:nvPr/>
        </p:nvSpPr>
        <p:spPr bwMode="auto">
          <a:xfrm>
            <a:off x="3998913" y="4548186"/>
            <a:ext cx="1733550" cy="58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GB" sz="1600" i="1">
                <a:latin typeface="+mn-lt"/>
              </a:rPr>
              <a:t>Trough of disillusionment</a:t>
            </a:r>
          </a:p>
        </p:txBody>
      </p:sp>
      <p:sp>
        <p:nvSpPr>
          <p:cNvPr id="12" name="TextBox 16"/>
          <p:cNvSpPr txBox="1">
            <a:spLocks noChangeArrowheads="1"/>
          </p:cNvSpPr>
          <p:nvPr/>
        </p:nvSpPr>
        <p:spPr bwMode="auto">
          <a:xfrm>
            <a:off x="6291263" y="3019424"/>
            <a:ext cx="1733550" cy="585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GB" sz="1600" i="1">
                <a:latin typeface="+mn-lt"/>
              </a:rPr>
              <a:t>Plateau of productivity</a:t>
            </a:r>
          </a:p>
        </p:txBody>
      </p:sp>
      <p:sp>
        <p:nvSpPr>
          <p:cNvPr id="13" name="Freeform 12"/>
          <p:cNvSpPr/>
          <p:nvPr/>
        </p:nvSpPr>
        <p:spPr>
          <a:xfrm>
            <a:off x="7046913" y="3676649"/>
            <a:ext cx="307975" cy="1506537"/>
          </a:xfrm>
          <a:custGeom>
            <a:avLst/>
            <a:gdLst>
              <a:gd name="connsiteX0" fmla="*/ 0 w 307042"/>
              <a:gd name="connsiteY0" fmla="*/ 0 h 1506071"/>
              <a:gd name="connsiteX1" fmla="*/ 295836 w 307042"/>
              <a:gd name="connsiteY1" fmla="*/ 779930 h 1506071"/>
              <a:gd name="connsiteX2" fmla="*/ 67236 w 307042"/>
              <a:gd name="connsiteY2" fmla="*/ 1506071 h 15060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07042" h="1506071">
                <a:moveTo>
                  <a:pt x="0" y="0"/>
                </a:moveTo>
                <a:cubicBezTo>
                  <a:pt x="142315" y="264459"/>
                  <a:pt x="284630" y="528918"/>
                  <a:pt x="295836" y="779930"/>
                </a:cubicBezTo>
                <a:cubicBezTo>
                  <a:pt x="307042" y="1030942"/>
                  <a:pt x="67236" y="1506071"/>
                  <a:pt x="67236" y="1506071"/>
                </a:cubicBezTo>
              </a:path>
            </a:pathLst>
          </a:custGeom>
          <a:ln w="34925">
            <a:solidFill>
              <a:srgbClr val="FF0000"/>
            </a:solidFill>
            <a:headEnd type="stealth" w="lg" len="lg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14" name="TextBox 10"/>
          <p:cNvSpPr txBox="1">
            <a:spLocks noChangeArrowheads="1"/>
          </p:cNvSpPr>
          <p:nvPr/>
        </p:nvSpPr>
        <p:spPr bwMode="auto">
          <a:xfrm>
            <a:off x="7115175" y="4175124"/>
            <a:ext cx="344966" cy="52322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2800" b="1">
                <a:solidFill>
                  <a:srgbClr val="FF0000"/>
                </a:solidFill>
                <a:latin typeface="+mn-lt"/>
              </a:rPr>
              <a:t>?</a:t>
            </a:r>
          </a:p>
        </p:txBody>
      </p:sp>
      <p:sp>
        <p:nvSpPr>
          <p:cNvPr id="15" name="TextBox 19"/>
          <p:cNvSpPr txBox="1">
            <a:spLocks noChangeArrowheads="1"/>
          </p:cNvSpPr>
          <p:nvPr/>
        </p:nvSpPr>
        <p:spPr bwMode="auto">
          <a:xfrm>
            <a:off x="6659563" y="5503861"/>
            <a:ext cx="173355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GB" b="1" dirty="0" smtClean="0">
                <a:latin typeface="+mn-lt"/>
              </a:rPr>
              <a:t>Tempo</a:t>
            </a:r>
            <a:endParaRPr lang="en-GB" b="1" dirty="0">
              <a:latin typeface="+mn-lt"/>
            </a:endParaRPr>
          </a:p>
        </p:txBody>
      </p:sp>
      <p:sp>
        <p:nvSpPr>
          <p:cNvPr id="16" name="Oval 15"/>
          <p:cNvSpPr/>
          <p:nvPr/>
        </p:nvSpPr>
        <p:spPr bwMode="auto">
          <a:xfrm>
            <a:off x="2476500" y="2655886"/>
            <a:ext cx="114300" cy="88900"/>
          </a:xfrm>
          <a:prstGeom prst="ellipse">
            <a:avLst/>
          </a:prstGeom>
          <a:solidFill>
            <a:srgbClr val="FF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+mn-lt"/>
            </a:endParaRPr>
          </a:p>
        </p:txBody>
      </p:sp>
      <p:cxnSp>
        <p:nvCxnSpPr>
          <p:cNvPr id="17" name="Straight Connector 16"/>
          <p:cNvCxnSpPr>
            <a:stCxn id="16" idx="4"/>
          </p:cNvCxnSpPr>
          <p:nvPr/>
        </p:nvCxnSpPr>
        <p:spPr bwMode="auto">
          <a:xfrm rot="16200000" flipH="1">
            <a:off x="1203325" y="4075111"/>
            <a:ext cx="2679700" cy="1905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ys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18" name="Straight Connector 17"/>
          <p:cNvCxnSpPr>
            <a:stCxn id="16" idx="2"/>
          </p:cNvCxnSpPr>
          <p:nvPr/>
        </p:nvCxnSpPr>
        <p:spPr bwMode="auto">
          <a:xfrm rot="10800000" flipV="1">
            <a:off x="1562100" y="2700336"/>
            <a:ext cx="914400" cy="635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ys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19" name="Straight Connector 18"/>
          <p:cNvCxnSpPr/>
          <p:nvPr/>
        </p:nvCxnSpPr>
        <p:spPr bwMode="auto">
          <a:xfrm rot="5400000" flipH="1" flipV="1">
            <a:off x="1339850" y="3259136"/>
            <a:ext cx="1333500" cy="53340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stealth" w="lg" len="lg"/>
          </a:ln>
          <a:effectLst/>
        </p:spPr>
      </p:cxnSp>
      <p:sp>
        <p:nvSpPr>
          <p:cNvPr id="20" name="TextBox 19"/>
          <p:cNvSpPr txBox="1">
            <a:spLocks noChangeArrowheads="1"/>
          </p:cNvSpPr>
          <p:nvPr/>
        </p:nvSpPr>
        <p:spPr bwMode="auto">
          <a:xfrm>
            <a:off x="3000364" y="5715016"/>
            <a:ext cx="364333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GB" sz="2800" b="1" dirty="0" smtClean="0">
                <a:latin typeface="+mn-lt"/>
              </a:rPr>
              <a:t>Gartner Hype Cycle</a:t>
            </a:r>
            <a:endParaRPr lang="en-GB" sz="2800" b="1" dirty="0">
              <a:latin typeface="+mn-lt"/>
            </a:endParaRPr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48B288-B6A4-4890-A49F-0B3BA0C00D61}" type="slidenum">
              <a:rPr lang="en-GB" smtClean="0"/>
              <a:pPr/>
              <a:t>30</a:t>
            </a:fld>
            <a:endParaRPr lang="en-GB"/>
          </a:p>
        </p:txBody>
      </p:sp>
      <p:sp>
        <p:nvSpPr>
          <p:cNvPr id="24" name="Footer Placeholder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l"/>
            <a:r>
              <a:rPr lang="pt-PT" dirty="0" smtClean="0"/>
              <a:t>Plataformas para desenvolvimento de Arquitecturas para Internet do  Futuro </a:t>
            </a:r>
          </a:p>
          <a:p>
            <a:pPr algn="l"/>
            <a:r>
              <a:rPr lang="pt-PT" dirty="0" smtClean="0"/>
              <a:t>04 Julho  2010,  Encontro com a Ciência e Tecnologia em Portugal </a:t>
            </a:r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Backup Slides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48B288-B6A4-4890-A49F-0B3BA0C00D61}" type="slidenum">
              <a:rPr lang="en-GB" smtClean="0"/>
              <a:pPr/>
              <a:t>31</a:t>
            </a:fld>
            <a:endParaRPr lang="en-GB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l"/>
            <a:r>
              <a:rPr lang="pt-PT" dirty="0" smtClean="0"/>
              <a:t>Plataformas para desenvolvimento de Arquitecturas para Internet do  Futuro</a:t>
            </a:r>
          </a:p>
          <a:p>
            <a:pPr algn="l"/>
            <a:r>
              <a:rPr lang="pt-PT" dirty="0" smtClean="0"/>
              <a:t>04 Julho  2010,  Encontro com a Ciência e Tecnologia em Portugal </a:t>
            </a:r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Amanhã</a:t>
            </a:r>
            <a:endParaRPr lang="pt-PT" dirty="0"/>
          </a:p>
        </p:txBody>
      </p:sp>
      <p:sp>
        <p:nvSpPr>
          <p:cNvPr id="4" name="TextBox 3"/>
          <p:cNvSpPr txBox="1"/>
          <p:nvPr/>
        </p:nvSpPr>
        <p:spPr>
          <a:xfrm>
            <a:off x="899592" y="2924944"/>
            <a:ext cx="131298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2400" dirty="0" smtClean="0"/>
              <a:t>Contexto</a:t>
            </a:r>
            <a:endParaRPr lang="pt-PT" sz="2400" dirty="0"/>
          </a:p>
        </p:txBody>
      </p:sp>
      <p:sp>
        <p:nvSpPr>
          <p:cNvPr id="5" name="TextBox 4"/>
          <p:cNvSpPr txBox="1"/>
          <p:nvPr/>
        </p:nvSpPr>
        <p:spPr>
          <a:xfrm>
            <a:off x="1619672" y="3429000"/>
            <a:ext cx="29900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2400" dirty="0" smtClean="0"/>
              <a:t>Centrada no Utilizador</a:t>
            </a:r>
            <a:endParaRPr lang="pt-PT" sz="2400" dirty="0"/>
          </a:p>
        </p:txBody>
      </p:sp>
      <p:sp>
        <p:nvSpPr>
          <p:cNvPr id="7" name="TextBox 6"/>
          <p:cNvSpPr txBox="1"/>
          <p:nvPr/>
        </p:nvSpPr>
        <p:spPr>
          <a:xfrm>
            <a:off x="5364088" y="5013176"/>
            <a:ext cx="42030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2400" dirty="0" smtClean="0"/>
              <a:t>IP</a:t>
            </a:r>
            <a:endParaRPr lang="pt-PT" sz="2400" dirty="0"/>
          </a:p>
        </p:txBody>
      </p:sp>
      <p:sp>
        <p:nvSpPr>
          <p:cNvPr id="10" name="TextBox 9"/>
          <p:cNvSpPr txBox="1"/>
          <p:nvPr/>
        </p:nvSpPr>
        <p:spPr>
          <a:xfrm>
            <a:off x="2771800" y="2276872"/>
            <a:ext cx="124104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2400" smtClean="0"/>
              <a:t>Sem fios</a:t>
            </a:r>
            <a:endParaRPr lang="pt-PT" sz="2400"/>
          </a:p>
        </p:txBody>
      </p:sp>
      <p:sp>
        <p:nvSpPr>
          <p:cNvPr id="11" name="TextBox 10"/>
          <p:cNvSpPr txBox="1"/>
          <p:nvPr/>
        </p:nvSpPr>
        <p:spPr>
          <a:xfrm>
            <a:off x="755576" y="2060848"/>
            <a:ext cx="127150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2400" dirty="0" smtClean="0"/>
              <a:t>Com fios</a:t>
            </a:r>
            <a:endParaRPr lang="pt-PT" sz="2400" dirty="0"/>
          </a:p>
        </p:txBody>
      </p:sp>
      <p:sp>
        <p:nvSpPr>
          <p:cNvPr id="12" name="TextBox 11"/>
          <p:cNvSpPr txBox="1"/>
          <p:nvPr/>
        </p:nvSpPr>
        <p:spPr>
          <a:xfrm>
            <a:off x="4860032" y="2564904"/>
            <a:ext cx="99668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2400" dirty="0" smtClean="0"/>
              <a:t>Óptica</a:t>
            </a:r>
            <a:endParaRPr lang="pt-PT" sz="2400" dirty="0"/>
          </a:p>
        </p:txBody>
      </p:sp>
      <p:sp>
        <p:nvSpPr>
          <p:cNvPr id="13" name="TextBox 12"/>
          <p:cNvSpPr txBox="1"/>
          <p:nvPr/>
        </p:nvSpPr>
        <p:spPr>
          <a:xfrm>
            <a:off x="827584" y="4293096"/>
            <a:ext cx="319273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2400" dirty="0" smtClean="0"/>
              <a:t>Centrada na Informação</a:t>
            </a:r>
            <a:endParaRPr lang="pt-PT" sz="2400" dirty="0"/>
          </a:p>
        </p:txBody>
      </p:sp>
      <p:sp>
        <p:nvSpPr>
          <p:cNvPr id="14" name="TextBox 13"/>
          <p:cNvSpPr txBox="1"/>
          <p:nvPr/>
        </p:nvSpPr>
        <p:spPr>
          <a:xfrm>
            <a:off x="6372200" y="1556792"/>
            <a:ext cx="13011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2400" dirty="0" smtClean="0"/>
              <a:t>Sensores</a:t>
            </a:r>
            <a:endParaRPr lang="pt-PT" sz="2400" dirty="0"/>
          </a:p>
        </p:txBody>
      </p:sp>
      <p:sp>
        <p:nvSpPr>
          <p:cNvPr id="17" name="TextBox 16"/>
          <p:cNvSpPr txBox="1"/>
          <p:nvPr/>
        </p:nvSpPr>
        <p:spPr>
          <a:xfrm>
            <a:off x="2051720" y="5157192"/>
            <a:ext cx="288296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2400" dirty="0" smtClean="0"/>
              <a:t>Centrada na Máquina</a:t>
            </a:r>
            <a:endParaRPr lang="pt-PT" sz="2400" dirty="0"/>
          </a:p>
        </p:txBody>
      </p:sp>
      <p:sp>
        <p:nvSpPr>
          <p:cNvPr id="19" name="TextBox 18"/>
          <p:cNvSpPr txBox="1"/>
          <p:nvPr/>
        </p:nvSpPr>
        <p:spPr>
          <a:xfrm>
            <a:off x="6300192" y="5373216"/>
            <a:ext cx="108093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2400" dirty="0" smtClean="0"/>
              <a:t>Nuvem</a:t>
            </a:r>
            <a:endParaRPr lang="pt-PT" sz="2400" dirty="0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48B288-B6A4-4890-A49F-0B3BA0C00D61}" type="slidenum">
              <a:rPr lang="pt-PT" smtClean="0"/>
              <a:pPr/>
              <a:t>4</a:t>
            </a:fld>
            <a:endParaRPr lang="pt-PT"/>
          </a:p>
        </p:txBody>
      </p:sp>
      <p:sp>
        <p:nvSpPr>
          <p:cNvPr id="25" name="TextBox 24"/>
          <p:cNvSpPr txBox="1"/>
          <p:nvPr/>
        </p:nvSpPr>
        <p:spPr>
          <a:xfrm>
            <a:off x="5580112" y="3429000"/>
            <a:ext cx="328551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2400" dirty="0" smtClean="0"/>
              <a:t>Centrada em todo o lado</a:t>
            </a:r>
            <a:endParaRPr lang="pt-PT" sz="2400" dirty="0"/>
          </a:p>
        </p:txBody>
      </p:sp>
      <p:sp>
        <p:nvSpPr>
          <p:cNvPr id="26" name="TextBox 25"/>
          <p:cNvSpPr txBox="1"/>
          <p:nvPr/>
        </p:nvSpPr>
        <p:spPr>
          <a:xfrm>
            <a:off x="4572000" y="1772816"/>
            <a:ext cx="16900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2400" dirty="0" smtClean="0"/>
              <a:t>Auto Gerida</a:t>
            </a:r>
            <a:endParaRPr lang="pt-PT" sz="2400" dirty="0"/>
          </a:p>
        </p:txBody>
      </p:sp>
      <p:sp>
        <p:nvSpPr>
          <p:cNvPr id="27" name="TextBox 26"/>
          <p:cNvSpPr txBox="1"/>
          <p:nvPr/>
        </p:nvSpPr>
        <p:spPr>
          <a:xfrm>
            <a:off x="6516216" y="2132856"/>
            <a:ext cx="223368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2400" dirty="0" smtClean="0"/>
              <a:t>Auto Controlada</a:t>
            </a:r>
            <a:endParaRPr lang="pt-PT" sz="2400" dirty="0"/>
          </a:p>
        </p:txBody>
      </p:sp>
      <p:sp>
        <p:nvSpPr>
          <p:cNvPr id="28" name="TextBox 27"/>
          <p:cNvSpPr txBox="1"/>
          <p:nvPr/>
        </p:nvSpPr>
        <p:spPr>
          <a:xfrm>
            <a:off x="6084168" y="4221088"/>
            <a:ext cx="170463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2400" dirty="0" smtClean="0"/>
              <a:t>Auto Segura</a:t>
            </a:r>
            <a:endParaRPr lang="pt-PT" sz="2400" dirty="0"/>
          </a:p>
        </p:txBody>
      </p:sp>
      <p:sp>
        <p:nvSpPr>
          <p:cNvPr id="29" name="TextBox 28"/>
          <p:cNvSpPr txBox="1"/>
          <p:nvPr/>
        </p:nvSpPr>
        <p:spPr>
          <a:xfrm>
            <a:off x="4427984" y="4005064"/>
            <a:ext cx="101983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2400" dirty="0" smtClean="0"/>
              <a:t>Virtual</a:t>
            </a:r>
            <a:endParaRPr lang="pt-PT" sz="2400" dirty="0"/>
          </a:p>
        </p:txBody>
      </p:sp>
      <p:sp>
        <p:nvSpPr>
          <p:cNvPr id="32" name="TextBox 31"/>
          <p:cNvSpPr txBox="1"/>
          <p:nvPr/>
        </p:nvSpPr>
        <p:spPr>
          <a:xfrm>
            <a:off x="395536" y="5733256"/>
            <a:ext cx="20584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2400" dirty="0" smtClean="0"/>
              <a:t>Auto Adaptada</a:t>
            </a:r>
            <a:endParaRPr lang="pt-PT" sz="2400" dirty="0"/>
          </a:p>
        </p:txBody>
      </p:sp>
      <p:sp>
        <p:nvSpPr>
          <p:cNvPr id="33" name="TextBox 32"/>
          <p:cNvSpPr txBox="1"/>
          <p:nvPr/>
        </p:nvSpPr>
        <p:spPr>
          <a:xfrm>
            <a:off x="6084168" y="2780928"/>
            <a:ext cx="71788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2400" dirty="0" smtClean="0"/>
              <a:t>Real</a:t>
            </a:r>
            <a:endParaRPr lang="pt-PT" sz="2400" dirty="0"/>
          </a:p>
        </p:txBody>
      </p:sp>
      <p:sp>
        <p:nvSpPr>
          <p:cNvPr id="34" name="TextBox 33"/>
          <p:cNvSpPr txBox="1"/>
          <p:nvPr/>
        </p:nvSpPr>
        <p:spPr>
          <a:xfrm>
            <a:off x="7740352" y="1628800"/>
            <a:ext cx="88902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2400" dirty="0" smtClean="0"/>
              <a:t>Única</a:t>
            </a:r>
            <a:endParaRPr lang="pt-PT" sz="2400" dirty="0"/>
          </a:p>
        </p:txBody>
      </p:sp>
      <p:sp>
        <p:nvSpPr>
          <p:cNvPr id="35" name="TextBox 34"/>
          <p:cNvSpPr txBox="1"/>
          <p:nvPr/>
        </p:nvSpPr>
        <p:spPr>
          <a:xfrm>
            <a:off x="3275856" y="2708920"/>
            <a:ext cx="82644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2400" dirty="0" smtClean="0"/>
              <a:t>Nova</a:t>
            </a:r>
            <a:endParaRPr lang="pt-PT" sz="2400" dirty="0"/>
          </a:p>
        </p:txBody>
      </p:sp>
      <p:sp>
        <p:nvSpPr>
          <p:cNvPr id="36" name="TextBox 35"/>
          <p:cNvSpPr txBox="1"/>
          <p:nvPr/>
        </p:nvSpPr>
        <p:spPr>
          <a:xfrm>
            <a:off x="251520" y="3861048"/>
            <a:ext cx="17049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2400" dirty="0" smtClean="0"/>
              <a:t>Homogénea</a:t>
            </a:r>
            <a:endParaRPr lang="pt-PT" sz="2400" dirty="0"/>
          </a:p>
        </p:txBody>
      </p:sp>
      <p:sp>
        <p:nvSpPr>
          <p:cNvPr id="37" name="TextBox 36"/>
          <p:cNvSpPr txBox="1"/>
          <p:nvPr/>
        </p:nvSpPr>
        <p:spPr>
          <a:xfrm>
            <a:off x="3707904" y="5733256"/>
            <a:ext cx="180562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2400" dirty="0" smtClean="0"/>
              <a:t>Heterogénea</a:t>
            </a:r>
            <a:endParaRPr lang="pt-PT" sz="2400" dirty="0"/>
          </a:p>
        </p:txBody>
      </p:sp>
      <p:sp>
        <p:nvSpPr>
          <p:cNvPr id="38" name="TextBox 37"/>
          <p:cNvSpPr txBox="1"/>
          <p:nvPr/>
        </p:nvSpPr>
        <p:spPr>
          <a:xfrm>
            <a:off x="6948264" y="4797152"/>
            <a:ext cx="135453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2400" dirty="0" smtClean="0"/>
              <a:t>Diferente</a:t>
            </a:r>
            <a:endParaRPr lang="pt-PT" sz="2400" dirty="0"/>
          </a:p>
        </p:txBody>
      </p:sp>
      <p:sp>
        <p:nvSpPr>
          <p:cNvPr id="39" name="TextBox 38"/>
          <p:cNvSpPr txBox="1"/>
          <p:nvPr/>
        </p:nvSpPr>
        <p:spPr>
          <a:xfrm>
            <a:off x="7092280" y="2780928"/>
            <a:ext cx="129567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2400" dirty="0" smtClean="0"/>
              <a:t>Evolução</a:t>
            </a:r>
            <a:endParaRPr lang="pt-PT" sz="2400" dirty="0"/>
          </a:p>
        </p:txBody>
      </p:sp>
      <p:sp>
        <p:nvSpPr>
          <p:cNvPr id="40" name="TextBox 39"/>
          <p:cNvSpPr txBox="1"/>
          <p:nvPr/>
        </p:nvSpPr>
        <p:spPr>
          <a:xfrm>
            <a:off x="2411760" y="1772816"/>
            <a:ext cx="146597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2400" dirty="0" smtClean="0"/>
              <a:t>Revolução</a:t>
            </a:r>
            <a:endParaRPr lang="pt-PT" sz="2400" dirty="0"/>
          </a:p>
        </p:txBody>
      </p:sp>
      <p:sp>
        <p:nvSpPr>
          <p:cNvPr id="41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2339752" y="6356350"/>
            <a:ext cx="5616624" cy="365125"/>
          </a:xfrm>
        </p:spPr>
        <p:txBody>
          <a:bodyPr/>
          <a:lstStyle/>
          <a:p>
            <a:pPr algn="l"/>
            <a:r>
              <a:rPr lang="pt-PT" dirty="0" smtClean="0"/>
              <a:t>Plataformas para desenvolvimento de Arquitecturas para Internet do  Futuro </a:t>
            </a:r>
          </a:p>
          <a:p>
            <a:pPr algn="l"/>
            <a:r>
              <a:rPr lang="pt-PT" dirty="0" smtClean="0"/>
              <a:t>04 Julho  2010,  Encontro com a Ciência e Tecnologia em Portugal </a:t>
            </a:r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err="1" smtClean="0"/>
              <a:t>Motivação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pt-PT" dirty="0" smtClean="0"/>
              <a:t>Muitas funcionalidades ainda não estão completamente resolvidas (de raiz):</a:t>
            </a:r>
          </a:p>
          <a:p>
            <a:pPr lvl="1"/>
            <a:r>
              <a:rPr lang="pt-PT" dirty="0" smtClean="0"/>
              <a:t>Orientação no utilizador</a:t>
            </a:r>
          </a:p>
          <a:p>
            <a:pPr lvl="1"/>
            <a:r>
              <a:rPr lang="pt-PT" dirty="0" smtClean="0"/>
              <a:t>Suporte de informação de contexto – utilizador, rede, ambiente</a:t>
            </a:r>
          </a:p>
          <a:p>
            <a:pPr lvl="1"/>
            <a:r>
              <a:rPr lang="pt-PT" dirty="0" smtClean="0"/>
              <a:t>Mobilidade de redes, serviços e terminais (endereço localização e identificação)</a:t>
            </a:r>
          </a:p>
          <a:p>
            <a:pPr lvl="0"/>
            <a:r>
              <a:rPr lang="pt-PT" dirty="0" smtClean="0"/>
              <a:t>Suporte de </a:t>
            </a:r>
            <a:r>
              <a:rPr lang="pt-PT" dirty="0" err="1" smtClean="0"/>
              <a:t>QoS</a:t>
            </a:r>
            <a:r>
              <a:rPr lang="pt-PT" dirty="0" smtClean="0"/>
              <a:t> e acordos dinâmicos para comunicação transparente entre operadores (</a:t>
            </a:r>
            <a:r>
              <a:rPr lang="pt-PT" dirty="0" err="1" smtClean="0"/>
              <a:t>SLAs</a:t>
            </a:r>
            <a:r>
              <a:rPr lang="pt-PT" dirty="0" smtClean="0"/>
              <a:t>)</a:t>
            </a:r>
          </a:p>
          <a:p>
            <a:pPr lvl="1"/>
            <a:r>
              <a:rPr lang="pt-PT" dirty="0" smtClean="0"/>
              <a:t>Segurança e privacidade</a:t>
            </a:r>
          </a:p>
          <a:p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l"/>
            <a:r>
              <a:rPr lang="pt-PT" smtClean="0"/>
              <a:t>Plataformas para desenvolvimento de Arquitecturas para Internet do  Futuro</a:t>
            </a:r>
          </a:p>
          <a:p>
            <a:pPr algn="l"/>
            <a:r>
              <a:rPr lang="pt-PT" smtClean="0"/>
              <a:t>04 Julho  2010,  Encontro com a Ciência e Tecnologia em Portugal </a:t>
            </a:r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48B288-B6A4-4890-A49F-0B3BA0C00D61}" type="slidenum">
              <a:rPr lang="en-GB" smtClean="0"/>
              <a:pPr/>
              <a:t>5</a:t>
            </a:fld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err="1" smtClean="0"/>
              <a:t>Motivação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pt-PT" dirty="0" smtClean="0"/>
              <a:t>Suporte de eficiência de energia</a:t>
            </a:r>
          </a:p>
          <a:p>
            <a:r>
              <a:rPr lang="pt-PT" dirty="0" err="1" smtClean="0"/>
              <a:t>Service-aware</a:t>
            </a:r>
            <a:endParaRPr lang="pt-PT" dirty="0" smtClean="0"/>
          </a:p>
          <a:p>
            <a:r>
              <a:rPr lang="pt-PT" dirty="0" smtClean="0"/>
              <a:t>Fiabilidade e robustez</a:t>
            </a:r>
          </a:p>
          <a:p>
            <a:r>
              <a:rPr lang="pt-PT" dirty="0" smtClean="0"/>
              <a:t>Gestão automatizada (self) – com integração entre serviços e redes</a:t>
            </a:r>
          </a:p>
          <a:p>
            <a:r>
              <a:rPr lang="pt-PT" dirty="0" smtClean="0"/>
              <a:t>Facilidade na adição de novas funcionalidades, assim como novos serviços, funcionalidades da rede ou protocolos</a:t>
            </a:r>
          </a:p>
          <a:p>
            <a:pPr>
              <a:buNone/>
            </a:pPr>
            <a:endParaRPr lang="pt-PT" dirty="0" smtClean="0"/>
          </a:p>
          <a:p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l"/>
            <a:r>
              <a:rPr lang="pt-PT" smtClean="0"/>
              <a:t>Plataformas para desenvolvimento de Arquitecturas para Internet do  Futuro</a:t>
            </a:r>
          </a:p>
          <a:p>
            <a:pPr algn="l"/>
            <a:r>
              <a:rPr lang="pt-PT" smtClean="0"/>
              <a:t>04 Julho  2010,  Encontro com a Ciência e Tecnologia em Portugal </a:t>
            </a:r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48B288-B6A4-4890-A49F-0B3BA0C00D61}" type="slidenum">
              <a:rPr lang="en-GB" smtClean="0"/>
              <a:pPr/>
              <a:t>6</a:t>
            </a:fld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err="1" smtClean="0"/>
              <a:t>Tendências</a:t>
            </a:r>
            <a:r>
              <a:rPr lang="en-GB" dirty="0" smtClean="0"/>
              <a:t> </a:t>
            </a:r>
            <a:r>
              <a:rPr lang="en-GB" dirty="0" err="1" smtClean="0"/>
              <a:t>para</a:t>
            </a:r>
            <a:r>
              <a:rPr lang="en-GB" dirty="0" smtClean="0"/>
              <a:t> </a:t>
            </a:r>
            <a:r>
              <a:rPr lang="en-GB" dirty="0" err="1" smtClean="0"/>
              <a:t>Mudança</a:t>
            </a:r>
            <a:r>
              <a:rPr lang="en-GB" dirty="0" smtClean="0"/>
              <a:t> 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pt-PT" dirty="0" smtClean="0"/>
              <a:t>Através do suporte de redes de Internet paralelas</a:t>
            </a:r>
          </a:p>
          <a:p>
            <a:pPr lvl="1"/>
            <a:r>
              <a:rPr lang="pt-PT" dirty="0" smtClean="0"/>
              <a:t>Mudanças têm de ser experimentadas, além de serem progressivas</a:t>
            </a:r>
          </a:p>
          <a:p>
            <a:pPr lvl="1"/>
            <a:r>
              <a:rPr lang="pt-PT" dirty="0" smtClean="0"/>
              <a:t>Noção de </a:t>
            </a:r>
            <a:r>
              <a:rPr lang="pt-PT" i="1" dirty="0" err="1" smtClean="0"/>
              <a:t>clean-slate</a:t>
            </a:r>
            <a:r>
              <a:rPr lang="pt-PT" dirty="0" smtClean="0"/>
              <a:t> com algum cuidado…</a:t>
            </a:r>
          </a:p>
          <a:p>
            <a:r>
              <a:rPr lang="pt-PT" dirty="0" smtClean="0"/>
              <a:t>Suporte de redes de rede, incluindo redes de serviços</a:t>
            </a:r>
          </a:p>
          <a:p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l"/>
            <a:r>
              <a:rPr lang="pt-PT" smtClean="0"/>
              <a:t>Plataformas para desenvolvimento de Arquitecturas para Internet do  Futuro</a:t>
            </a:r>
          </a:p>
          <a:p>
            <a:pPr algn="l"/>
            <a:r>
              <a:rPr lang="pt-PT" smtClean="0"/>
              <a:t>04 Julho  2010,  Encontro com a Ciência e Tecnologia em Portugal </a:t>
            </a:r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48B288-B6A4-4890-A49F-0B3BA0C00D61}" type="slidenum">
              <a:rPr lang="en-GB" smtClean="0"/>
              <a:pPr/>
              <a:t>7</a:t>
            </a:fld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err="1" smtClean="0"/>
              <a:t>Tendências</a:t>
            </a:r>
            <a:r>
              <a:rPr lang="en-GB" dirty="0" smtClean="0"/>
              <a:t> </a:t>
            </a:r>
            <a:r>
              <a:rPr lang="en-GB" dirty="0" err="1" smtClean="0"/>
              <a:t>para</a:t>
            </a:r>
            <a:r>
              <a:rPr lang="en-GB" dirty="0" smtClean="0"/>
              <a:t> </a:t>
            </a:r>
            <a:r>
              <a:rPr lang="en-GB" dirty="0" err="1" smtClean="0"/>
              <a:t>Mudança</a:t>
            </a:r>
            <a:r>
              <a:rPr lang="en-GB" dirty="0" smtClean="0"/>
              <a:t> 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pt-PT" dirty="0" err="1" smtClean="0"/>
              <a:t>Virtualização</a:t>
            </a:r>
            <a:r>
              <a:rPr lang="pt-PT" dirty="0" smtClean="0"/>
              <a:t> de recursos</a:t>
            </a:r>
          </a:p>
          <a:p>
            <a:pPr lvl="1"/>
            <a:r>
              <a:rPr lang="pt-PT" dirty="0" smtClean="0"/>
              <a:t>Não se aplica apenas a redes, mas também a serviços, conteúdos, armazenamento…</a:t>
            </a:r>
          </a:p>
          <a:p>
            <a:pPr lvl="1"/>
            <a:r>
              <a:rPr lang="pt-PT" dirty="0" smtClean="0"/>
              <a:t>Programável</a:t>
            </a:r>
          </a:p>
          <a:p>
            <a:pPr lvl="2"/>
            <a:r>
              <a:rPr lang="pt-PT" dirty="0" smtClean="0"/>
              <a:t>Mudança do funcionamento de elementos de rede dinamicamente através de políticas</a:t>
            </a:r>
          </a:p>
          <a:p>
            <a:pPr lvl="1"/>
            <a:r>
              <a:rPr lang="pt-PT" dirty="0" smtClean="0"/>
              <a:t>Aumento da gestão </a:t>
            </a:r>
            <a:r>
              <a:rPr lang="pt-PT" dirty="0" err="1" smtClean="0"/>
              <a:t>self-*</a:t>
            </a:r>
            <a:endParaRPr lang="pt-PT" dirty="0" smtClean="0"/>
          </a:p>
          <a:p>
            <a:pPr lvl="2"/>
            <a:r>
              <a:rPr lang="pt-PT" dirty="0" smtClean="0"/>
              <a:t>Diminuir complexidade do processo de gestão</a:t>
            </a:r>
          </a:p>
          <a:p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l"/>
            <a:r>
              <a:rPr lang="pt-PT" smtClean="0"/>
              <a:t>Plataformas para desenvolvimento de Arquitecturas para Internet do  Futuro</a:t>
            </a:r>
          </a:p>
          <a:p>
            <a:pPr algn="l"/>
            <a:r>
              <a:rPr lang="pt-PT" smtClean="0"/>
              <a:t>04 Julho  2010,  Encontro com a Ciência e Tecnologia em Portugal </a:t>
            </a:r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48B288-B6A4-4890-A49F-0B3BA0C00D61}" type="slidenum">
              <a:rPr lang="en-GB" smtClean="0"/>
              <a:pPr/>
              <a:t>8</a:t>
            </a:fld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 err="1" smtClean="0"/>
              <a:t>Virtualização</a:t>
            </a:r>
            <a:r>
              <a:rPr lang="en-GB" dirty="0" smtClean="0"/>
              <a:t> de </a:t>
            </a:r>
            <a:r>
              <a:rPr lang="en-GB" dirty="0" err="1" smtClean="0"/>
              <a:t>Rede</a:t>
            </a:r>
            <a:r>
              <a:rPr lang="en-GB" dirty="0" smtClean="0"/>
              <a:t> - </a:t>
            </a:r>
            <a:r>
              <a:rPr lang="en-GB" dirty="0" err="1" smtClean="0"/>
              <a:t>Oportunidades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pt-PT" dirty="0" smtClean="0"/>
              <a:t>Partilha da Infra-estrutura de rede</a:t>
            </a:r>
          </a:p>
          <a:p>
            <a:pPr lvl="1"/>
            <a:r>
              <a:rPr lang="pt-PT" dirty="0" smtClean="0"/>
              <a:t>Optimização dos recursos de rede (e de outros elementos)</a:t>
            </a:r>
          </a:p>
          <a:p>
            <a:pPr lvl="1"/>
            <a:r>
              <a:rPr lang="pt-PT" dirty="0" smtClean="0"/>
              <a:t>Reduzir custos de instalação e manutenção (CAPEX e OPEX) para os operadores</a:t>
            </a:r>
          </a:p>
          <a:p>
            <a:pPr lvl="1"/>
            <a:r>
              <a:rPr lang="pt-PT" dirty="0" smtClean="0"/>
              <a:t>Encorajar a utilização da mesma infra-estrutura física por diferentes organizações e fornecedores de rede e de serviços</a:t>
            </a:r>
          </a:p>
          <a:p>
            <a:r>
              <a:rPr lang="pt-PT" dirty="0" smtClean="0"/>
              <a:t>Conceito pode ser utilizado na </a:t>
            </a:r>
            <a:r>
              <a:rPr lang="pt-PT" dirty="0" err="1" smtClean="0"/>
              <a:t>virtualização</a:t>
            </a:r>
            <a:r>
              <a:rPr lang="pt-PT" dirty="0" smtClean="0"/>
              <a:t> de servidores, elementos de rede e </a:t>
            </a:r>
            <a:r>
              <a:rPr lang="pt-PT" dirty="0" err="1" smtClean="0"/>
              <a:t>data-centers</a:t>
            </a:r>
            <a:endParaRPr lang="pt-PT" dirty="0" smtClean="0"/>
          </a:p>
          <a:p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l"/>
            <a:r>
              <a:rPr lang="pt-PT" smtClean="0"/>
              <a:t>Plataformas para desenvolvimento de Arquitecturas para Internet do  Futuro</a:t>
            </a:r>
          </a:p>
          <a:p>
            <a:pPr algn="l"/>
            <a:r>
              <a:rPr lang="pt-PT" smtClean="0"/>
              <a:t>04 Julho  2010,  Encontro com a Ciência e Tecnologia em Portugal </a:t>
            </a:r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48B288-B6A4-4890-A49F-0B3BA0C00D61}" type="slidenum">
              <a:rPr lang="en-GB" smtClean="0"/>
              <a:pPr/>
              <a:t>9</a:t>
            </a:fld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906</TotalTime>
  <Words>1993</Words>
  <Application>Microsoft Office PowerPoint</Application>
  <PresentationFormat>On-screen Show (4:3)</PresentationFormat>
  <Paragraphs>404</Paragraphs>
  <Slides>31</Slides>
  <Notes>10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31</vt:i4>
      </vt:variant>
    </vt:vector>
  </HeadingPairs>
  <TitlesOfParts>
    <vt:vector size="33" baseType="lpstr">
      <vt:lpstr>Office Theme</vt:lpstr>
      <vt:lpstr>Visio</vt:lpstr>
      <vt:lpstr>Plataformas para desenvolvimento de Arquitecturas para a Internet do Futuro</vt:lpstr>
      <vt:lpstr>Ontem</vt:lpstr>
      <vt:lpstr>Hoje</vt:lpstr>
      <vt:lpstr>Amanhã</vt:lpstr>
      <vt:lpstr>Motivação</vt:lpstr>
      <vt:lpstr>Motivação</vt:lpstr>
      <vt:lpstr>Tendências para Mudança </vt:lpstr>
      <vt:lpstr>Tendências para Mudança </vt:lpstr>
      <vt:lpstr>Virtualização de Rede - Oportunidades</vt:lpstr>
      <vt:lpstr>Virtualização de Rede - Oportunidades</vt:lpstr>
      <vt:lpstr>Virtualização de Rede – O que é?</vt:lpstr>
      <vt:lpstr>Uma Infra-estrutura, múltiplas redes</vt:lpstr>
      <vt:lpstr>Modelo de Negócios do 4WARD para a Virtualização de Rede</vt:lpstr>
      <vt:lpstr>Re-optimização dos recursos de forma Dinâmica</vt:lpstr>
      <vt:lpstr>Re-optimização dos recursos de forma Dinâmica</vt:lpstr>
      <vt:lpstr>Integração das TI e dos Recursos das Redes Virtuais</vt:lpstr>
      <vt:lpstr>Plataforma de Virtualização automática de Redes (PTIn e IT-UA, projecto 4WARD) </vt:lpstr>
      <vt:lpstr>Descoberta e monitorização de recursos virtuais </vt:lpstr>
      <vt:lpstr>Algoritmo de mapeamento dinâmico</vt:lpstr>
      <vt:lpstr>Mobilidade/migração de recursos virtuais </vt:lpstr>
      <vt:lpstr>Mobilidade/migração de recursos virtuais </vt:lpstr>
      <vt:lpstr>Slide 22</vt:lpstr>
      <vt:lpstr>Slide 23</vt:lpstr>
      <vt:lpstr>Slide 24</vt:lpstr>
      <vt:lpstr>Slide 25</vt:lpstr>
      <vt:lpstr>Slide 26</vt:lpstr>
      <vt:lpstr>Sumário</vt:lpstr>
      <vt:lpstr>Sumário</vt:lpstr>
      <vt:lpstr>Obrigado!</vt:lpstr>
      <vt:lpstr>O futuro da virtualização de rede?</vt:lpstr>
      <vt:lpstr>Backup Slides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MárcioMelo</dc:creator>
  <cp:lastModifiedBy>Iwaytrade</cp:lastModifiedBy>
  <cp:revision>43</cp:revision>
  <dcterms:created xsi:type="dcterms:W3CDTF">2010-07-03T11:11:08Z</dcterms:created>
  <dcterms:modified xsi:type="dcterms:W3CDTF">2010-07-04T17:01:09Z</dcterms:modified>
</cp:coreProperties>
</file>