
<file path=[Content_Types].xml><?xml version="1.0" encoding="utf-8"?>
<Types xmlns="http://schemas.openxmlformats.org/package/2006/content-types">
  <Override PartName="/ppt/theme/theme5.xml" ContentType="application/vnd.openxmlformats-officedocument.theme+xml"/>
  <Override PartName="/ppt/slideLayouts/slideLayout307.xml" ContentType="application/vnd.openxmlformats-officedocument.presentationml.slideLayout+xml"/>
  <Override PartName="/ppt/slideLayouts/slideLayout354.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Layouts/slideLayout332.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notesSlides/notesSlide16.xml" ContentType="application/vnd.openxmlformats-officedocument.presentationml.notesSlide+xml"/>
  <Override PartName="/ppt/slideMasters/slideMaster33.xml" ContentType="application/vnd.openxmlformats-officedocument.presentationml.slideMaster+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slideLayouts/slideLayout395.xml" ContentType="application/vnd.openxmlformats-officedocument.presentationml.slideLayout+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326.xml" ContentType="application/vnd.openxmlformats-officedocument.presentationml.slideLayout+xml"/>
  <Override PartName="/ppt/slideLayouts/slideLayout373.xml" ContentType="application/vnd.openxmlformats-officedocument.presentationml.slideLayout+xml"/>
  <Override PartName="/ppt/slides/slide19.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351.xml" ContentType="application/vnd.openxmlformats-officedocument.presentationml.slideLayout+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389.xml" ContentType="application/vnd.openxmlformats-officedocument.presentationml.slideLayout+xml"/>
  <Override PartName="/ppt/slideLayouts/slideLayout405.xml" ContentType="application/vnd.openxmlformats-officedocument.presentationml.slideLayout+xml"/>
  <Override PartName="/ppt/notesSlides/notesSlide13.xml" ContentType="application/vnd.openxmlformats-officedocument.presentationml.notesSlide+xml"/>
  <Override PartName="/ppt/slideMasters/slideMaster30.xml" ContentType="application/vnd.openxmlformats-officedocument.presentationml.slideMaster+xml"/>
  <Override PartName="/ppt/slideLayouts/slideLayout244.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slideLayouts/slideLayout392.xml" ContentType="application/vnd.openxmlformats-officedocument.presentationml.slideLayout+xml"/>
  <Override PartName="/ppt/notesSlides/notesSlide4.xml" ContentType="application/vnd.openxmlformats-officedocument.presentationml.notesSlide+xml"/>
  <Override PartName="/ppt/slideLayouts/slideLayout137.xml" ContentType="application/vnd.openxmlformats-officedocument.presentationml.slideLayout+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slideLayouts/slideLayout370.xml" ContentType="application/vnd.openxmlformats-officedocument.presentationml.slideLayout+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301.xml" ContentType="application/vnd.openxmlformats-officedocument.presentationml.slideLayout+xml"/>
  <Override PartName="/ppt/slideLayouts/slideLayout140.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Layouts/slideLayout40.xml" ContentType="application/vnd.openxmlformats-officedocument.presentationml.slideLayout+xml"/>
  <Override PartName="/ppt/slideLayouts/slideLayout216.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Layouts/slideLayout402.xml" ContentType="application/vnd.openxmlformats-officedocument.presentationml.slideLayout+xml"/>
  <Override PartName="/ppt/slideLayouts/slideLayout241.xml" ContentType="application/vnd.openxmlformats-officedocument.presentationml.slideLayout+xml"/>
  <Override PartName="/ppt/slideLayouts/slideLayout339.xml" ContentType="application/vnd.openxmlformats-officedocument.presentationml.slideLayout+xml"/>
  <Override PartName="/ppt/slideLayouts/slideLayout386.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317.xml" ContentType="application/vnd.openxmlformats-officedocument.presentationml.slideLayout+xml"/>
  <Override PartName="/ppt/slideLayouts/slideLayout364.xml" ContentType="application/vnd.openxmlformats-officedocument.presentationml.slideLayout+xml"/>
  <Override PartName="/ppt/slideMasters/slideMaster2.xml" ContentType="application/vnd.openxmlformats-officedocument.presentationml.slideMaster+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slideLayouts/slideLayout342.xml" ContentType="application/vnd.openxmlformats-officedocument.presentationml.slideLayout+xml"/>
  <Override PartName="/ppt/slideMasters/slideMaster18.xml" ContentType="application/vnd.openxmlformats-officedocument.presentationml.slideMaster+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320.xml" ContentType="application/vnd.openxmlformats-officedocument.presentationml.slideLayout+xml"/>
  <Override PartName="/ppt/slides/slide13.xml" ContentType="application/vnd.openxmlformats-officedocument.presentationml.slid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notesSlides/notesSlide26.xml" ContentType="application/vnd.openxmlformats-officedocument.presentationml.notesSlide+xml"/>
  <Override PartName="/ppt/slideLayouts/slideLayout12.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Layouts/slideLayout369.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theme/theme31.xml" ContentType="application/vnd.openxmlformats-officedocument.theme+xml"/>
  <Override PartName="/ppt/slideLayouts/slideLayout347.xml" ContentType="application/vnd.openxmlformats-officedocument.presentationml.slideLayout+xml"/>
  <Override PartName="/ppt/slideLayouts/slideLayout358.xml" ContentType="application/vnd.openxmlformats-officedocument.presentationml.slideLayout+xml"/>
  <Override PartName="/ppt/slideLayouts/slideLayout394.xml" ContentType="application/vnd.openxmlformats-officedocument.presentationml.slideLayout+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383.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Layouts/slideLayout325.xml" ContentType="application/vnd.openxmlformats-officedocument.presentationml.slideLayout+xml"/>
  <Override PartName="/ppt/slideLayouts/slideLayout372.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slideLayouts/slideLayout350.xml" ContentType="application/vnd.openxmlformats-officedocument.presentationml.slideLayout+xml"/>
  <Override PartName="/ppt/slideLayouts/slideLayout361.xml" ContentType="application/vnd.openxmlformats-officedocument.presentationml.slideLayout+xml"/>
  <Override PartName="/ppt/slideMasters/slideMaster37.xml" ContentType="application/vnd.openxmlformats-officedocument.presentationml.slideMaster+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36.xml" ContentType="application/vnd.openxmlformats-officedocument.theme+xml"/>
  <Override PartName="/ppt/slideLayouts/slideLayout399.xml" ContentType="application/vnd.openxmlformats-officedocument.presentationml.slideLayout+xml"/>
  <Override PartName="/ppt/slideLayouts/slideLayout404.xml" ContentType="application/vnd.openxmlformats-officedocument.presentationml.slideLayout+xml"/>
  <Override PartName="/ppt/notesSlides/notesSlide23.xml" ContentType="application/vnd.openxmlformats-officedocument.presentationml.notesSlide+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388.xml" ContentType="application/vnd.openxmlformats-officedocument.presentationml.slideLayout+xml"/>
  <Override PartName="/ppt/notesSlides/notesSlide12.xml" ContentType="application/vnd.openxmlformats-officedocument.presentationml.notesSlide+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slideLayouts/slideLayout366.xml" ContentType="application/vnd.openxmlformats-officedocument.presentationml.slideLayout+xml"/>
  <Override PartName="/ppt/slideLayouts/slideLayout377.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Layouts/slideLayout355.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Layouts/slideLayout344.xml" ContentType="application/vnd.openxmlformats-officedocument.presentationml.slideLayout+xml"/>
  <Override PartName="/ppt/slideLayouts/slideLayout391.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333.xml" ContentType="application/vnd.openxmlformats-officedocument.presentationml.slideLayout+xml"/>
  <Override PartName="/ppt/slideLayouts/slideLayout380.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notesSlides/notesSlide17.xml" ContentType="application/vnd.openxmlformats-officedocument.presentationml.notesSlide+xml"/>
  <Override PartName="/ppt/slideMasters/slideMaster34.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349.xml" ContentType="application/vnd.openxmlformats-officedocument.presentationml.slideLayout+xml"/>
  <Override PartName="/ppt/theme/theme33.xml" ContentType="application/vnd.openxmlformats-officedocument.theme+xml"/>
  <Override PartName="/ppt/slideLayouts/slideLayout396.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338.xml" ContentType="application/vnd.openxmlformats-officedocument.presentationml.slideLayout+xml"/>
  <Override PartName="/ppt/slideLayouts/slideLayout385.xml" ContentType="application/vnd.openxmlformats-officedocument.presentationml.slideLayout+xml"/>
  <Override PartName="/ppt/slideLayouts/slideLayout401.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327.xml" ContentType="application/vnd.openxmlformats-officedocument.presentationml.slideLayout+xml"/>
  <Override PartName="/ppt/slideLayouts/slideLayout374.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341.xml" ContentType="application/vnd.openxmlformats-officedocument.presentationml.slideLayout+xml"/>
  <Override PartName="/ppt/slideLayouts/slideLayout352.xml" ContentType="application/vnd.openxmlformats-officedocument.presentationml.slideLayout+xml"/>
  <Override PartName="/ppt/slideMasters/slideMaster28.xml" ContentType="application/vnd.openxmlformats-officedocument.presentationml.slideMaster+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Override PartName="/ppt/slideLayouts/slideLayout330.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Layouts/slideLayout406.xml" ContentType="application/vnd.openxmlformats-officedocument.presentationml.slideLayout+xml"/>
  <Override PartName="/ppt/theme/theme38.xml" ContentType="application/vnd.openxmlformats-officedocument.theme+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notesSlides/notesSlide14.xml" ContentType="application/vnd.openxmlformats-officedocument.presentationml.notesSlide+xml"/>
  <Override PartName="/ppt/slideMasters/slideMaster31.xml" ContentType="application/vnd.openxmlformats-officedocument.presentationml.slideMaster+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68.xml" ContentType="application/vnd.openxmlformats-officedocument.presentationml.slideLayout+xml"/>
  <Override PartName="/ppt/slideLayouts/slideLayout379.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357.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slideLayouts/slideLayout346.xml" ContentType="application/vnd.openxmlformats-officedocument.presentationml.slideLayout+xml"/>
  <Override PartName="/ppt/slideLayouts/slideLayout393.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Layouts/slideLayout335.xml" ContentType="application/vnd.openxmlformats-officedocument.presentationml.slideLayout+xml"/>
  <Override PartName="/ppt/slideLayouts/slideLayout371.xml" ContentType="application/vnd.openxmlformats-officedocument.presentationml.slideLayout+xml"/>
  <Override PartName="/ppt/slideLayouts/slideLayout382.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notesSlides/notesSlide19.xml" ContentType="application/vnd.openxmlformats-officedocument.presentationml.notesSlide+xml"/>
  <Default Extension="jpeg" ContentType="image/jpeg"/>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Override PartName="/ppt/slideMasters/slideMaster25.xml" ContentType="application/vnd.openxmlformats-officedocument.presentationml.slideMaster+xml"/>
  <Override PartName="/ppt/slideMasters/slideMaster36.xml" ContentType="application/vnd.openxmlformats-officedocument.presentationml.slideMaster+xml"/>
  <Override PartName="/ppt/slides/slide31.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theme/theme35.xml" ContentType="application/vnd.openxmlformats-officedocument.theme+xml"/>
  <Override PartName="/ppt/notesSlides/notesSlide22.xml" ContentType="application/vnd.openxmlformats-officedocument.presentationml.notesSlid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slideLayouts/slideLayout387.xml" ContentType="application/vnd.openxmlformats-officedocument.presentationml.slideLayout+xml"/>
  <Override PartName="/ppt/slideLayouts/slideLayout398.xml" ContentType="application/vnd.openxmlformats-officedocument.presentationml.slideLayout+xml"/>
  <Override PartName="/ppt/slideLayouts/slideLayout403.xml" ContentType="application/vnd.openxmlformats-officedocument.presentationml.slideLayout+xml"/>
  <Override PartName="/ppt/notesSlides/notesSlide11.xml" ContentType="application/vnd.openxmlformats-officedocument.presentationml.notesSlid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Layouts/slideLayout365.xml" ContentType="application/vnd.openxmlformats-officedocument.presentationml.slideLayout+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slideLayouts/slideLayout390.xml" ContentType="application/vnd.openxmlformats-officedocument.presentationml.slideLayout+xml"/>
  <Override PartName="/ppt/notesSlides/notesSlide2.xml" ContentType="application/vnd.openxmlformats-officedocument.presentationml.notes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slideLayouts/slideLayout359.xml" ContentType="application/vnd.openxmlformats-officedocument.presentationml.slideLayout+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Layouts/slideLayout400.xml" ContentType="application/vnd.openxmlformats-officedocument.presentationml.slideLayout+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Layouts/slideLayout384.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362.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34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theme/theme37.xml" ContentType="application/vnd.openxmlformats-officedocument.them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slideLayouts/slideLayout378.xml" ContentType="application/vnd.openxmlformats-officedocument.presentationml.slideLayout+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356.xml" ContentType="application/vnd.openxmlformats-officedocument.presentationml.slideLayout+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Override PartName="/ppt/slideLayouts/slideLayout334.xml" ContentType="application/vnd.openxmlformats-officedocument.presentationml.slideLayout+xml"/>
  <Override PartName="/ppt/slideLayouts/slideLayout381.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notesSlides/notesSlide18.xml" ContentType="application/vnd.openxmlformats-officedocument.presentationml.notesSlide+xml"/>
  <Default Extension="wmf" ContentType="image/x-wmf"/>
  <Override PartName="/ppt/slideMasters/slideMaster35.xml" ContentType="application/vnd.openxmlformats-officedocument.presentationml.slideMaster+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52.xml" ContentType="application/vnd.openxmlformats-officedocument.presentationml.slideLayout+xml"/>
  <Override PartName="/ppt/theme/theme34.xml" ContentType="application/vnd.openxmlformats-officedocument.theme+xml"/>
  <Override PartName="/ppt/slideLayouts/slideLayout397.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30.xml" ContentType="application/vnd.openxmlformats-officedocument.presentationml.slideLayout+xml"/>
  <Override PartName="/ppt/slideLayouts/slideLayout328.xml" ContentType="application/vnd.openxmlformats-officedocument.presentationml.slideLayout+xml"/>
  <Override PartName="/ppt/slideLayouts/slideLayout375.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Layouts/slideLayout353.xml" ContentType="application/vnd.openxmlformats-officedocument.presentationml.slideLayout+xml"/>
  <Override PartName="/ppt/slideMasters/slideMaster29.xml" ContentType="application/vnd.openxmlformats-officedocument.presentationml.slideMaster+xml"/>
  <Override PartName="/ppt/slideLayouts/slideLayout45.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s/slide24.xml" ContentType="application/vnd.openxmlformats-officedocument.presentationml.slide+xml"/>
  <Override PartName="/ppt/slideLayouts/slideLayout92.xml" ContentType="application/vnd.openxmlformats-officedocument.presentationml.slideLayout+xml"/>
  <Override PartName="/ppt/slideLayouts/slideLayout268.xml" ContentType="application/vnd.openxmlformats-officedocument.presentationml.slideLayout+xml"/>
  <Override PartName="/ppt/slideLayouts/slideLayout331.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slideLayouts/slideLayout407.xml" ContentType="application/vnd.openxmlformats-officedocument.presentationml.slideLayout+xml"/>
  <Override PartName="/ppt/notesSlides/notesSlide15.xml" ContentType="application/vnd.openxmlformats-officedocument.presentationml.notesSlide+xml"/>
  <Override PartName="/ppt/slideMasters/slideMaster32.xml" ContentType="application/vnd.openxmlformats-officedocument.presentationml.slideMaster+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4" r:id="rId4"/>
    <p:sldMasterId id="2147483655" r:id="rId5"/>
    <p:sldMasterId id="2147483656" r:id="rId6"/>
    <p:sldMasterId id="2147483657" r:id="rId7"/>
    <p:sldMasterId id="2147483658" r:id="rId8"/>
    <p:sldMasterId id="2147483659" r:id="rId9"/>
    <p:sldMasterId id="2147483660" r:id="rId10"/>
    <p:sldMasterId id="2147483661" r:id="rId11"/>
    <p:sldMasterId id="2147483662" r:id="rId12"/>
    <p:sldMasterId id="2147483663" r:id="rId13"/>
    <p:sldMasterId id="2147483664" r:id="rId14"/>
    <p:sldMasterId id="2147483665" r:id="rId15"/>
    <p:sldMasterId id="2147483666" r:id="rId16"/>
    <p:sldMasterId id="2147483667" r:id="rId17"/>
    <p:sldMasterId id="2147483668" r:id="rId18"/>
    <p:sldMasterId id="2147483669" r:id="rId19"/>
    <p:sldMasterId id="2147483670" r:id="rId20"/>
    <p:sldMasterId id="2147483671" r:id="rId21"/>
    <p:sldMasterId id="2147483672" r:id="rId22"/>
    <p:sldMasterId id="2147483673" r:id="rId23"/>
    <p:sldMasterId id="2147483674" r:id="rId24"/>
    <p:sldMasterId id="2147483675" r:id="rId25"/>
    <p:sldMasterId id="2147483676" r:id="rId26"/>
    <p:sldMasterId id="2147483677" r:id="rId27"/>
    <p:sldMasterId id="2147483678" r:id="rId28"/>
    <p:sldMasterId id="2147483679" r:id="rId29"/>
    <p:sldMasterId id="2147483680" r:id="rId30"/>
    <p:sldMasterId id="2147483681" r:id="rId31"/>
    <p:sldMasterId id="2147483682" r:id="rId32"/>
    <p:sldMasterId id="2147483683" r:id="rId33"/>
    <p:sldMasterId id="2147483684" r:id="rId34"/>
    <p:sldMasterId id="2147483685" r:id="rId35"/>
    <p:sldMasterId id="2147483686" r:id="rId36"/>
    <p:sldMasterId id="2147483687" r:id="rId37"/>
  </p:sldMasterIdLst>
  <p:notesMasterIdLst>
    <p:notesMasterId r:id="rId69"/>
  </p:notesMasterIdLst>
  <p:sldIdLst>
    <p:sldId id="333" r:id="rId38"/>
    <p:sldId id="334" r:id="rId39"/>
    <p:sldId id="306" r:id="rId40"/>
    <p:sldId id="339" r:id="rId41"/>
    <p:sldId id="340" r:id="rId42"/>
    <p:sldId id="341" r:id="rId43"/>
    <p:sldId id="264" r:id="rId44"/>
    <p:sldId id="342" r:id="rId45"/>
    <p:sldId id="343" r:id="rId46"/>
    <p:sldId id="275" r:id="rId47"/>
    <p:sldId id="276" r:id="rId48"/>
    <p:sldId id="277" r:id="rId49"/>
    <p:sldId id="291" r:id="rId50"/>
    <p:sldId id="261" r:id="rId51"/>
    <p:sldId id="269" r:id="rId52"/>
    <p:sldId id="345" r:id="rId53"/>
    <p:sldId id="346" r:id="rId54"/>
    <p:sldId id="347" r:id="rId55"/>
    <p:sldId id="295" r:id="rId56"/>
    <p:sldId id="292" r:id="rId57"/>
    <p:sldId id="304" r:id="rId58"/>
    <p:sldId id="323" r:id="rId59"/>
    <p:sldId id="325" r:id="rId60"/>
    <p:sldId id="326" r:id="rId61"/>
    <p:sldId id="327" r:id="rId62"/>
    <p:sldId id="258" r:id="rId63"/>
    <p:sldId id="305" r:id="rId64"/>
    <p:sldId id="259" r:id="rId65"/>
    <p:sldId id="263" r:id="rId66"/>
    <p:sldId id="271" r:id="rId67"/>
    <p:sldId id="331" r:id="rId68"/>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881" autoAdjust="0"/>
  </p:normalViewPr>
  <p:slideViewPr>
    <p:cSldViewPr>
      <p:cViewPr varScale="1">
        <p:scale>
          <a:sx n="56" d="100"/>
          <a:sy n="56" d="100"/>
        </p:scale>
        <p:origin x="-576" y="-144"/>
      </p:cViewPr>
      <p:guideLst>
        <p:guide orient="horz" pos="3072"/>
        <p:guide pos="409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2.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5.xml"/><Relationship Id="rId47" Type="http://schemas.openxmlformats.org/officeDocument/2006/relationships/slide" Target="slides/slide10.xml"/><Relationship Id="rId50" Type="http://schemas.openxmlformats.org/officeDocument/2006/relationships/slide" Target="slides/slide13.xml"/><Relationship Id="rId55" Type="http://schemas.openxmlformats.org/officeDocument/2006/relationships/slide" Target="slides/slide18.xml"/><Relationship Id="rId63" Type="http://schemas.openxmlformats.org/officeDocument/2006/relationships/slide" Target="slides/slide26.xml"/><Relationship Id="rId68" Type="http://schemas.openxmlformats.org/officeDocument/2006/relationships/slide" Target="slides/slide31.xml"/><Relationship Id="rId7" Type="http://schemas.openxmlformats.org/officeDocument/2006/relationships/slideMaster" Target="slideMasters/slideMaster7.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 Target="slides/slide3.xml"/><Relationship Id="rId45" Type="http://schemas.openxmlformats.org/officeDocument/2006/relationships/slide" Target="slides/slide8.xml"/><Relationship Id="rId53" Type="http://schemas.openxmlformats.org/officeDocument/2006/relationships/slide" Target="slides/slide16.xml"/><Relationship Id="rId58" Type="http://schemas.openxmlformats.org/officeDocument/2006/relationships/slide" Target="slides/slide21.xml"/><Relationship Id="rId66" Type="http://schemas.openxmlformats.org/officeDocument/2006/relationships/slide" Target="slides/slide29.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2.xml"/><Relationship Id="rId57" Type="http://schemas.openxmlformats.org/officeDocument/2006/relationships/slide" Target="slides/slide20.xml"/><Relationship Id="rId61"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7.xml"/><Relationship Id="rId52" Type="http://schemas.openxmlformats.org/officeDocument/2006/relationships/slide" Target="slides/slide15.xml"/><Relationship Id="rId60" Type="http://schemas.openxmlformats.org/officeDocument/2006/relationships/slide" Target="slides/slide23.xml"/><Relationship Id="rId65" Type="http://schemas.openxmlformats.org/officeDocument/2006/relationships/slide" Target="slides/slide28.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6.xml"/><Relationship Id="rId48" Type="http://schemas.openxmlformats.org/officeDocument/2006/relationships/slide" Target="slides/slide11.xml"/><Relationship Id="rId56" Type="http://schemas.openxmlformats.org/officeDocument/2006/relationships/slide" Target="slides/slide19.xml"/><Relationship Id="rId64" Type="http://schemas.openxmlformats.org/officeDocument/2006/relationships/slide" Target="slides/slide27.xml"/><Relationship Id="rId69"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14.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1.xml"/><Relationship Id="rId46" Type="http://schemas.openxmlformats.org/officeDocument/2006/relationships/slide" Target="slides/slide9.xml"/><Relationship Id="rId59" Type="http://schemas.openxmlformats.org/officeDocument/2006/relationships/slide" Target="slides/slide22.xml"/><Relationship Id="rId67" Type="http://schemas.openxmlformats.org/officeDocument/2006/relationships/slide" Target="slides/slide30.xml"/><Relationship Id="rId20" Type="http://schemas.openxmlformats.org/officeDocument/2006/relationships/slideMaster" Target="slideMasters/slideMaster20.xml"/><Relationship Id="rId41" Type="http://schemas.openxmlformats.org/officeDocument/2006/relationships/slide" Target="slides/slide4.xml"/><Relationship Id="rId54" Type="http://schemas.openxmlformats.org/officeDocument/2006/relationships/slide" Target="slides/slide17.xml"/><Relationship Id="rId62" Type="http://schemas.openxmlformats.org/officeDocument/2006/relationships/slide" Target="slides/slide25.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p:spPr>
      </p:sp>
      <p:sp>
        <p:nvSpPr>
          <p:cNvPr id="43010"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1"/>
          <p:cNvSpPr>
            <a:spLocks noGrp="1" noRot="1" noChangeAspect="1" noChangeArrowheads="1" noTextEdit="1"/>
          </p:cNvSpPr>
          <p:nvPr>
            <p:ph type="sldImg"/>
          </p:nvPr>
        </p:nvSpPr>
        <p:spPr>
          <a:solidFill>
            <a:srgbClr val="FFFFFF"/>
          </a:solidFill>
          <a:ln/>
        </p:spPr>
      </p:sp>
      <p:sp>
        <p:nvSpPr>
          <p:cNvPr id="118787"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 Good afternoon</a:t>
            </a:r>
          </a:p>
          <a:p>
            <a:pPr eaLnBrk="1" hangingPunct="1"/>
            <a:r>
              <a:rPr lang="en-US" sz="1800" smtClean="0">
                <a:latin typeface="Lucida Grande" charset="0"/>
                <a:ea typeface="Lucida Grande" charset="0"/>
                <a:cs typeface="Lucida Grande" charset="0"/>
                <a:sym typeface="Lucida Grande" charset="0"/>
              </a:rPr>
              <a:t>- This work presents Turquois - a Byzantine Consensus protocol specifically designed for efficient operation in wireless ad hoc networks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
          <p:cNvSpPr>
            <a:spLocks noGrp="1" noRot="1" noChangeAspect="1" noChangeArrowheads="1" noTextEdit="1"/>
          </p:cNvSpPr>
          <p:nvPr>
            <p:ph type="sldImg"/>
          </p:nvPr>
        </p:nvSpPr>
        <p:spPr>
          <a:solidFill>
            <a:srgbClr val="FFFFFF"/>
          </a:solidFill>
          <a:ln/>
        </p:spPr>
      </p:sp>
      <p:sp>
        <p:nvSpPr>
          <p:cNvPr id="136195"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So, let’s see how this was achieved in an actual algorithm.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solidFill>
            <a:srgbClr val="FFFFFF"/>
          </a:solidFill>
          <a:ln/>
        </p:spPr>
      </p:sp>
      <p:sp>
        <p:nvSpPr>
          <p:cNvPr id="137219" name="Rectangle 2"/>
          <p:cNvSpPr>
            <a:spLocks noGrp="1" noChangeArrowheads="1"/>
          </p:cNvSpPr>
          <p:nvPr>
            <p:ph type="body" idx="1"/>
          </p:nvPr>
        </p:nvSpPr>
        <p:spPr>
          <a:noFill/>
          <a:ln/>
        </p:spPr>
        <p:txBody>
          <a:bodyPr/>
          <a:lstStyle/>
          <a:p>
            <a:pPr marL="39688" eaLnBrk="1" hangingPunct="1"/>
            <a:r>
              <a:rPr lang="en-US" sz="2200" smtClean="0">
                <a:solidFill>
                  <a:srgbClr val="000000"/>
                </a:solidFill>
                <a:latin typeface="Lucida Grande" charset="0"/>
                <a:ea typeface="Lucida Grande" charset="0"/>
                <a:cs typeface="Lucida Grande" charset="0"/>
                <a:sym typeface="Lucida Grande" charset="0"/>
              </a:rPr>
              <a:t>These are features we would like our algorithm to have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1"/>
          <p:cNvSpPr>
            <a:spLocks noGrp="1" noRot="1" noChangeAspect="1" noChangeArrowheads="1" noTextEdit="1"/>
          </p:cNvSpPr>
          <p:nvPr>
            <p:ph type="sldImg"/>
          </p:nvPr>
        </p:nvSpPr>
        <p:spPr>
          <a:solidFill>
            <a:srgbClr val="FFFFFF"/>
          </a:solidFill>
          <a:ln/>
        </p:spPr>
      </p:sp>
      <p:sp>
        <p:nvSpPr>
          <p:cNvPr id="147459" name="Rectangle 2"/>
          <p:cNvSpPr>
            <a:spLocks noGrp="1" noChangeArrowheads="1"/>
          </p:cNvSpPr>
          <p:nvPr>
            <p:ph type="body" idx="1"/>
          </p:nvPr>
        </p:nvSpPr>
        <p:spPr>
          <a:noFill/>
          <a:ln/>
        </p:spPr>
        <p:txBody>
          <a:bodyPr/>
          <a:lstStyle/>
          <a:p>
            <a:pPr marL="39688"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There are three phases to the protocol (Converge, Lock, and Decide), which are executed sequentially for as many cycles as necessary until a decision is reached</a:t>
            </a:r>
          </a:p>
          <a:p>
            <a:pPr marL="39688" eaLnBrk="1" hangingPunct="1"/>
            <a:endParaRPr lang="en-US" sz="1800" smtClean="0">
              <a:latin typeface="Lucida Grande" charset="0"/>
              <a:ea typeface="Lucida Grande" charset="0"/>
              <a:cs typeface="Lucida Grande" charset="0"/>
              <a:sym typeface="Lucida Grande" charset="0"/>
            </a:endParaRP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1"/>
          <p:cNvSpPr>
            <a:spLocks noGrp="1" noRot="1" noChangeAspect="1" noChangeArrowheads="1" noTextEdit="1"/>
          </p:cNvSpPr>
          <p:nvPr>
            <p:ph type="sldImg"/>
          </p:nvPr>
        </p:nvSpPr>
        <p:spPr>
          <a:solidFill>
            <a:srgbClr val="FFFFFF"/>
          </a:solidFill>
          <a:ln/>
        </p:spPr>
      </p:sp>
      <p:sp>
        <p:nvSpPr>
          <p:cNvPr id="148483" name="Rectangle 2"/>
          <p:cNvSpPr>
            <a:spLocks noGrp="1" noChangeArrowheads="1"/>
          </p:cNvSpPr>
          <p:nvPr>
            <p:ph type="body" idx="1"/>
          </p:nvPr>
        </p:nvSpPr>
        <p:spPr>
          <a:noFill/>
          <a:ln/>
        </p:spPr>
        <p:txBody>
          <a:bodyPr/>
          <a:lstStyle/>
          <a:p>
            <a:pPr marL="39688"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The phase value mod 3 of a process determines in which of these phases the process is.</a:t>
            </a:r>
            <a:endParaRPr lang="en-US" sz="1800" smtClean="0">
              <a:latin typeface="Lucida Grande" charset="0"/>
              <a:ea typeface="Lucida Grande" charset="0"/>
              <a:cs typeface="Lucida Grande" charset="0"/>
              <a:sym typeface="Lucida Grande" charset="0"/>
            </a:endParaRP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buClr>
                <a:srgbClr val="000000"/>
              </a:buClr>
              <a:buFont typeface="Lucida Grande" charset="0"/>
              <a:buChar char="-"/>
            </a:pPr>
            <a:r>
              <a:rPr lang="en-US" sz="1400" smtClean="0">
                <a:solidFill>
                  <a:srgbClr val="000000"/>
                </a:solidFill>
                <a:latin typeface="Lucida Grande" charset="0"/>
                <a:ea typeface="Lucida Grande" charset="0"/>
                <a:cs typeface="Lucida Grande" charset="0"/>
                <a:sym typeface="Lucida Grande" charset="0"/>
              </a:rPr>
              <a:t> </a:t>
            </a:r>
            <a:r>
              <a:rPr lang="en-US" sz="1800" smtClean="0">
                <a:solidFill>
                  <a:srgbClr val="000000"/>
                </a:solidFill>
                <a:latin typeface="Lucida Grande" charset="0"/>
                <a:ea typeface="Lucida Grande" charset="0"/>
                <a:cs typeface="Lucida Grande" charset="0"/>
                <a:sym typeface="Lucida Grande" charset="0"/>
              </a:rPr>
              <a:t>There are two rules for processes to update their phase values.</a:t>
            </a:r>
          </a:p>
          <a:p>
            <a:pPr marL="39688" eaLnBrk="1" hangingPunct="1"/>
            <a:r>
              <a:rPr lang="en-US" sz="1800" smtClean="0">
                <a:solidFill>
                  <a:srgbClr val="000000"/>
                </a:solidFill>
                <a:latin typeface="Lucida Grande" charset="0"/>
                <a:ea typeface="Lucida Grande" charset="0"/>
                <a:cs typeface="Lucida Grande" charset="0"/>
                <a:sym typeface="Lucida Grande" charset="0"/>
              </a:rPr>
              <a:t>The first is... *click*</a:t>
            </a:r>
            <a:endParaRPr lang="en-US" sz="1800" smtClean="0">
              <a:latin typeface="Lucida Grande" charset="0"/>
              <a:ea typeface="Lucida Grande" charset="0"/>
              <a:cs typeface="Lucida Grande" charset="0"/>
              <a:sym typeface="Lucida Grande" charset="0"/>
            </a:endParaRPr>
          </a:p>
          <a:p>
            <a:pPr marL="39688" eaLnBrk="1" hangingPunct="1"/>
            <a:endParaRPr lang="en-US" sz="1800" smtClean="0">
              <a:latin typeface="Lucida Grande" charset="0"/>
              <a:ea typeface="Lucida Grande" charset="0"/>
              <a:cs typeface="Lucida Grande" charset="0"/>
              <a:sym typeface="Lucida Grande" charset="0"/>
            </a:endParaRP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1"/>
          <p:cNvSpPr>
            <a:spLocks noGrp="1" noRot="1" noChangeAspect="1" noChangeArrowheads="1" noTextEdit="1"/>
          </p:cNvSpPr>
          <p:nvPr>
            <p:ph type="sldImg"/>
          </p:nvPr>
        </p:nvSpPr>
        <p:spPr>
          <a:solidFill>
            <a:srgbClr val="FFFFFF"/>
          </a:solidFill>
          <a:ln/>
        </p:spPr>
      </p:sp>
      <p:sp>
        <p:nvSpPr>
          <p:cNvPr id="149507" name="Rectangle 2"/>
          <p:cNvSpPr>
            <a:spLocks noGrp="1" noChangeArrowheads="1"/>
          </p:cNvSpPr>
          <p:nvPr>
            <p:ph type="body" idx="1"/>
          </p:nvPr>
        </p:nvSpPr>
        <p:spPr>
          <a:noFill/>
          <a:ln/>
        </p:spPr>
        <p:txBody>
          <a:bodyPr/>
          <a:lstStyle/>
          <a:p>
            <a:pPr marL="39688"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And the second rule is...</a:t>
            </a:r>
            <a:endParaRPr lang="en-US" sz="1800" smtClean="0">
              <a:latin typeface="Lucida Grande" charset="0"/>
              <a:ea typeface="Lucida Grande" charset="0"/>
              <a:cs typeface="Lucida Grande" charset="0"/>
              <a:sym typeface="Lucida Grande" charset="0"/>
            </a:endParaRPr>
          </a:p>
          <a:p>
            <a:pPr marL="39688" eaLnBrk="1" hangingPunct="1"/>
            <a:endParaRPr lang="en-US" sz="1800" smtClean="0">
              <a:latin typeface="Lucida Grande" charset="0"/>
              <a:ea typeface="Lucida Grande" charset="0"/>
              <a:cs typeface="Lucida Grande" charset="0"/>
              <a:sym typeface="Lucida Grande" charset="0"/>
            </a:endParaRP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1"/>
          <p:cNvSpPr>
            <a:spLocks noGrp="1" noRot="1" noChangeAspect="1" noChangeArrowheads="1" noTextEdit="1"/>
          </p:cNvSpPr>
          <p:nvPr>
            <p:ph type="sldImg"/>
          </p:nvPr>
        </p:nvSpPr>
        <p:spPr>
          <a:solidFill>
            <a:srgbClr val="FFFFFF"/>
          </a:solidFill>
          <a:ln/>
        </p:spPr>
      </p:sp>
      <p:sp>
        <p:nvSpPr>
          <p:cNvPr id="150531"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The converge phase facilitates the execution on the following phases by trying to have processes converge on a common value if the they receive more or less the same set of messages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1"/>
          <p:cNvSpPr>
            <a:spLocks noGrp="1" noRot="1" noChangeAspect="1" noChangeArrowheads="1" noTextEdit="1"/>
          </p:cNvSpPr>
          <p:nvPr>
            <p:ph type="sldImg"/>
          </p:nvPr>
        </p:nvSpPr>
        <p:spPr>
          <a:solidFill>
            <a:srgbClr val="FFFFFF"/>
          </a:solidFill>
          <a:ln/>
        </p:spPr>
      </p:sp>
      <p:sp>
        <p:nvSpPr>
          <p:cNvPr id="151555"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The lock phase tries to “lock” the processes into a particular value by forcing processes into the same proposal value 0 or 1. By the end of a lock phase any process either has proposal value v or \bot.</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What a process does is to check the messages received for its current phase and ask the following question: “Has the same value v been proposed by a majority of processes?”.</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If yes, then the process updates its own proposal value to v.</a:t>
            </a:r>
          </a:p>
          <a:p>
            <a:pPr marL="39688" eaLnBrk="1" hangingPunct="1"/>
            <a:r>
              <a:rPr lang="en-US" sz="1800" smtClean="0">
                <a:solidFill>
                  <a:srgbClr val="000000"/>
                </a:solidFill>
                <a:latin typeface="Lucida Grande" charset="0"/>
                <a:ea typeface="Lucida Grande" charset="0"/>
                <a:cs typeface="Lucida Grande" charset="0"/>
                <a:sym typeface="Lucida Grande" charset="0"/>
              </a:rPr>
              <a:t>If not, then the process sets its proposal value to a meaningless value indicating it has no preference.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1"/>
          <p:cNvSpPr>
            <a:spLocks noGrp="1" noRot="1" noChangeAspect="1" noChangeArrowheads="1" noTextEdit="1"/>
          </p:cNvSpPr>
          <p:nvPr>
            <p:ph type="sldImg"/>
          </p:nvPr>
        </p:nvSpPr>
        <p:spPr>
          <a:solidFill>
            <a:srgbClr val="FFFFFF"/>
          </a:solidFill>
          <a:ln/>
        </p:spPr>
      </p:sp>
      <p:sp>
        <p:nvSpPr>
          <p:cNvPr id="152579"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In decide phases processes try to decide on the value “locked” at the previous phase.</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The random step ensures that eventually every process will propose the same value at the beginning of a “converge” phase. When this happens, they eventually decide that value by the end of the next “decide” phase. </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[Explain the purpose of the random step]</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1"/>
          <p:cNvSpPr>
            <a:spLocks noGrp="1" noRot="1" noChangeAspect="1" noChangeArrowheads="1" noTextEdit="1"/>
          </p:cNvSpPr>
          <p:nvPr>
            <p:ph type="sldImg"/>
          </p:nvPr>
        </p:nvSpPr>
        <p:spPr>
          <a:solidFill>
            <a:srgbClr val="FFFFFF"/>
          </a:solidFill>
          <a:ln/>
        </p:spPr>
      </p:sp>
      <p:sp>
        <p:nvSpPr>
          <p:cNvPr id="153603" name="Rectangle 2"/>
          <p:cNvSpPr>
            <a:spLocks noGrp="1" noChangeArrowheads="1"/>
          </p:cNvSpPr>
          <p:nvPr>
            <p:ph type="body" idx="1"/>
          </p:nvPr>
        </p:nvSpPr>
        <p:spPr>
          <a:noFill/>
          <a:ln/>
        </p:spPr>
        <p:txBody>
          <a:bodyPr/>
          <a:lstStyle/>
          <a:p>
            <a:pPr marL="79375" eaLnBrk="1" hangingPunct="1"/>
            <a:r>
              <a:rPr lang="en-US" sz="1800" smtClean="0">
                <a:solidFill>
                  <a:srgbClr val="000000"/>
                </a:solidFill>
                <a:latin typeface="Lucida Grande" charset="0"/>
                <a:ea typeface="Lucida Grande" charset="0"/>
                <a:cs typeface="Lucida Grande" charset="0"/>
                <a:sym typeface="Lucida Grande" charset="0"/>
              </a:rPr>
              <a:t>- At the end of every even phase there is a small probability of unanimity</a:t>
            </a:r>
          </a:p>
          <a:p>
            <a:pPr marL="79375" eaLnBrk="1" hangingPunct="1"/>
            <a:endParaRPr lang="en-US" sz="1800" smtClean="0">
              <a:solidFill>
                <a:srgbClr val="000000"/>
              </a:solidFill>
              <a:latin typeface="Lucida Grande" charset="0"/>
              <a:ea typeface="Lucida Grande" charset="0"/>
              <a:cs typeface="Lucida Grande" charset="0"/>
              <a:sym typeface="Lucida Grande" charset="0"/>
            </a:endParaRPr>
          </a:p>
          <a:p>
            <a:pPr marL="79375"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The bottom line is that as long as we ensure that processes continue the increase their phase number, sooner or later, they will decide</a:t>
            </a:r>
          </a:p>
          <a:p>
            <a:pPr marL="79375" eaLnBrk="1" hangingPunct="1">
              <a:buClr>
                <a:srgbClr val="000000"/>
              </a:buClr>
              <a:buFont typeface="Lucida Grande" charset="0"/>
              <a:buChar char="-"/>
            </a:pPr>
            <a:endParaRPr lang="en-US" sz="1800" smtClean="0">
              <a:solidFill>
                <a:srgbClr val="000000"/>
              </a:solidFill>
              <a:latin typeface="Lucida Grande" charset="0"/>
              <a:ea typeface="Lucida Grande" charset="0"/>
              <a:cs typeface="Lucida Grande" charset="0"/>
              <a:sym typeface="Lucida Grande" charset="0"/>
            </a:endParaRPr>
          </a:p>
          <a:p>
            <a:pPr marL="79375"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In good executions, without failures or with unanimous initial proposal values, the processes only require one cycle to decide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
          <p:cNvSpPr>
            <a:spLocks noGrp="1" noRot="1" noChangeAspect="1" noChangeArrowheads="1" noTextEdit="1"/>
          </p:cNvSpPr>
          <p:nvPr>
            <p:ph type="sldImg"/>
          </p:nvPr>
        </p:nvSpPr>
        <p:spPr>
          <a:solidFill>
            <a:srgbClr val="FFFFFF"/>
          </a:solidFill>
          <a:ln/>
        </p:spPr>
      </p:sp>
      <p:sp>
        <p:nvSpPr>
          <p:cNvPr id="155651"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 A fundamental part of the protocol is the way it limits the bad things that Byzantine processes can do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1"/>
          <p:cNvSpPr>
            <a:spLocks noGrp="1" noRot="1" noChangeAspect="1" noChangeArrowheads="1" noTextEdit="1"/>
          </p:cNvSpPr>
          <p:nvPr>
            <p:ph type="sldImg"/>
          </p:nvPr>
        </p:nvSpPr>
        <p:spPr>
          <a:solidFill>
            <a:srgbClr val="FFFFFF"/>
          </a:solidFill>
          <a:ln/>
        </p:spPr>
      </p:sp>
      <p:sp>
        <p:nvSpPr>
          <p:cNvPr id="119811"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 Wireless ad hoc networks are systems that operate without any form of centralized control. </a:t>
            </a:r>
          </a:p>
          <a:p>
            <a:pPr eaLnBrk="1" hangingPunct="1"/>
            <a:r>
              <a:rPr lang="en-US" sz="1800" smtClean="0">
                <a:latin typeface="Lucida Grande" charset="0"/>
                <a:ea typeface="Lucida Grande" charset="0"/>
                <a:cs typeface="Lucida Grande" charset="0"/>
                <a:sym typeface="Lucida Grande" charset="0"/>
              </a:rPr>
              <a:t>- There no notion of infrastructure. And every node, in principle, can play an equal role in the network's operation- Their decentralized nature makes them suitable for many situations. </a:t>
            </a:r>
          </a:p>
          <a:p>
            <a:pPr eaLnBrk="1" hangingPunct="1"/>
            <a:r>
              <a:rPr lang="en-US" sz="1800" smtClean="0">
                <a:latin typeface="Lucida Grande" charset="0"/>
                <a:ea typeface="Lucida Grande" charset="0"/>
                <a:cs typeface="Lucida Grande" charset="0"/>
                <a:sym typeface="Lucida Grande" charset="0"/>
              </a:rPr>
              <a:t>- But especially, for critical scenarios that may require a rapid network deployment like: natural disaster areas or military conflicts, where the reliance on a single point of failure is not only inappropriate, but even unattainable</a:t>
            </a:r>
          </a:p>
          <a:p>
            <a:pPr eaLnBrk="1" hangingPunct="1"/>
            <a:endParaRPr lang="en-US" sz="1800" smtClean="0">
              <a:latin typeface="Lucida Grande" charset="0"/>
              <a:ea typeface="Lucida Grande" charset="0"/>
              <a:cs typeface="Lucida Grande" charset="0"/>
              <a:sym typeface="Lucida Grande"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Grp="1" noRot="1" noChangeAspect="1" noChangeArrowheads="1" noTextEdit="1"/>
          </p:cNvSpPr>
          <p:nvPr>
            <p:ph type="sldImg"/>
          </p:nvPr>
        </p:nvSpPr>
        <p:spPr>
          <a:solidFill>
            <a:srgbClr val="FFFFFF"/>
          </a:solidFill>
          <a:ln/>
        </p:spPr>
      </p:sp>
      <p:sp>
        <p:nvSpPr>
          <p:cNvPr id="156675" name="Rectangle 2"/>
          <p:cNvSpPr>
            <a:spLocks noGrp="1" noChangeArrowheads="1"/>
          </p:cNvSpPr>
          <p:nvPr>
            <p:ph type="body" idx="1"/>
          </p:nvPr>
        </p:nvSpPr>
        <p:spPr>
          <a:noFill/>
          <a:ln/>
        </p:spPr>
        <p:txBody>
          <a:bodyPr/>
          <a:lstStyle/>
          <a:p>
            <a:pPr marL="39688" eaLnBrk="1" hangingPunct="1"/>
            <a:r>
              <a:rPr lang="en-US" sz="1900" smtClean="0">
                <a:solidFill>
                  <a:srgbClr val="000000"/>
                </a:solidFill>
                <a:latin typeface="Lucida Grande" charset="0"/>
                <a:ea typeface="Lucida Grande" charset="0"/>
                <a:cs typeface="Lucida Grande" charset="0"/>
                <a:sym typeface="Lucida Grande" charset="0"/>
              </a:rPr>
              <a:t>And this is accomplished by two message validation mechanisms:</a:t>
            </a:r>
          </a:p>
          <a:p>
            <a:pPr marL="39688" eaLnBrk="1" hangingPunct="1"/>
            <a:endParaRPr lang="en-US" sz="1900" smtClean="0">
              <a:solidFill>
                <a:srgbClr val="000000"/>
              </a:solidFill>
              <a:latin typeface="Lucida Grande" charset="0"/>
              <a:ea typeface="Lucida Grande" charset="0"/>
              <a:cs typeface="Lucida Grande" charset="0"/>
              <a:sym typeface="Lucida Grande" charset="0"/>
            </a:endParaRPr>
          </a:p>
          <a:p>
            <a:pPr marL="39688" eaLnBrk="1" hangingPunct="1"/>
            <a:r>
              <a:rPr lang="en-US" sz="1900" smtClean="0">
                <a:solidFill>
                  <a:srgbClr val="000000"/>
                </a:solidFill>
                <a:latin typeface="Lucida Grande" charset="0"/>
                <a:ea typeface="Lucida Grande" charset="0"/>
                <a:cs typeface="Lucida Grande" charset="0"/>
                <a:sym typeface="Lucida Grande" charset="0"/>
              </a:rPr>
              <a:t>- Authenticity validation</a:t>
            </a:r>
          </a:p>
          <a:p>
            <a:pPr marL="39688" eaLnBrk="1" hangingPunct="1"/>
            <a:r>
              <a:rPr lang="en-US" sz="1900" smtClean="0">
                <a:solidFill>
                  <a:srgbClr val="000000"/>
                </a:solidFill>
                <a:latin typeface="Lucida Grande" charset="0"/>
                <a:ea typeface="Lucida Grande" charset="0"/>
                <a:cs typeface="Lucida Grande" charset="0"/>
                <a:sym typeface="Lucida Grande" charset="0"/>
              </a:rPr>
              <a:t>- Semantic validation</a:t>
            </a:r>
          </a:p>
          <a:p>
            <a:pPr marL="39688" eaLnBrk="1" hangingPunct="1"/>
            <a:endParaRPr lang="en-US" sz="1900" smtClean="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
          <p:cNvSpPr>
            <a:spLocks noGrp="1" noRot="1" noChangeAspect="1" noChangeArrowheads="1" noTextEdit="1"/>
          </p:cNvSpPr>
          <p:nvPr>
            <p:ph type="sldImg"/>
          </p:nvPr>
        </p:nvSpPr>
        <p:spPr>
          <a:solidFill>
            <a:srgbClr val="FFFFFF"/>
          </a:solidFill>
          <a:ln/>
        </p:spPr>
      </p:sp>
      <p:sp>
        <p:nvSpPr>
          <p:cNvPr id="167939"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 The graph clearly shows the better performance of Turquois, particularly as the number of processes in the system increases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
          <p:cNvSpPr>
            <a:spLocks noGrp="1" noRot="1" noChangeAspect="1" noChangeArrowheads="1" noTextEdit="1"/>
          </p:cNvSpPr>
          <p:nvPr>
            <p:ph type="sldImg"/>
          </p:nvPr>
        </p:nvSpPr>
        <p:spPr>
          <a:solidFill>
            <a:srgbClr val="FFFFFF"/>
          </a:solidFill>
          <a:ln/>
        </p:spPr>
      </p:sp>
      <p:sp>
        <p:nvSpPr>
          <p:cNvPr id="168963"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But even at lower scales, the performance advantage of Turquois is significant being at least more than 3x better than the next best protocol.</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1"/>
          <p:cNvSpPr>
            <a:spLocks noGrp="1" noRot="1" noChangeAspect="1" noChangeArrowheads="1" noTextEdit="1"/>
          </p:cNvSpPr>
          <p:nvPr>
            <p:ph type="sldImg"/>
          </p:nvPr>
        </p:nvSpPr>
        <p:spPr>
          <a:solidFill>
            <a:srgbClr val="FFFFFF"/>
          </a:solidFill>
          <a:ln/>
        </p:spPr>
      </p:sp>
      <p:sp>
        <p:nvSpPr>
          <p:cNvPr id="169987"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 With divergent proposal values the performance of the protocols is a bit worse because more rounds of communication are needed to reach a decision, but the relative differences between the various protocols remains the same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
          <p:cNvSpPr>
            <a:spLocks noGrp="1" noRot="1" noChangeAspect="1" noChangeArrowheads="1" noTextEdit="1"/>
          </p:cNvSpPr>
          <p:nvPr>
            <p:ph type="sldImg"/>
          </p:nvPr>
        </p:nvSpPr>
        <p:spPr>
          <a:solidFill>
            <a:srgbClr val="FFFFFF"/>
          </a:solidFill>
          <a:ln/>
        </p:spPr>
      </p:sp>
      <p:sp>
        <p:nvSpPr>
          <p:cNvPr id="171011"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The same pattern of results was observed for tests where up to less than one third of the processes tried to disrupt the execution of the protocols - here for unanimous proposals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1"/>
          <p:cNvSpPr>
            <a:spLocks noGrp="1" noRot="1" noChangeAspect="1" noChangeArrowheads="1" noTextEdit="1"/>
          </p:cNvSpPr>
          <p:nvPr>
            <p:ph type="sldImg"/>
          </p:nvPr>
        </p:nvSpPr>
        <p:spPr>
          <a:solidFill>
            <a:srgbClr val="FFFFFF"/>
          </a:solidFill>
          <a:ln/>
        </p:spPr>
      </p:sp>
      <p:sp>
        <p:nvSpPr>
          <p:cNvPr id="172035"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and here for divergent proposals, which shows an even bigger difference between Turquois and the other protocols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1"/>
          <p:cNvSpPr>
            <a:spLocks noGrp="1" noRot="1" noChangeAspect="1" noChangeArrowheads="1" noTextEdit="1"/>
          </p:cNvSpPr>
          <p:nvPr>
            <p:ph type="sldImg"/>
          </p:nvPr>
        </p:nvSpPr>
        <p:spPr>
          <a:solidFill>
            <a:srgbClr val="FFFFFF"/>
          </a:solidFill>
          <a:ln/>
        </p:spPr>
      </p:sp>
      <p:sp>
        <p:nvSpPr>
          <p:cNvPr id="173059"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So, in conclusion...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
          <p:cNvSpPr>
            <a:spLocks noGrp="1" noRot="1" noChangeAspect="1" noChangeArrowheads="1" noTextEdit="1"/>
          </p:cNvSpPr>
          <p:nvPr>
            <p:ph type="sldImg"/>
          </p:nvPr>
        </p:nvSpPr>
        <p:spPr>
          <a:solidFill>
            <a:srgbClr val="FFFFFF"/>
          </a:solidFill>
          <a:ln/>
        </p:spPr>
      </p:sp>
      <p:sp>
        <p:nvSpPr>
          <p:cNvPr id="121859" name="Rectangle 2"/>
          <p:cNvSpPr>
            <a:spLocks noGrp="1" noChangeArrowheads="1"/>
          </p:cNvSpPr>
          <p:nvPr>
            <p:ph type="body" idx="1"/>
          </p:nvPr>
        </p:nvSpPr>
        <p:spPr>
          <a:noFill/>
          <a:ln/>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smtClean="0">
                <a:latin typeface="Verdana" charset="0"/>
                <a:ea typeface="Verdana" charset="0"/>
                <a:cs typeface="Verdana" charset="0"/>
                <a:sym typeface="Verdana" charset="0"/>
              </a:rPr>
              <a:t>- In many of these scenarios the nodes that compose the network will need to reach an agreement on something.</a:t>
            </a: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smtClean="0">
                <a:latin typeface="Verdana" charset="0"/>
                <a:ea typeface="Verdana" charset="0"/>
                <a:cs typeface="Verdana" charset="0"/>
                <a:sym typeface="Verdana" charset="0"/>
              </a:rPr>
              <a:t>- For example, the nodes may need to self-organize into clusters of physically close nodes and need to determine exactly who is and who isn’t in their local cluster.</a:t>
            </a: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smtClean="0">
                <a:latin typeface="Verdana" charset="0"/>
                <a:ea typeface="Verdana" charset="0"/>
                <a:cs typeface="Verdana" charset="0"/>
                <a:sym typeface="Verdana" charset="0"/>
              </a:rPr>
              <a:t>- One common abstraction of this necessity for agreement is the consensus problem. - In consensus, every process has an initial proposal value (in our example red or blue) and processes have decide on one of those values.</a:t>
            </a: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solidFill>
                <a:srgbClr val="000000"/>
              </a:solidFill>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solidFill>
                <a:srgbClr val="000000"/>
              </a:solidFill>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solidFill>
                <a:srgbClr val="000000"/>
              </a:solidFill>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solidFill>
                <a:srgbClr val="000000"/>
              </a:solidFill>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smtClean="0">
              <a:solidFill>
                <a:srgbClr val="000000"/>
              </a:solidFill>
              <a:latin typeface="Verdana" charset="0"/>
              <a:ea typeface="Verdana" charset="0"/>
              <a:cs typeface="Verdana" charset="0"/>
              <a:sym typeface="Verdana" charset="0"/>
            </a:endParaRP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smtClean="0">
                <a:solidFill>
                  <a:srgbClr val="000000"/>
                </a:solidFill>
                <a:latin typeface="Verdana" charset="0"/>
                <a:ea typeface="Verdana" charset="0"/>
                <a:cs typeface="Verdana" charset="0"/>
                <a:sym typeface="Verdana" charset="0"/>
              </a:rPr>
              <a:t>- Consensus in potentially hostile wireless ad hoc networks, where some of the nodes can be attacked and controlled by a sophisticated adversary</a:t>
            </a:r>
          </a:p>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smtClean="0">
                <a:solidFill>
                  <a:srgbClr val="000000"/>
                </a:solidFill>
                <a:latin typeface="Verdana" charset="0"/>
                <a:ea typeface="Verdana" charset="0"/>
                <a:cs typeface="Verdana" charset="0"/>
                <a:sym typeface="Verdana" charset="0"/>
              </a:rPr>
              <a:t>- Furthermore, we want to do this efficiently, we want an algorithm that is fast!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
          <p:cNvSpPr>
            <a:spLocks noGrp="1" noRot="1" noChangeAspect="1" noChangeArrowheads="1" noTextEdit="1"/>
          </p:cNvSpPr>
          <p:nvPr>
            <p:ph type="sldImg"/>
          </p:nvPr>
        </p:nvSpPr>
        <p:spPr>
          <a:solidFill>
            <a:srgbClr val="FFFFFF"/>
          </a:solidFill>
          <a:ln/>
        </p:spPr>
      </p:sp>
      <p:sp>
        <p:nvSpPr>
          <p:cNvPr id="122883" name="Rectangle 2"/>
          <p:cNvSpPr>
            <a:spLocks noGrp="1" noChangeArrowheads="1"/>
          </p:cNvSpPr>
          <p:nvPr>
            <p:ph type="body" idx="1"/>
          </p:nvPr>
        </p:nvSpPr>
        <p:spPr>
          <a:noFill/>
          <a:ln/>
        </p:spPr>
        <p:txBody>
          <a:bodyPr/>
          <a:lstStyle/>
          <a:p>
            <a:pPr eaLnBrk="1" hangingPunct="1"/>
            <a:r>
              <a:rPr lang="en-US" sz="1800" smtClean="0">
                <a:latin typeface="Lucida Grande" charset="0"/>
                <a:ea typeface="Lucida Grande" charset="0"/>
                <a:cs typeface="Lucida Grande" charset="0"/>
                <a:sym typeface="Lucida Grande" charset="0"/>
              </a:rPr>
              <a:t>- </a:t>
            </a:r>
            <a:r>
              <a:rPr lang="en-US" sz="1800" smtClean="0">
                <a:solidFill>
                  <a:srgbClr val="000000"/>
                </a:solidFill>
                <a:latin typeface="Lucida Grande" charset="0"/>
                <a:ea typeface="Lucida Grande" charset="0"/>
                <a:cs typeface="Lucida Grande" charset="0"/>
                <a:sym typeface="Lucida Grande" charset="0"/>
              </a:rPr>
              <a:t>So, the first step in studying this problem in wireless ad hoc networks is to find a model that accurately captures these communication environments</a:t>
            </a:r>
            <a:endParaRPr lang="en-US" sz="1800" smtClean="0">
              <a:latin typeface="Lucida Grande" charset="0"/>
              <a:ea typeface="Lucida Grande" charset="0"/>
              <a:cs typeface="Lucida Grande" charset="0"/>
              <a:sym typeface="Lucida Grande" charset="0"/>
            </a:endParaRPr>
          </a:p>
          <a:p>
            <a:pPr eaLnBrk="1" hangingPunct="1"/>
            <a:endParaRPr lang="en-US" sz="2200" smtClean="0">
              <a:latin typeface="Lucida Grande" charset="0"/>
              <a:ea typeface="Lucida Grande" charset="0"/>
              <a:cs typeface="Lucida Grande" charset="0"/>
              <a:sym typeface="Lucida Grande"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1"/>
          <p:cNvSpPr>
            <a:spLocks noGrp="1" noRot="1" noChangeAspect="1" noChangeArrowheads="1" noTextEdit="1"/>
          </p:cNvSpPr>
          <p:nvPr>
            <p:ph type="sldImg"/>
          </p:nvPr>
        </p:nvSpPr>
        <p:spPr>
          <a:solidFill>
            <a:srgbClr val="FFFFFF"/>
          </a:solidFill>
          <a:ln/>
        </p:spPr>
      </p:sp>
      <p:sp>
        <p:nvSpPr>
          <p:cNvPr id="123907" name="Rectangle 2"/>
          <p:cNvSpPr>
            <a:spLocks noGrp="1" noChangeArrowheads="1"/>
          </p:cNvSpPr>
          <p:nvPr>
            <p:ph type="body" idx="1"/>
          </p:nvPr>
        </p:nvSpPr>
        <p:spPr>
          <a:noFill/>
          <a:ln/>
        </p:spPr>
        <p:txBody>
          <a:bodyPr/>
          <a:lstStyle/>
          <a:p>
            <a:pPr marL="39688" eaLnBrk="1" hangingPunct="1">
              <a:tabLst>
                <a:tab pos="393700" algn="l"/>
                <a:tab pos="749300" algn="l"/>
                <a:tab pos="1104900" algn="l"/>
                <a:tab pos="1460500" algn="l"/>
                <a:tab pos="1816100" algn="l"/>
                <a:tab pos="2171700" algn="l"/>
                <a:tab pos="2527300" algn="l"/>
                <a:tab pos="2882900" algn="l"/>
                <a:tab pos="3238500" algn="l"/>
                <a:tab pos="3594100" algn="l"/>
                <a:tab pos="3949700" algn="l"/>
                <a:tab pos="4305300" algn="l"/>
                <a:tab pos="4610100" algn="l"/>
              </a:tabLst>
            </a:pPr>
            <a:r>
              <a:rPr lang="en-US" sz="1800" smtClean="0">
                <a:solidFill>
                  <a:srgbClr val="000000"/>
                </a:solidFill>
                <a:latin typeface="Lucida Grande" charset="0"/>
                <a:ea typeface="Lucida Grande" charset="0"/>
                <a:cs typeface="Lucida Grande" charset="0"/>
                <a:sym typeface="Lucida Grande" charset="0"/>
              </a:rPr>
              <a:t>So, if we think about it what we have is:- A set of wireless nodes spread out over some geographical area- Communicate by transmitting messages to each other Several natural unreliability factors: CRASH, INTERFERENCE, COLLISION,  MOBILITY may cause disconnection- NON-UNIFORMITY in message delivery</a:t>
            </a:r>
          </a:p>
          <a:p>
            <a:pPr marL="39688" eaLnBrk="1" hangingPunct="1">
              <a:tabLst>
                <a:tab pos="393700" algn="l"/>
                <a:tab pos="749300" algn="l"/>
                <a:tab pos="1104900" algn="l"/>
                <a:tab pos="1460500" algn="l"/>
                <a:tab pos="1816100" algn="l"/>
                <a:tab pos="2171700" algn="l"/>
                <a:tab pos="2527300" algn="l"/>
                <a:tab pos="2882900" algn="l"/>
                <a:tab pos="3238500" algn="l"/>
                <a:tab pos="3594100" algn="l"/>
                <a:tab pos="3949700" algn="l"/>
                <a:tab pos="4305300" algn="l"/>
                <a:tab pos="4610100" algn="l"/>
              </a:tabLst>
            </a:pPr>
            <a:r>
              <a:rPr lang="en-US" sz="1800" smtClean="0">
                <a:solidFill>
                  <a:srgbClr val="000000"/>
                </a:solidFill>
                <a:latin typeface="Lucida Grande" charset="0"/>
                <a:ea typeface="Lucida Grande" charset="0"/>
                <a:cs typeface="Lucida Grande" charset="0"/>
                <a:sym typeface="Lucida Grande" charset="0"/>
              </a:rPr>
              <a:t>- Furthermore, since we’ll be deploying the network in potentially hostile environments, we need to cope with the possibility of some nodes being attacked and controlled by a sophist. adv.</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1"/>
          <p:cNvSpPr>
            <a:spLocks noGrp="1" noRot="1" noChangeAspect="1" noChangeArrowheads="1" noTextEdit="1"/>
          </p:cNvSpPr>
          <p:nvPr>
            <p:ph type="sldImg"/>
          </p:nvPr>
        </p:nvSpPr>
        <p:spPr>
          <a:solidFill>
            <a:srgbClr val="FFFFFF"/>
          </a:solidFill>
          <a:ln/>
        </p:spPr>
      </p:sp>
      <p:sp>
        <p:nvSpPr>
          <p:cNvPr id="125955" name="Rectangle 2"/>
          <p:cNvSpPr>
            <a:spLocks noGrp="1" noChangeArrowheads="1"/>
          </p:cNvSpPr>
          <p:nvPr>
            <p:ph type="body" idx="1"/>
          </p:nvPr>
        </p:nvSpPr>
        <p:spPr>
          <a:noFill/>
          <a:ln/>
        </p:spPr>
        <p:txBody>
          <a:bodyPr/>
          <a:lstStyle/>
          <a:p>
            <a:pPr marL="39688"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We also have a communication medium that provides an open and natural broadcasting environment</a:t>
            </a:r>
          </a:p>
          <a:p>
            <a:pPr marL="39688" eaLnBrk="1" hangingPunct="1">
              <a:buClr>
                <a:srgbClr val="000000"/>
              </a:buClr>
              <a:buFont typeface="Lucida Grande" charset="0"/>
              <a:buChar char="-"/>
            </a:pPr>
            <a:r>
              <a:rPr lang="en-US" sz="1800" smtClean="0">
                <a:solidFill>
                  <a:srgbClr val="000000"/>
                </a:solidFill>
                <a:latin typeface="Lucida Grande" charset="0"/>
                <a:ea typeface="Lucida Grande" charset="0"/>
                <a:cs typeface="Lucida Grande" charset="0"/>
                <a:sym typeface="Lucida Grande" charset="0"/>
              </a:rPr>
              <a:t> This means that for instance that just a simple message transmission can potentially reach every node within transmission range</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 *click* Properly exploit, it can be the key to achieve an efficient algorithm</a:t>
            </a:r>
          </a:p>
          <a:p>
            <a:pPr marL="39688" eaLnBrk="1" hangingPunct="1"/>
            <a:r>
              <a:rPr lang="en-US" sz="1800" smtClean="0">
                <a:solidFill>
                  <a:srgbClr val="000000"/>
                </a:solidFill>
                <a:latin typeface="Lucida Grande" charset="0"/>
                <a:ea typeface="Lucida Grande" charset="0"/>
                <a:cs typeface="Lucida Grande" charset="0"/>
                <a:sym typeface="Lucida Grande" charset="0"/>
              </a:rPr>
              <a:t>*click* - For this, we need to depart from the traditional assumption that every pair of processes is connected by a reliable point-to-point channel because it forces us to rely on end-to-end message delivery mechanisms, like TCP, for example</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 In essence, to fully take advantage of this natural broadcasting medium, we need to assume the inherent unreliability of radio communications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
          <p:cNvSpPr>
            <a:spLocks noGrp="1" noRot="1" noChangeAspect="1" noChangeArrowheads="1" noTextEdit="1"/>
          </p:cNvSpPr>
          <p:nvPr>
            <p:ph type="sldImg"/>
          </p:nvPr>
        </p:nvSpPr>
        <p:spPr>
          <a:solidFill>
            <a:srgbClr val="FFFFFF"/>
          </a:solidFill>
          <a:ln/>
        </p:spPr>
      </p:sp>
      <p:sp>
        <p:nvSpPr>
          <p:cNvPr id="126979" name="Rectangle 2"/>
          <p:cNvSpPr>
            <a:spLocks noGrp="1" noChangeArrowheads="1"/>
          </p:cNvSpPr>
          <p:nvPr>
            <p:ph type="body" idx="1"/>
          </p:nvPr>
        </p:nvSpPr>
        <p:spPr>
          <a:noFill/>
          <a:ln/>
        </p:spPr>
        <p:txBody>
          <a:bodyPr/>
          <a:lstStyle/>
          <a:p>
            <a:pPr marL="79375" eaLnBrk="1" hangingPunct="1"/>
            <a:r>
              <a:rPr lang="en-US" sz="2200" smtClean="0">
                <a:solidFill>
                  <a:srgbClr val="000000"/>
                </a:solidFill>
                <a:latin typeface="Lucida Grande" charset="0"/>
                <a:ea typeface="Lucida Grande" charset="0"/>
                <a:cs typeface="Lucida Grande" charset="0"/>
                <a:sym typeface="Lucida Grande" charset="0"/>
              </a:rPr>
              <a:t>These observations about the environment result in a model with the following characteristics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1"/>
          <p:cNvSpPr>
            <a:spLocks noGrp="1" noRot="1" noChangeAspect="1" noChangeArrowheads="1" noTextEdit="1"/>
          </p:cNvSpPr>
          <p:nvPr>
            <p:ph type="sldImg"/>
          </p:nvPr>
        </p:nvSpPr>
        <p:spPr>
          <a:solidFill>
            <a:srgbClr val="FFFFFF"/>
          </a:solidFill>
          <a:ln/>
        </p:spPr>
      </p:sp>
      <p:sp>
        <p:nvSpPr>
          <p:cNvPr id="131075" name="Rectangle 2"/>
          <p:cNvSpPr>
            <a:spLocks noGrp="1" noChangeArrowheads="1"/>
          </p:cNvSpPr>
          <p:nvPr>
            <p:ph type="body" idx="1"/>
          </p:nvPr>
        </p:nvSpPr>
        <p:spPr>
          <a:noFill/>
          <a:ln/>
        </p:spPr>
        <p:txBody>
          <a:bodyPr/>
          <a:lstStyle/>
          <a:p>
            <a:pPr marL="39688" eaLnBrk="1" hangingPunct="1"/>
            <a:r>
              <a:rPr lang="en-US" sz="1800" smtClean="0">
                <a:solidFill>
                  <a:srgbClr val="000000"/>
                </a:solidFill>
                <a:latin typeface="Lucida Grande" charset="0"/>
                <a:ea typeface="Lucida Grande" charset="0"/>
                <a:cs typeface="Lucida Grande" charset="0"/>
                <a:sym typeface="Lucida Grande" charset="0"/>
              </a:rPr>
              <a:t>We have now identified the system model that can lead us to the design of an efficient Byzantine consensus for wireless ad hoc networks, but problem is that this model is very very challenging from a computational perspective and is bound by *two* impossibility results</a:t>
            </a:r>
          </a:p>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 And while many approaches have been proposed in the past to circumvent the FLP result, most of these cannot be directly applied to the SW result     [give an example]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1"/>
          <p:cNvSpPr>
            <a:spLocks noGrp="1" noRot="1" noChangeAspect="1" noChangeArrowheads="1" noTextEdit="1"/>
          </p:cNvSpPr>
          <p:nvPr>
            <p:ph type="sldImg"/>
          </p:nvPr>
        </p:nvSpPr>
        <p:spPr>
          <a:solidFill>
            <a:srgbClr val="FFFFFF"/>
          </a:solidFill>
          <a:ln/>
        </p:spPr>
      </p:sp>
      <p:sp>
        <p:nvSpPr>
          <p:cNvPr id="132099" name="Rectangle 2"/>
          <p:cNvSpPr>
            <a:spLocks noGrp="1" noChangeArrowheads="1"/>
          </p:cNvSpPr>
          <p:nvPr>
            <p:ph type="body" idx="1"/>
          </p:nvPr>
        </p:nvSpPr>
        <p:spPr>
          <a:noFill/>
          <a:ln/>
        </p:spPr>
        <p:txBody>
          <a:bodyPr/>
          <a:lstStyle/>
          <a:p>
            <a:pPr marL="39688" eaLnBrk="1" hangingPunct="1"/>
            <a:endParaRPr lang="en-US" sz="1800" smtClean="0">
              <a:solidFill>
                <a:srgbClr val="000000"/>
              </a:solidFill>
              <a:latin typeface="Lucida Grande" charset="0"/>
              <a:ea typeface="Lucida Grande" charset="0"/>
              <a:cs typeface="Lucida Grande" charset="0"/>
              <a:sym typeface="Lucida Grande" charset="0"/>
            </a:endParaRPr>
          </a:p>
          <a:p>
            <a:pPr marL="39688" eaLnBrk="1" hangingPunct="1"/>
            <a:r>
              <a:rPr lang="en-US" sz="1800" smtClean="0">
                <a:solidFill>
                  <a:srgbClr val="000000"/>
                </a:solidFill>
                <a:latin typeface="Lucida Grande" charset="0"/>
                <a:ea typeface="Lucida Grande" charset="0"/>
                <a:cs typeface="Lucida Grande" charset="0"/>
                <a:sym typeface="Lucida Grande" charset="0"/>
              </a:rPr>
              <a:t>- Randomization is based on judiciously weakening the problem by allowing a probabilistic termination of the protocol. This is the technique that we apply.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05100"/>
            <a:ext cx="19050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05100"/>
            <a:ext cx="19050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1371600"/>
            <a:ext cx="2825750" cy="6502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1371600"/>
            <a:ext cx="8324850" cy="6502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24447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05100"/>
            <a:ext cx="24447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SzPct val="100000"/>
              <a:defRPr/>
            </a:lvl1pPr>
            <a:lvl2pPr>
              <a:buSzPct val="100000"/>
              <a:buFont typeface="Wingdings" pitchFamily="2" charset="2"/>
              <a:buChar char="Ø"/>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2768600"/>
            <a:ext cx="5638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638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254000"/>
            <a:ext cx="2857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254000"/>
            <a:ext cx="8420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3535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254000"/>
            <a:ext cx="2857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254000"/>
            <a:ext cx="8420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3535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254000"/>
            <a:ext cx="2857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254000"/>
            <a:ext cx="8420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4876800"/>
            <a:ext cx="2495550" cy="3009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35350" y="4876800"/>
            <a:ext cx="2495550" cy="3009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645025" y="1384300"/>
            <a:ext cx="1285875" cy="6502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1384300"/>
            <a:ext cx="3705225" cy="6502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8013700"/>
            <a:ext cx="5638800" cy="156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8013700"/>
            <a:ext cx="5638800" cy="156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6807200"/>
            <a:ext cx="2857500" cy="2768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6807200"/>
            <a:ext cx="8420100" cy="2768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07390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721850" y="2768600"/>
            <a:ext cx="24955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254000"/>
            <a:ext cx="2857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254000"/>
            <a:ext cx="8420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2768600"/>
            <a:ext cx="5638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638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59900" y="254000"/>
            <a:ext cx="2857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7400" y="254000"/>
            <a:ext cx="8420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1371600"/>
            <a:ext cx="5638800" cy="701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371600"/>
            <a:ext cx="5638800" cy="701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79914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7991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7400" y="4864100"/>
            <a:ext cx="5575300" cy="3009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15100" y="4864100"/>
            <a:ext cx="5575300" cy="3009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0"/>
            <a:ext cx="14668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0"/>
            <a:ext cx="42481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0"/>
            <a:ext cx="14668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0"/>
            <a:ext cx="42481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24447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05100"/>
            <a:ext cx="24447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Light"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698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698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77800"/>
            <a:ext cx="2616200" cy="957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77800"/>
            <a:ext cx="7696200" cy="957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image" Target="../media/image1.jpeg"/><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13" Type="http://schemas.openxmlformats.org/officeDocument/2006/relationships/image" Target="../media/image1.jpeg"/><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image" Target="../media/image1.jpeg"/><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image" Target="../media/image1.jpeg"/><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image" Target="../media/image1.jpeg"/><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9.xml"/><Relationship Id="rId13" Type="http://schemas.openxmlformats.org/officeDocument/2006/relationships/image" Target="../media/image1.jpeg"/><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2.xml"/><Relationship Id="rId2" Type="http://schemas.openxmlformats.org/officeDocument/2006/relationships/slideLayout" Target="../slideLayouts/slideLayout34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0" Type="http://schemas.openxmlformats.org/officeDocument/2006/relationships/slideLayout" Target="../slideLayouts/slideLayout351.xml"/><Relationship Id="rId4" Type="http://schemas.openxmlformats.org/officeDocument/2006/relationships/slideLayout" Target="../slideLayouts/slideLayout345.xml"/><Relationship Id="rId9" Type="http://schemas.openxmlformats.org/officeDocument/2006/relationships/slideLayout" Target="../slideLayouts/slideLayout350.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image" Target="../media/image1.jpeg"/><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theme" Target="../theme/theme33.xml"/><Relationship Id="rId2" Type="http://schemas.openxmlformats.org/officeDocument/2006/relationships/slideLayout" Target="../slideLayouts/slideLayout354.xml"/><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image" Target="../media/image1.jpeg"/><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theme" Target="../theme/theme34.xml"/><Relationship Id="rId2" Type="http://schemas.openxmlformats.org/officeDocument/2006/relationships/slideLayout" Target="../slideLayouts/slideLayout365.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2.xml"/><Relationship Id="rId13" Type="http://schemas.openxmlformats.org/officeDocument/2006/relationships/image" Target="../media/image1.jpeg"/><Relationship Id="rId3" Type="http://schemas.openxmlformats.org/officeDocument/2006/relationships/slideLayout" Target="../slideLayouts/slideLayout377.xml"/><Relationship Id="rId7" Type="http://schemas.openxmlformats.org/officeDocument/2006/relationships/slideLayout" Target="../slideLayouts/slideLayout381.xml"/><Relationship Id="rId12" Type="http://schemas.openxmlformats.org/officeDocument/2006/relationships/theme" Target="../theme/theme35.xml"/><Relationship Id="rId2" Type="http://schemas.openxmlformats.org/officeDocument/2006/relationships/slideLayout" Target="../slideLayouts/slideLayout376.xml"/><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5" Type="http://schemas.openxmlformats.org/officeDocument/2006/relationships/slideLayout" Target="../slideLayouts/slideLayout379.xml"/><Relationship Id="rId10" Type="http://schemas.openxmlformats.org/officeDocument/2006/relationships/slideLayout" Target="../slideLayouts/slideLayout384.xml"/><Relationship Id="rId4" Type="http://schemas.openxmlformats.org/officeDocument/2006/relationships/slideLayout" Target="../slideLayouts/slideLayout378.xml"/><Relationship Id="rId9" Type="http://schemas.openxmlformats.org/officeDocument/2006/relationships/slideLayout" Target="../slideLayouts/slideLayout383.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3.xml"/><Relationship Id="rId13" Type="http://schemas.openxmlformats.org/officeDocument/2006/relationships/image" Target="../media/image1.jpeg"/><Relationship Id="rId3" Type="http://schemas.openxmlformats.org/officeDocument/2006/relationships/slideLayout" Target="../slideLayouts/slideLayout388.xml"/><Relationship Id="rId7" Type="http://schemas.openxmlformats.org/officeDocument/2006/relationships/slideLayout" Target="../slideLayouts/slideLayout392.xml"/><Relationship Id="rId12" Type="http://schemas.openxmlformats.org/officeDocument/2006/relationships/theme" Target="../theme/theme36.xml"/><Relationship Id="rId2" Type="http://schemas.openxmlformats.org/officeDocument/2006/relationships/slideLayout" Target="../slideLayouts/slideLayout387.xml"/><Relationship Id="rId1" Type="http://schemas.openxmlformats.org/officeDocument/2006/relationships/slideLayout" Target="../slideLayouts/slideLayout386.xml"/><Relationship Id="rId6" Type="http://schemas.openxmlformats.org/officeDocument/2006/relationships/slideLayout" Target="../slideLayouts/slideLayout391.xml"/><Relationship Id="rId11" Type="http://schemas.openxmlformats.org/officeDocument/2006/relationships/slideLayout" Target="../slideLayouts/slideLayout396.xml"/><Relationship Id="rId5" Type="http://schemas.openxmlformats.org/officeDocument/2006/relationships/slideLayout" Target="../slideLayouts/slideLayout390.xml"/><Relationship Id="rId10" Type="http://schemas.openxmlformats.org/officeDocument/2006/relationships/slideLayout" Target="../slideLayouts/slideLayout395.xml"/><Relationship Id="rId4" Type="http://schemas.openxmlformats.org/officeDocument/2006/relationships/slideLayout" Target="../slideLayouts/slideLayout389.xml"/><Relationship Id="rId9" Type="http://schemas.openxmlformats.org/officeDocument/2006/relationships/slideLayout" Target="../slideLayouts/slideLayout394.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image" Target="../media/image1.jpeg"/><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theme" Target="../theme/theme37.xml"/><Relationship Id="rId2" Type="http://schemas.openxmlformats.org/officeDocument/2006/relationships/slideLayout" Target="../slideLayouts/slideLayout398.xml"/><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0" Type="http://schemas.openxmlformats.org/officeDocument/2006/relationships/slideLayout" Target="../slideLayouts/slideLayout406.xml"/><Relationship Id="rId4" Type="http://schemas.openxmlformats.org/officeDocument/2006/relationships/slideLayout" Target="../slideLayouts/slideLayout400.xml"/><Relationship Id="rId9" Type="http://schemas.openxmlformats.org/officeDocument/2006/relationships/slideLayout" Target="../slideLayouts/slideLayout40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87400" y="1371600"/>
            <a:ext cx="11303000" cy="35052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smtClean="0">
                <a:sym typeface="Helvetica Neue Light" charset="0"/>
              </a:rPr>
              <a:t>Click to edit Master title style</a:t>
            </a:r>
          </a:p>
        </p:txBody>
      </p:sp>
      <p:sp>
        <p:nvSpPr>
          <p:cNvPr id="1026" name="Rectangle 2"/>
          <p:cNvSpPr>
            <a:spLocks noGrp="1" noChangeArrowheads="1"/>
          </p:cNvSpPr>
          <p:nvPr>
            <p:ph type="body" idx="1"/>
          </p:nvPr>
        </p:nvSpPr>
        <p:spPr bwMode="auto">
          <a:xfrm>
            <a:off x="787400" y="4864100"/>
            <a:ext cx="11303000" cy="3009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342900" indent="-3429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1pPr>
      <a:lvl2pPr marL="742950" indent="-28575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2pPr>
      <a:lvl3pPr marL="11430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3pPr>
      <a:lvl4pPr marL="16002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4pPr>
      <a:lvl5pPr marL="20574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5pPr>
      <a:lvl6pPr marL="4572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6pPr>
      <a:lvl7pPr marL="9144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7pPr>
      <a:lvl8pPr marL="13716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8pPr>
      <a:lvl9pPr marL="18288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bwMode="auto">
          <a:xfrm>
            <a:off x="1270000" y="239713"/>
            <a:ext cx="10464800" cy="2465387"/>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9459" name="Rectangle 2"/>
          <p:cNvSpPr>
            <a:spLocks noGrp="1" noChangeArrowheads="1"/>
          </p:cNvSpPr>
          <p:nvPr>
            <p:ph type="body" idx="1"/>
          </p:nvPr>
        </p:nvSpPr>
        <p:spPr bwMode="auto">
          <a:xfrm>
            <a:off x="7772400" y="2705100"/>
            <a:ext cx="3962400" cy="5840413"/>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09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1pPr>
      <a:lvl2pPr marL="1154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2pPr>
      <a:lvl3pPr marL="1598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3pPr>
      <a:lvl4pPr marL="2043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4pPr>
      <a:lvl5pPr marL="2487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5pPr>
      <a:lvl6pPr marL="29448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6pPr>
      <a:lvl7pPr marL="34020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7pPr>
      <a:lvl8pPr marL="38592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8pPr>
      <a:lvl9pPr marL="43164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bwMode="auto">
          <a:xfrm>
            <a:off x="1270000" y="239713"/>
            <a:ext cx="10464800" cy="2465387"/>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20483" name="Rectangle 2"/>
          <p:cNvSpPr>
            <a:spLocks noGrp="1" noChangeArrowheads="1"/>
          </p:cNvSpPr>
          <p:nvPr>
            <p:ph type="body" idx="1"/>
          </p:nvPr>
        </p:nvSpPr>
        <p:spPr bwMode="auto">
          <a:xfrm>
            <a:off x="1270000" y="2705100"/>
            <a:ext cx="5041900" cy="5840413"/>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09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1pPr>
      <a:lvl2pPr marL="1154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2pPr>
      <a:lvl3pPr marL="1598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3pPr>
      <a:lvl4pPr marL="2043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4pPr>
      <a:lvl5pPr marL="2487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5pPr>
      <a:lvl6pPr marL="29448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6pPr>
      <a:lvl7pPr marL="34020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7pPr>
      <a:lvl8pPr marL="38592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8pPr>
      <a:lvl9pPr marL="43164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9688" indent="-39688" algn="ctr" rtl="0" eaLnBrk="0" fontAlgn="base" hangingPunct="0">
        <a:spcBef>
          <a:spcPct val="0"/>
        </a:spcBef>
        <a:spcAft>
          <a:spcPct val="0"/>
        </a:spcAft>
        <a:defRPr sz="3600">
          <a:solidFill>
            <a:schemeClr val="tx1"/>
          </a:solidFill>
          <a:latin typeface="+mn-lt"/>
          <a:ea typeface="+mn-ea"/>
          <a:cs typeface="+mn-cs"/>
          <a:sym typeface="Gill Sans" charset="0"/>
        </a:defRPr>
      </a:lvl1pPr>
      <a:lvl2pPr marL="496888" indent="-39688" algn="ctr" rtl="0" eaLnBrk="0" fontAlgn="base" hangingPunct="0">
        <a:spcBef>
          <a:spcPct val="0"/>
        </a:spcBef>
        <a:spcAft>
          <a:spcPct val="0"/>
        </a:spcAft>
        <a:defRPr sz="3600">
          <a:solidFill>
            <a:schemeClr val="tx1"/>
          </a:solidFill>
          <a:latin typeface="+mn-lt"/>
          <a:ea typeface="+mn-ea"/>
          <a:cs typeface="+mn-cs"/>
          <a:sym typeface="Gill Sans" charset="0"/>
        </a:defRPr>
      </a:lvl2pPr>
      <a:lvl3pPr marL="954088" indent="-39688"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411288" indent="-39688" algn="ctr" rtl="0" eaLnBrk="0" fontAlgn="base" hangingPunct="0">
        <a:spcBef>
          <a:spcPct val="0"/>
        </a:spcBef>
        <a:spcAft>
          <a:spcPct val="0"/>
        </a:spcAft>
        <a:defRPr sz="3600">
          <a:solidFill>
            <a:schemeClr val="tx1"/>
          </a:solidFill>
          <a:latin typeface="+mn-lt"/>
          <a:ea typeface="+mn-ea"/>
          <a:cs typeface="+mn-cs"/>
          <a:sym typeface="Gill Sans" charset="0"/>
        </a:defRPr>
      </a:lvl4pPr>
      <a:lvl5pPr marL="1868488" indent="-39688" algn="ctr" rtl="0" eaLnBrk="0" fontAlgn="base" hangingPunct="0">
        <a:spcBef>
          <a:spcPct val="0"/>
        </a:spcBef>
        <a:spcAft>
          <a:spcPct val="0"/>
        </a:spcAft>
        <a:defRPr sz="3600">
          <a:solidFill>
            <a:schemeClr val="tx1"/>
          </a:solidFill>
          <a:latin typeface="+mn-lt"/>
          <a:ea typeface="+mn-ea"/>
          <a:cs typeface="+mn-cs"/>
          <a:sym typeface="Gill Sans" charset="0"/>
        </a:defRPr>
      </a:lvl5pPr>
      <a:lvl6pPr marL="2325688" algn="ctr" rtl="0" fontAlgn="base">
        <a:spcBef>
          <a:spcPct val="0"/>
        </a:spcBef>
        <a:spcAft>
          <a:spcPct val="0"/>
        </a:spcAft>
        <a:defRPr sz="3600">
          <a:solidFill>
            <a:schemeClr val="tx1"/>
          </a:solidFill>
          <a:latin typeface="+mn-lt"/>
          <a:ea typeface="+mn-ea"/>
          <a:cs typeface="+mn-cs"/>
          <a:sym typeface="Gill Sans" charset="0"/>
        </a:defRPr>
      </a:lvl6pPr>
      <a:lvl7pPr marL="2782888" algn="ctr" rtl="0" fontAlgn="base">
        <a:spcBef>
          <a:spcPct val="0"/>
        </a:spcBef>
        <a:spcAft>
          <a:spcPct val="0"/>
        </a:spcAft>
        <a:defRPr sz="3600">
          <a:solidFill>
            <a:schemeClr val="tx1"/>
          </a:solidFill>
          <a:latin typeface="+mn-lt"/>
          <a:ea typeface="+mn-ea"/>
          <a:cs typeface="+mn-cs"/>
          <a:sym typeface="Gill Sans" charset="0"/>
        </a:defRPr>
      </a:lvl7pPr>
      <a:lvl8pPr marL="3240088" algn="ctr" rtl="0" fontAlgn="base">
        <a:spcBef>
          <a:spcPct val="0"/>
        </a:spcBef>
        <a:spcAft>
          <a:spcPct val="0"/>
        </a:spcAft>
        <a:defRPr sz="3600">
          <a:solidFill>
            <a:schemeClr val="tx1"/>
          </a:solidFill>
          <a:latin typeface="+mn-lt"/>
          <a:ea typeface="+mn-ea"/>
          <a:cs typeface="+mn-cs"/>
          <a:sym typeface="Gill Sans" charset="0"/>
        </a:defRPr>
      </a:lvl8pPr>
      <a:lvl9pPr marL="3697288"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1"/>
          <p:cNvSpPr>
            <a:spLocks noGrp="1" noChangeArrowheads="1"/>
          </p:cNvSpPr>
          <p:nvPr>
            <p:ph type="body" idx="1"/>
          </p:nvPr>
        </p:nvSpPr>
        <p:spPr bwMode="auto">
          <a:xfrm>
            <a:off x="1270000" y="1270000"/>
            <a:ext cx="10464800" cy="72136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xStyles>
    <p:titleStyle>
      <a:lvl1pPr marL="39688" indent="-39688" algn="ctr" rtl="0" eaLnBrk="0" fontAlgn="base" hangingPunct="0">
        <a:spcBef>
          <a:spcPct val="0"/>
        </a:spcBef>
        <a:spcAft>
          <a:spcPct val="0"/>
        </a:spcAft>
        <a:defRPr sz="8400">
          <a:solidFill>
            <a:schemeClr val="tx1"/>
          </a:solidFill>
          <a:latin typeface="+mj-lt"/>
          <a:ea typeface="+mj-ea"/>
          <a:cs typeface="+mj-cs"/>
          <a:sym typeface="Gill Sans" charset="0"/>
        </a:defRPr>
      </a:lvl1pPr>
      <a:lvl2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968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540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4112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684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87400" indent="-571500" algn="l" rtl="0" eaLnBrk="0" fontAlgn="base" hangingPunct="0">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231900" indent="-571500" algn="l" rtl="0" eaLnBrk="0" fontAlgn="base" hangingPunct="0">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676400" indent="-571500" algn="l" rtl="0" eaLnBrk="0" fontAlgn="base" hangingPunct="0">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120900" indent="-571500" algn="l" rtl="0" eaLnBrk="0" fontAlgn="base" hangingPunct="0">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565400" indent="-571500" algn="l" rtl="0" eaLnBrk="0" fontAlgn="base" hangingPunct="0">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022600" indent="-571500" algn="l" rtl="0" fontAlgn="base">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479800" indent="-571500" algn="l" rtl="0" fontAlgn="base">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3937000" indent="-571500" algn="l" rtl="0" fontAlgn="base">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394200" indent="-571500" algn="l" rtl="0" fontAlgn="base">
        <a:spcBef>
          <a:spcPts val="48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23555"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9688" indent="-39688" algn="ctr" rtl="0" eaLnBrk="0" fontAlgn="base" hangingPunct="0">
        <a:spcBef>
          <a:spcPct val="0"/>
        </a:spcBef>
        <a:spcAft>
          <a:spcPct val="0"/>
        </a:spcAft>
        <a:defRPr sz="3600">
          <a:solidFill>
            <a:schemeClr val="tx1"/>
          </a:solidFill>
          <a:latin typeface="+mn-lt"/>
          <a:ea typeface="+mn-ea"/>
          <a:cs typeface="+mn-cs"/>
          <a:sym typeface="Gill Sans" charset="0"/>
        </a:defRPr>
      </a:lvl1pPr>
      <a:lvl2pPr marL="496888" indent="-39688" algn="ctr" rtl="0" eaLnBrk="0" fontAlgn="base" hangingPunct="0">
        <a:spcBef>
          <a:spcPct val="0"/>
        </a:spcBef>
        <a:spcAft>
          <a:spcPct val="0"/>
        </a:spcAft>
        <a:defRPr sz="3600">
          <a:solidFill>
            <a:schemeClr val="tx1"/>
          </a:solidFill>
          <a:latin typeface="+mn-lt"/>
          <a:ea typeface="+mn-ea"/>
          <a:cs typeface="+mn-cs"/>
          <a:sym typeface="Gill Sans" charset="0"/>
        </a:defRPr>
      </a:lvl2pPr>
      <a:lvl3pPr marL="954088" indent="-39688"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411288" indent="-39688" algn="ctr" rtl="0" eaLnBrk="0" fontAlgn="base" hangingPunct="0">
        <a:spcBef>
          <a:spcPct val="0"/>
        </a:spcBef>
        <a:spcAft>
          <a:spcPct val="0"/>
        </a:spcAft>
        <a:defRPr sz="3600">
          <a:solidFill>
            <a:schemeClr val="tx1"/>
          </a:solidFill>
          <a:latin typeface="+mn-lt"/>
          <a:ea typeface="+mn-ea"/>
          <a:cs typeface="+mn-cs"/>
          <a:sym typeface="Gill Sans" charset="0"/>
        </a:defRPr>
      </a:lvl4pPr>
      <a:lvl5pPr marL="1868488" indent="-39688" algn="ctr" rtl="0" eaLnBrk="0" fontAlgn="base" hangingPunct="0">
        <a:spcBef>
          <a:spcPct val="0"/>
        </a:spcBef>
        <a:spcAft>
          <a:spcPct val="0"/>
        </a:spcAft>
        <a:defRPr sz="3600">
          <a:solidFill>
            <a:schemeClr val="tx1"/>
          </a:solidFill>
          <a:latin typeface="+mn-lt"/>
          <a:ea typeface="+mn-ea"/>
          <a:cs typeface="+mn-cs"/>
          <a:sym typeface="Gill Sans" charset="0"/>
        </a:defRPr>
      </a:lvl5pPr>
      <a:lvl6pPr marL="2325688" algn="ctr" rtl="0" fontAlgn="base">
        <a:spcBef>
          <a:spcPct val="0"/>
        </a:spcBef>
        <a:spcAft>
          <a:spcPct val="0"/>
        </a:spcAft>
        <a:defRPr sz="3600">
          <a:solidFill>
            <a:schemeClr val="tx1"/>
          </a:solidFill>
          <a:latin typeface="+mn-lt"/>
          <a:ea typeface="+mn-ea"/>
          <a:cs typeface="+mn-cs"/>
          <a:sym typeface="Gill Sans" charset="0"/>
        </a:defRPr>
      </a:lvl6pPr>
      <a:lvl7pPr marL="2782888" algn="ctr" rtl="0" fontAlgn="base">
        <a:spcBef>
          <a:spcPct val="0"/>
        </a:spcBef>
        <a:spcAft>
          <a:spcPct val="0"/>
        </a:spcAft>
        <a:defRPr sz="3600">
          <a:solidFill>
            <a:schemeClr val="tx1"/>
          </a:solidFill>
          <a:latin typeface="+mn-lt"/>
          <a:ea typeface="+mn-ea"/>
          <a:cs typeface="+mn-cs"/>
          <a:sym typeface="Gill Sans" charset="0"/>
        </a:defRPr>
      </a:lvl7pPr>
      <a:lvl8pPr marL="3240088" algn="ctr" rtl="0" fontAlgn="base">
        <a:spcBef>
          <a:spcPct val="0"/>
        </a:spcBef>
        <a:spcAft>
          <a:spcPct val="0"/>
        </a:spcAft>
        <a:defRPr sz="3600">
          <a:solidFill>
            <a:schemeClr val="tx1"/>
          </a:solidFill>
          <a:latin typeface="+mn-lt"/>
          <a:ea typeface="+mn-ea"/>
          <a:cs typeface="+mn-cs"/>
          <a:sym typeface="Gill Sans" charset="0"/>
        </a:defRPr>
      </a:lvl8pPr>
      <a:lvl9pPr marL="3697288"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9219"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1"/>
          <p:cNvSpPr>
            <a:spLocks noGrp="1" noChangeArrowheads="1"/>
          </p:cNvSpPr>
          <p:nvPr>
            <p:ph type="body" idx="1"/>
          </p:nvPr>
        </p:nvSpPr>
        <p:spPr bwMode="auto">
          <a:xfrm>
            <a:off x="635000" y="49022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29699" name="Rectangle 2"/>
          <p:cNvSpPr>
            <a:spLocks noGrp="1" noChangeArrowheads="1"/>
          </p:cNvSpPr>
          <p:nvPr>
            <p:ph type="title"/>
          </p:nvPr>
        </p:nvSpPr>
        <p:spPr bwMode="auto">
          <a:xfrm>
            <a:off x="635000" y="15240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1"/>
          <p:cNvSpPr>
            <a:spLocks noGrp="1" noChangeArrowheads="1"/>
          </p:cNvSpPr>
          <p:nvPr>
            <p:ph type="body" idx="1"/>
          </p:nvPr>
        </p:nvSpPr>
        <p:spPr bwMode="auto">
          <a:xfrm>
            <a:off x="635000" y="49022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30723" name="Rectangle 2"/>
          <p:cNvSpPr>
            <a:spLocks noGrp="1" noChangeArrowheads="1"/>
          </p:cNvSpPr>
          <p:nvPr>
            <p:ph type="title"/>
          </p:nvPr>
        </p:nvSpPr>
        <p:spPr bwMode="auto">
          <a:xfrm>
            <a:off x="635000" y="15240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1"/>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31747" name="Rectangle 2"/>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32771"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33795" name="Rectangle 2"/>
          <p:cNvSpPr>
            <a:spLocks noGrp="1" noChangeArrowheads="1"/>
          </p:cNvSpPr>
          <p:nvPr>
            <p:ph type="body" idx="1"/>
          </p:nvPr>
        </p:nvSpPr>
        <p:spPr bwMode="auto">
          <a:xfrm>
            <a:off x="7772400" y="2768600"/>
            <a:ext cx="39624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
        <p:nvSpPr>
          <p:cNvPr id="29698" name="Rectangle 2"/>
          <p:cNvSpPr>
            <a:spLocks noGrp="1" noChangeArrowheads="1"/>
          </p:cNvSpPr>
          <p:nvPr>
            <p:ph type="body" idx="1"/>
          </p:nvPr>
        </p:nvSpPr>
        <p:spPr bwMode="auto">
          <a:xfrm>
            <a:off x="787400" y="2768600"/>
            <a:ext cx="114300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
        <p:nvSpPr>
          <p:cNvPr id="30722" name="Rectangle 2"/>
          <p:cNvSpPr>
            <a:spLocks noGrp="1" noChangeArrowheads="1"/>
          </p:cNvSpPr>
          <p:nvPr>
            <p:ph type="body" idx="1"/>
          </p:nvPr>
        </p:nvSpPr>
        <p:spPr bwMode="auto">
          <a:xfrm>
            <a:off x="787400" y="2768600"/>
            <a:ext cx="51435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
        <p:nvSpPr>
          <p:cNvPr id="31746" name="Rectangle 2"/>
          <p:cNvSpPr>
            <a:spLocks noGrp="1" noChangeArrowheads="1"/>
          </p:cNvSpPr>
          <p:nvPr>
            <p:ph type="body" idx="1"/>
          </p:nvPr>
        </p:nvSpPr>
        <p:spPr bwMode="auto">
          <a:xfrm>
            <a:off x="787400" y="2768600"/>
            <a:ext cx="51435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bwMode="auto">
          <a:xfrm>
            <a:off x="787400" y="1384300"/>
            <a:ext cx="5143500" cy="35052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smtClean="0">
                <a:sym typeface="Helvetica Neue Light" charset="0"/>
              </a:rPr>
              <a:t>Click to edit Master title style</a:t>
            </a:r>
          </a:p>
        </p:txBody>
      </p:sp>
      <p:sp>
        <p:nvSpPr>
          <p:cNvPr id="32770" name="Rectangle 2"/>
          <p:cNvSpPr>
            <a:spLocks noGrp="1" noChangeArrowheads="1"/>
          </p:cNvSpPr>
          <p:nvPr>
            <p:ph type="body" idx="1"/>
          </p:nvPr>
        </p:nvSpPr>
        <p:spPr bwMode="auto">
          <a:xfrm>
            <a:off x="787400" y="4876800"/>
            <a:ext cx="5143500" cy="3009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342900" indent="-3429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1pPr>
      <a:lvl2pPr marL="742950" indent="-28575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2pPr>
      <a:lvl3pPr marL="11430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3pPr>
      <a:lvl4pPr marL="16002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4pPr>
      <a:lvl5pPr marL="2057400" indent="-228600" algn="l" rtl="0" eaLnBrk="0" fontAlgn="base" hangingPunct="0">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5pPr>
      <a:lvl6pPr marL="4572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6pPr>
      <a:lvl7pPr marL="9144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7pPr>
      <a:lvl8pPr marL="13716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8pPr>
      <a:lvl9pPr marL="1828800" algn="l" rtl="0" fontAlgn="base">
        <a:spcBef>
          <a:spcPts val="12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bwMode="auto">
          <a:xfrm>
            <a:off x="1270000" y="1638300"/>
            <a:ext cx="104648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
        <p:nvSpPr>
          <p:cNvPr id="10243" name="Rectangle 2"/>
          <p:cNvSpPr>
            <a:spLocks noGrp="1" noChangeArrowheads="1"/>
          </p:cNvSpPr>
          <p:nvPr>
            <p:ph type="body" idx="1"/>
          </p:nvPr>
        </p:nvSpPr>
        <p:spPr bwMode="auto">
          <a:xfrm>
            <a:off x="1270000" y="5029200"/>
            <a:ext cx="10464800" cy="11303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bwMode="auto">
          <a:xfrm>
            <a:off x="787400" y="6807200"/>
            <a:ext cx="11430000" cy="12192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smtClean="0">
                <a:sym typeface="Helvetica Neue Light" charset="0"/>
              </a:rPr>
              <a:t>Click to edit Master title style</a:t>
            </a:r>
          </a:p>
        </p:txBody>
      </p:sp>
      <p:sp>
        <p:nvSpPr>
          <p:cNvPr id="33794" name="Rectangle 2"/>
          <p:cNvSpPr>
            <a:spLocks noGrp="1" noChangeArrowheads="1"/>
          </p:cNvSpPr>
          <p:nvPr>
            <p:ph type="body" idx="1"/>
          </p:nvPr>
        </p:nvSpPr>
        <p:spPr bwMode="auto">
          <a:xfrm>
            <a:off x="787400" y="8013700"/>
            <a:ext cx="11430000" cy="15621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342900" indent="-342900" algn="l" rtl="0" eaLnBrk="0" fontAlgn="base" hangingPunct="0">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1pPr>
      <a:lvl2pPr marL="742950" indent="-285750" algn="l" rtl="0" eaLnBrk="0" fontAlgn="base" hangingPunct="0">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2pPr>
      <a:lvl3pPr marL="1143000" indent="-228600" algn="l" rtl="0" eaLnBrk="0" fontAlgn="base" hangingPunct="0">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3pPr>
      <a:lvl4pPr marL="1600200" indent="-228600" algn="l" rtl="0" eaLnBrk="0" fontAlgn="base" hangingPunct="0">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4pPr>
      <a:lvl5pPr marL="2057400" indent="-228600" algn="l" rtl="0" eaLnBrk="0" fontAlgn="base" hangingPunct="0">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5pPr>
      <a:lvl6pPr marL="457200" algn="l" rtl="0" fontAlgn="base">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6pPr>
      <a:lvl7pPr marL="914400" algn="l" rtl="0" fontAlgn="base">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7pPr>
      <a:lvl8pPr marL="1371600" algn="l" rtl="0" fontAlgn="base">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8pPr>
      <a:lvl9pPr marL="1828800" algn="l" rtl="0" fontAlgn="base">
        <a:spcBef>
          <a:spcPct val="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9688" indent="-39688" algn="ctr" rtl="0" eaLnBrk="0" fontAlgn="base" hangingPunct="0">
        <a:spcBef>
          <a:spcPct val="0"/>
        </a:spcBef>
        <a:spcAft>
          <a:spcPct val="0"/>
        </a:spcAft>
        <a:defRPr sz="3600">
          <a:solidFill>
            <a:schemeClr val="tx1"/>
          </a:solidFill>
          <a:latin typeface="+mn-lt"/>
          <a:ea typeface="+mn-ea"/>
          <a:cs typeface="+mn-cs"/>
          <a:sym typeface="Gill Sans" charset="0"/>
        </a:defRPr>
      </a:lvl1pPr>
      <a:lvl2pPr marL="496888" indent="-39688" algn="ctr" rtl="0" eaLnBrk="0" fontAlgn="base" hangingPunct="0">
        <a:spcBef>
          <a:spcPct val="0"/>
        </a:spcBef>
        <a:spcAft>
          <a:spcPct val="0"/>
        </a:spcAft>
        <a:defRPr sz="3600">
          <a:solidFill>
            <a:schemeClr val="tx1"/>
          </a:solidFill>
          <a:latin typeface="+mn-lt"/>
          <a:ea typeface="+mn-ea"/>
          <a:cs typeface="+mn-cs"/>
          <a:sym typeface="Gill Sans" charset="0"/>
        </a:defRPr>
      </a:lvl2pPr>
      <a:lvl3pPr marL="954088" indent="-39688"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411288" indent="-39688" algn="ctr" rtl="0" eaLnBrk="0" fontAlgn="base" hangingPunct="0">
        <a:spcBef>
          <a:spcPct val="0"/>
        </a:spcBef>
        <a:spcAft>
          <a:spcPct val="0"/>
        </a:spcAft>
        <a:defRPr sz="3600">
          <a:solidFill>
            <a:schemeClr val="tx1"/>
          </a:solidFill>
          <a:latin typeface="+mn-lt"/>
          <a:ea typeface="+mn-ea"/>
          <a:cs typeface="+mn-cs"/>
          <a:sym typeface="Gill Sans" charset="0"/>
        </a:defRPr>
      </a:lvl4pPr>
      <a:lvl5pPr marL="1868488" indent="-39688" algn="ctr" rtl="0" eaLnBrk="0" fontAlgn="base" hangingPunct="0">
        <a:spcBef>
          <a:spcPct val="0"/>
        </a:spcBef>
        <a:spcAft>
          <a:spcPct val="0"/>
        </a:spcAft>
        <a:defRPr sz="3600">
          <a:solidFill>
            <a:schemeClr val="tx1"/>
          </a:solidFill>
          <a:latin typeface="+mn-lt"/>
          <a:ea typeface="+mn-ea"/>
          <a:cs typeface="+mn-cs"/>
          <a:sym typeface="Gill Sans" charset="0"/>
        </a:defRPr>
      </a:lvl5pPr>
      <a:lvl6pPr marL="2325688" algn="ctr" rtl="0" fontAlgn="base">
        <a:spcBef>
          <a:spcPct val="0"/>
        </a:spcBef>
        <a:spcAft>
          <a:spcPct val="0"/>
        </a:spcAft>
        <a:defRPr sz="3600">
          <a:solidFill>
            <a:schemeClr val="tx1"/>
          </a:solidFill>
          <a:latin typeface="+mn-lt"/>
          <a:ea typeface="+mn-ea"/>
          <a:cs typeface="+mn-cs"/>
          <a:sym typeface="Gill Sans" charset="0"/>
        </a:defRPr>
      </a:lvl6pPr>
      <a:lvl7pPr marL="2782888" algn="ctr" rtl="0" fontAlgn="base">
        <a:spcBef>
          <a:spcPct val="0"/>
        </a:spcBef>
        <a:spcAft>
          <a:spcPct val="0"/>
        </a:spcAft>
        <a:defRPr sz="3600">
          <a:solidFill>
            <a:schemeClr val="tx1"/>
          </a:solidFill>
          <a:latin typeface="+mn-lt"/>
          <a:ea typeface="+mn-ea"/>
          <a:cs typeface="+mn-cs"/>
          <a:sym typeface="Gill Sans" charset="0"/>
        </a:defRPr>
      </a:lvl7pPr>
      <a:lvl8pPr marL="3240088" algn="ctr" rtl="0" fontAlgn="base">
        <a:spcBef>
          <a:spcPct val="0"/>
        </a:spcBef>
        <a:spcAft>
          <a:spcPct val="0"/>
        </a:spcAft>
        <a:defRPr sz="3600">
          <a:solidFill>
            <a:schemeClr val="tx1"/>
          </a:solidFill>
          <a:latin typeface="+mn-lt"/>
          <a:ea typeface="+mn-ea"/>
          <a:cs typeface="+mn-cs"/>
          <a:sym typeface="Gill Sans" charset="0"/>
        </a:defRPr>
      </a:lvl8pPr>
      <a:lvl9pPr marL="3697288"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
        <p:nvSpPr>
          <p:cNvPr id="35842" name="Rectangle 2"/>
          <p:cNvSpPr>
            <a:spLocks noGrp="1" noChangeArrowheads="1"/>
          </p:cNvSpPr>
          <p:nvPr>
            <p:ph type="body" idx="1"/>
          </p:nvPr>
        </p:nvSpPr>
        <p:spPr bwMode="auto">
          <a:xfrm>
            <a:off x="7073900" y="2768600"/>
            <a:ext cx="51435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
        <p:nvSpPr>
          <p:cNvPr id="36866" name="Rectangle 2"/>
          <p:cNvSpPr>
            <a:spLocks noGrp="1" noChangeArrowheads="1"/>
          </p:cNvSpPr>
          <p:nvPr>
            <p:ph type="body" idx="1"/>
          </p:nvPr>
        </p:nvSpPr>
        <p:spPr bwMode="auto">
          <a:xfrm>
            <a:off x="787400" y="2768600"/>
            <a:ext cx="11430000" cy="571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body" idx="1"/>
          </p:nvPr>
        </p:nvSpPr>
        <p:spPr bwMode="auto">
          <a:xfrm>
            <a:off x="787400" y="1371600"/>
            <a:ext cx="11430000" cy="7010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text styles</a:t>
            </a:r>
          </a:p>
          <a:p>
            <a:pPr lvl="1"/>
            <a:r>
              <a:rPr lang="en-US" smtClean="0">
                <a:sym typeface="Helvetica Neue Light" charset="0"/>
              </a:rPr>
              <a:t>Second level</a:t>
            </a:r>
          </a:p>
          <a:p>
            <a:pPr lvl="2"/>
            <a:r>
              <a:rPr lang="en-US" smtClean="0">
                <a:sym typeface="Helvetica Neue Light" charset="0"/>
              </a:rPr>
              <a:t>Third level</a:t>
            </a:r>
          </a:p>
          <a:p>
            <a:pPr lvl="3"/>
            <a:r>
              <a:rPr lang="en-US" smtClean="0">
                <a:sym typeface="Helvetica Neue Light" charset="0"/>
              </a:rPr>
              <a:t>Fourth level</a:t>
            </a:r>
          </a:p>
          <a:p>
            <a:pPr lvl="4"/>
            <a:r>
              <a:rPr lang="en-US" smtClean="0">
                <a:sym typeface="Helvetica Neue Light" charset="0"/>
              </a:rPr>
              <a:t>Fifth level</a:t>
            </a:r>
          </a:p>
        </p:txBody>
      </p:sp>
    </p:spTree>
  </p:cSld>
  <p:clrMap bg1="dk2" tx1="lt1" bg2="dk1" tx2="lt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00100" indent="-406400" algn="l" rtl="0" eaLnBrk="0" fontAlgn="base" hangingPunct="0">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44600" indent="-406400" algn="l" rtl="0" eaLnBrk="0" fontAlgn="base" hangingPunct="0">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689100" indent="-406400" algn="l" rtl="0" eaLnBrk="0" fontAlgn="base" hangingPunct="0">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33600" indent="-406400" algn="l" rtl="0" eaLnBrk="0" fontAlgn="base" hangingPunct="0">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590800" indent="-406400" algn="l" rtl="0" fontAlgn="base">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48000" indent="-406400" algn="l" rtl="0" fontAlgn="base">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05200" indent="-406400" algn="l" rtl="0" fontAlgn="base">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3962400" indent="-406400" algn="l" rtl="0" fontAlgn="base">
        <a:spcBef>
          <a:spcPts val="36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title"/>
          </p:nvPr>
        </p:nvSpPr>
        <p:spPr bwMode="auto">
          <a:xfrm>
            <a:off x="787400" y="2540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Tree>
  </p:cSld>
  <p:clrMap bg1="dk2" tx1="lt1" bg2="dk1" tx2="lt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 id="2147484105"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509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95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7399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84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6416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98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56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4013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bwMode="auto">
          <a:xfrm>
            <a:off x="787400" y="3657600"/>
            <a:ext cx="114300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smtClean="0">
                <a:sym typeface="Helvetica Neue Light" charset="0"/>
              </a:rPr>
              <a:t>Click to edit Master title style</a:t>
            </a:r>
          </a:p>
        </p:txBody>
      </p:sp>
    </p:spTree>
  </p:cSld>
  <p:clrMap bg1="dk2" tx1="lt1" bg2="dk1" tx2="lt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342900" indent="-342900" algn="l" rtl="0" eaLnBrk="0" fontAlgn="base" hangingPunct="0">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1pPr>
      <a:lvl2pPr marL="742950" indent="-285750" algn="l" rtl="0" eaLnBrk="0" fontAlgn="base" hangingPunct="0">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2pPr>
      <a:lvl3pPr marL="1143000" indent="-228600" algn="l" rtl="0" eaLnBrk="0" fontAlgn="base" hangingPunct="0">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3pPr>
      <a:lvl4pPr marL="1600200" indent="-228600" algn="l" rtl="0" eaLnBrk="0" fontAlgn="base" hangingPunct="0">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4pPr>
      <a:lvl5pPr marL="2057400" indent="-228600" algn="l" rtl="0" eaLnBrk="0" fontAlgn="base" hangingPunct="0">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5pPr>
      <a:lvl6pPr marL="457200" algn="l" rtl="0" fontAlgn="base">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6pPr>
      <a:lvl7pPr marL="914400" algn="l" rtl="0" fontAlgn="base">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7pPr>
      <a:lvl8pPr marL="1371600" algn="l" rtl="0" fontAlgn="base">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8pPr>
      <a:lvl9pPr marL="1828800" algn="l" rtl="0" fontAlgn="base">
        <a:spcBef>
          <a:spcPts val="2400"/>
        </a:spcBef>
        <a:spcAft>
          <a:spcPct val="0"/>
        </a:spcAft>
        <a:defRPr sz="4200">
          <a:solidFill>
            <a:srgbClr val="62B0FF"/>
          </a:solidFill>
          <a:effectLst>
            <a:outerShdw blurRad="38100" dist="38100" dir="2700000" algn="tl">
              <a:srgbClr val="FFFFFF"/>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p:txStyles>
    <p:titleStyle>
      <a:lvl1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mj-lt"/>
          <a:ea typeface="+mj-ea"/>
          <a:cs typeface="+mj-cs"/>
          <a:sym typeface="Helvetica Neue Light" charset="0"/>
        </a:defRPr>
      </a:lvl1pPr>
      <a:lvl2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7200">
          <a:solidFill>
            <a:schemeClr val="tx1"/>
          </a:solidFill>
          <a:effectLst>
            <a:outerShdw blurRad="38100" dist="38100" dir="2700000" algn="tl">
              <a:srgbClr val="000000"/>
            </a:outerShdw>
          </a:effectLst>
          <a:latin typeface="Helvetica Neue Light" charset="0"/>
          <a:ea typeface="ヒラギノ角ゴ ProN W3" charset="0"/>
          <a:cs typeface="ヒラギノ角ゴ ProN W3" charset="0"/>
          <a:sym typeface="Helvetica Neue Light" charset="0"/>
        </a:defRPr>
      </a:lvl9pPr>
    </p:titleStyle>
    <p:bodyStyle>
      <a:lvl1pPr marL="406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1pPr>
      <a:lvl2pPr marL="8509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2pPr>
      <a:lvl3pPr marL="1295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3pPr>
      <a:lvl4pPr marL="17399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4pPr>
      <a:lvl5pPr marL="2184400" indent="-406400" algn="l" rtl="0" eaLnBrk="0" fontAlgn="base" hangingPunct="0">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5pPr>
      <a:lvl6pPr marL="26416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6pPr>
      <a:lvl7pPr marL="30988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7pPr>
      <a:lvl8pPr marL="35560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8pPr>
      <a:lvl9pPr marL="4013200" indent="-406400" algn="l" rtl="0" fontAlgn="base">
        <a:spcBef>
          <a:spcPts val="2400"/>
        </a:spcBef>
        <a:spcAft>
          <a:spcPct val="0"/>
        </a:spcAft>
        <a:buSzPct val="46000"/>
        <a:buChar char="•"/>
        <a:defRPr sz="3600">
          <a:solidFill>
            <a:schemeClr val="tx1"/>
          </a:solidFill>
          <a:effectLst>
            <a:outerShdw blurRad="38100" dist="38100" dir="2700000" algn="tl">
              <a:srgbClr val="000000"/>
            </a:outerShdw>
          </a:effectLst>
          <a:latin typeface="+mn-lt"/>
          <a:ea typeface="+mn-ea"/>
          <a:cs typeface="+mn-cs"/>
          <a:sym typeface="Helvetica Neue Light"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
          <p:cNvSpPr>
            <a:spLocks noGrp="1" noChangeArrowheads="1"/>
          </p:cNvSpPr>
          <p:nvPr>
            <p:ph type="body" idx="1"/>
          </p:nvPr>
        </p:nvSpPr>
        <p:spPr bwMode="auto">
          <a:xfrm>
            <a:off x="635000" y="4787900"/>
            <a:ext cx="5867400" cy="49657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14339" name="Rectangle 2"/>
          <p:cNvSpPr>
            <a:spLocks noGrp="1" noChangeArrowheads="1"/>
          </p:cNvSpPr>
          <p:nvPr>
            <p:ph type="title"/>
          </p:nvPr>
        </p:nvSpPr>
        <p:spPr bwMode="auto">
          <a:xfrm>
            <a:off x="635000" y="0"/>
            <a:ext cx="5867400" cy="47117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406400" indent="5080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863600" indent="508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320800" indent="508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1778000" indent="508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2235200" algn="ctr" rtl="0" fontAlgn="base">
        <a:spcBef>
          <a:spcPct val="0"/>
        </a:spcBef>
        <a:spcAft>
          <a:spcPct val="0"/>
        </a:spcAft>
        <a:defRPr sz="3400">
          <a:solidFill>
            <a:schemeClr val="tx1"/>
          </a:solidFill>
          <a:latin typeface="+mn-lt"/>
          <a:ea typeface="+mn-ea"/>
          <a:cs typeface="+mn-cs"/>
          <a:sym typeface="Gill Sans" charset="0"/>
        </a:defRPr>
      </a:lvl6pPr>
      <a:lvl7pPr marL="2692400" algn="ctr" rtl="0" fontAlgn="base">
        <a:spcBef>
          <a:spcPct val="0"/>
        </a:spcBef>
        <a:spcAft>
          <a:spcPct val="0"/>
        </a:spcAft>
        <a:defRPr sz="3400">
          <a:solidFill>
            <a:schemeClr val="tx1"/>
          </a:solidFill>
          <a:latin typeface="+mn-lt"/>
          <a:ea typeface="+mn-ea"/>
          <a:cs typeface="+mn-cs"/>
          <a:sym typeface="Gill Sans" charset="0"/>
        </a:defRPr>
      </a:lvl7pPr>
      <a:lvl8pPr marL="3149600" algn="ctr" rtl="0" fontAlgn="base">
        <a:spcBef>
          <a:spcPct val="0"/>
        </a:spcBef>
        <a:spcAft>
          <a:spcPct val="0"/>
        </a:spcAft>
        <a:defRPr sz="3400">
          <a:solidFill>
            <a:schemeClr val="tx1"/>
          </a:solidFill>
          <a:latin typeface="+mn-lt"/>
          <a:ea typeface="+mn-ea"/>
          <a:cs typeface="+mn-cs"/>
          <a:sym typeface="Gill Sans" charset="0"/>
        </a:defRPr>
      </a:lvl8pPr>
      <a:lvl9pPr marL="3606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1"/>
          <p:cNvSpPr>
            <a:spLocks noGrp="1" noChangeArrowheads="1"/>
          </p:cNvSpPr>
          <p:nvPr>
            <p:ph type="body" idx="1"/>
          </p:nvPr>
        </p:nvSpPr>
        <p:spPr bwMode="auto">
          <a:xfrm>
            <a:off x="635000" y="4787900"/>
            <a:ext cx="5867400" cy="49657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15363" name="Rectangle 2"/>
          <p:cNvSpPr>
            <a:spLocks noGrp="1" noChangeArrowheads="1"/>
          </p:cNvSpPr>
          <p:nvPr>
            <p:ph type="title"/>
          </p:nvPr>
        </p:nvSpPr>
        <p:spPr bwMode="auto">
          <a:xfrm>
            <a:off x="635000" y="0"/>
            <a:ext cx="5867400" cy="47117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406400" indent="5080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863600" indent="508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320800" indent="508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1778000" indent="508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2235200" algn="ctr" rtl="0" fontAlgn="base">
        <a:spcBef>
          <a:spcPct val="0"/>
        </a:spcBef>
        <a:spcAft>
          <a:spcPct val="0"/>
        </a:spcAft>
        <a:defRPr sz="3400">
          <a:solidFill>
            <a:schemeClr val="tx1"/>
          </a:solidFill>
          <a:latin typeface="+mn-lt"/>
          <a:ea typeface="+mn-ea"/>
          <a:cs typeface="+mn-cs"/>
          <a:sym typeface="Gill Sans" charset="0"/>
        </a:defRPr>
      </a:lvl6pPr>
      <a:lvl7pPr marL="2692400" algn="ctr" rtl="0" fontAlgn="base">
        <a:spcBef>
          <a:spcPct val="0"/>
        </a:spcBef>
        <a:spcAft>
          <a:spcPct val="0"/>
        </a:spcAft>
        <a:defRPr sz="3400">
          <a:solidFill>
            <a:schemeClr val="tx1"/>
          </a:solidFill>
          <a:latin typeface="+mn-lt"/>
          <a:ea typeface="+mn-ea"/>
          <a:cs typeface="+mn-cs"/>
          <a:sym typeface="Gill Sans" charset="0"/>
        </a:defRPr>
      </a:lvl7pPr>
      <a:lvl8pPr marL="3149600" algn="ctr" rtl="0" fontAlgn="base">
        <a:spcBef>
          <a:spcPct val="0"/>
        </a:spcBef>
        <a:spcAft>
          <a:spcPct val="0"/>
        </a:spcAft>
        <a:defRPr sz="3400">
          <a:solidFill>
            <a:schemeClr val="tx1"/>
          </a:solidFill>
          <a:latin typeface="+mn-lt"/>
          <a:ea typeface="+mn-ea"/>
          <a:cs typeface="+mn-cs"/>
          <a:sym typeface="Gill Sans" charset="0"/>
        </a:defRPr>
      </a:lvl8pPr>
      <a:lvl9pPr marL="3606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928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3731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817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2621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706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1638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6210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40782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5354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ransition/>
  <p:txStyles>
    <p:titleStyle>
      <a:lvl1pPr marL="39688" indent="-39688" algn="ctr" rtl="0" eaLnBrk="0" fontAlgn="base" hangingPunct="0">
        <a:spcBef>
          <a:spcPct val="0"/>
        </a:spcBef>
        <a:spcAft>
          <a:spcPct val="0"/>
        </a:spcAft>
        <a:defRPr sz="8400">
          <a:solidFill>
            <a:schemeClr val="tx1"/>
          </a:solidFill>
          <a:latin typeface="+mj-lt"/>
          <a:ea typeface="+mj-ea"/>
          <a:cs typeface="+mj-cs"/>
          <a:sym typeface="Gill Sans" charset="0"/>
        </a:defRPr>
      </a:lvl1pPr>
      <a:lvl2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marL="39688" indent="-39688"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968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540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4112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68488"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928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3731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817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2621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706688"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1638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6210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40782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535488"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bwMode="auto">
          <a:xfrm>
            <a:off x="1270000" y="239713"/>
            <a:ext cx="10464800" cy="2465387"/>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7411" name="Rectangle 2"/>
          <p:cNvSpPr>
            <a:spLocks noGrp="1" noChangeArrowheads="1"/>
          </p:cNvSpPr>
          <p:nvPr>
            <p:ph type="body" idx="1"/>
          </p:nvPr>
        </p:nvSpPr>
        <p:spPr bwMode="auto">
          <a:xfrm>
            <a:off x="1270000" y="2705100"/>
            <a:ext cx="5041900" cy="5840413"/>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09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1pPr>
      <a:lvl2pPr marL="1154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2pPr>
      <a:lvl3pPr marL="1598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3pPr>
      <a:lvl4pPr marL="2043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4pPr>
      <a:lvl5pPr marL="2487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5pPr>
      <a:lvl6pPr marL="29448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6pPr>
      <a:lvl7pPr marL="34020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7pPr>
      <a:lvl8pPr marL="38592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8pPr>
      <a:lvl9pPr marL="43164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bwMode="auto">
          <a:xfrm>
            <a:off x="1270000" y="177800"/>
            <a:ext cx="10464800" cy="2590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8435" name="Rectangle 2"/>
          <p:cNvSpPr>
            <a:spLocks noGrp="1" noChangeArrowheads="1"/>
          </p:cNvSpPr>
          <p:nvPr>
            <p:ph type="body" idx="1"/>
          </p:nvPr>
        </p:nvSpPr>
        <p:spPr bwMode="auto">
          <a:xfrm>
            <a:off x="1270000" y="2768600"/>
            <a:ext cx="10464800" cy="6985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09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1pPr>
      <a:lvl2pPr marL="1154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2pPr>
      <a:lvl3pPr marL="1598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3pPr>
      <a:lvl4pPr marL="20431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4pPr>
      <a:lvl5pPr marL="2487613" indent="-493713" algn="l" rtl="0" eaLnBrk="0" fontAlgn="base" hangingPunct="0">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5pPr>
      <a:lvl6pPr marL="29448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6pPr>
      <a:lvl7pPr marL="34020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7pPr>
      <a:lvl8pPr marL="38592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8pPr>
      <a:lvl9pPr marL="4316413" indent="-493713" algn="l" rtl="0" fontAlgn="base">
        <a:spcBef>
          <a:spcPts val="3800"/>
        </a:spcBef>
        <a:spcAft>
          <a:spcPct val="0"/>
        </a:spcAft>
        <a:buClr>
          <a:srgbClr val="000000"/>
        </a:buClr>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13.xml"/><Relationship Id="rId5" Type="http://schemas.openxmlformats.org/officeDocument/2006/relationships/image" Target="../media/image21.wmf"/><Relationship Id="rId4" Type="http://schemas.openxmlformats.org/officeDocument/2006/relationships/image" Target="../media/image2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1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814388" y="3148013"/>
            <a:ext cx="11430000" cy="2387600"/>
          </a:xfrm>
        </p:spPr>
        <p:txBody>
          <a:bodyPr/>
          <a:lstStyle/>
          <a:p>
            <a:pPr marL="0" indent="0" eaLnBrk="1" hangingPunct="1">
              <a:defRPr/>
            </a:pPr>
            <a:r>
              <a:rPr lang="en-US" sz="6500" dirty="0" smtClean="0">
                <a:solidFill>
                  <a:schemeClr val="tx1"/>
                </a:solidFill>
                <a:effectLst>
                  <a:outerShdw blurRad="38100" dist="38100" dir="2700000" algn="tl">
                    <a:srgbClr val="000000"/>
                  </a:outerShdw>
                </a:effectLst>
                <a:latin typeface="Arial Hebrew" charset="0"/>
                <a:ea typeface="Lucida Grande" charset="0"/>
                <a:cs typeface="Lucida Grande" charset="0"/>
                <a:sym typeface="Arial Hebrew" charset="0"/>
              </a:rPr>
              <a:t>Intrusion Tolerant Consensus</a:t>
            </a:r>
            <a:r>
              <a:rPr lang="en-US" sz="6500" dirty="0" smtClean="0">
                <a:solidFill>
                  <a:schemeClr val="tx1"/>
                </a:solidFill>
                <a:effectLst>
                  <a:outerShdw blurRad="38100" dist="38100" dir="2700000" algn="tl">
                    <a:srgbClr val="000000"/>
                  </a:outerShdw>
                </a:effectLst>
                <a:latin typeface="Arial Hebrew" charset="0"/>
                <a:sym typeface="Arial Hebrew" charset="0"/>
              </a:rPr>
              <a:t/>
            </a:r>
            <a:br>
              <a:rPr lang="en-US" sz="6500" dirty="0" smtClean="0">
                <a:solidFill>
                  <a:schemeClr val="tx1"/>
                </a:solidFill>
                <a:effectLst>
                  <a:outerShdw blurRad="38100" dist="38100" dir="2700000" algn="tl">
                    <a:srgbClr val="000000"/>
                  </a:outerShdw>
                </a:effectLst>
                <a:latin typeface="Arial Hebrew" charset="0"/>
                <a:sym typeface="Arial Hebrew" charset="0"/>
              </a:rPr>
            </a:br>
            <a:r>
              <a:rPr lang="en-US" sz="6500" dirty="0" smtClean="0">
                <a:solidFill>
                  <a:schemeClr val="tx1"/>
                </a:solidFill>
                <a:effectLst>
                  <a:outerShdw blurRad="38100" dist="38100" dir="2700000" algn="tl">
                    <a:srgbClr val="000000"/>
                  </a:outerShdw>
                </a:effectLst>
                <a:latin typeface="Arial Hebrew" charset="0"/>
                <a:ea typeface="Lucida Grande" charset="0"/>
                <a:cs typeface="Lucida Grande" charset="0"/>
                <a:sym typeface="Arial Hebrew" charset="0"/>
              </a:rPr>
              <a:t>in Wireless Ad hoc Networks</a:t>
            </a:r>
            <a:endParaRPr lang="en-US" sz="6500" dirty="0" smtClean="0">
              <a:solidFill>
                <a:schemeClr val="tx1"/>
              </a:solidFill>
              <a:effectLst>
                <a:outerShdw blurRad="38100" dist="38100" dir="2700000" algn="tl">
                  <a:srgbClr val="000000"/>
                </a:outerShdw>
              </a:effectLst>
              <a:latin typeface="Arial Hebrew" charset="0"/>
              <a:sym typeface="Arial Hebrew" charset="0"/>
            </a:endParaRPr>
          </a:p>
        </p:txBody>
      </p:sp>
      <p:sp>
        <p:nvSpPr>
          <p:cNvPr id="41987" name="Rectangle 3"/>
          <p:cNvSpPr>
            <a:spLocks/>
          </p:cNvSpPr>
          <p:nvPr/>
        </p:nvSpPr>
        <p:spPr bwMode="auto">
          <a:xfrm>
            <a:off x="454025" y="7108825"/>
            <a:ext cx="4241800" cy="1536700"/>
          </a:xfrm>
          <a:prstGeom prst="rect">
            <a:avLst/>
          </a:prstGeom>
          <a:noFill/>
          <a:ln w="12700" cap="flat">
            <a:noFill/>
            <a:miter lim="800000"/>
            <a:headEnd type="none" w="med" len="med"/>
            <a:tailEnd type="none" w="med" len="med"/>
          </a:ln>
        </p:spPr>
        <p:txBody>
          <a:bodyPr lIns="0" tIns="0" rIns="0" bIns="0" anchor="ctr"/>
          <a:lstStyle/>
          <a:p>
            <a:pPr marL="342900" algn="l">
              <a:defRPr/>
            </a:pPr>
            <a:endParaRPr lang="en-US" sz="2900"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endParaRPr>
          </a:p>
        </p:txBody>
      </p:sp>
      <p:sp>
        <p:nvSpPr>
          <p:cNvPr id="46084" name="Line 7"/>
          <p:cNvSpPr>
            <a:spLocks noChangeShapeType="1"/>
          </p:cNvSpPr>
          <p:nvPr/>
        </p:nvSpPr>
        <p:spPr bwMode="auto">
          <a:xfrm>
            <a:off x="309563" y="6100763"/>
            <a:ext cx="12439650" cy="3175"/>
          </a:xfrm>
          <a:prstGeom prst="line">
            <a:avLst/>
          </a:prstGeom>
          <a:noFill/>
          <a:ln w="101600" cap="rnd">
            <a:solidFill>
              <a:schemeClr val="tx1"/>
            </a:solidFill>
            <a:prstDash val="sysDot"/>
            <a:miter lim="800000"/>
            <a:headEnd/>
            <a:tailEnd/>
          </a:ln>
        </p:spPr>
        <p:txBody>
          <a:bodyPr lIns="0" tIns="0" rIns="0" bIns="0"/>
          <a:lstStyle/>
          <a:p>
            <a:endParaRPr lang="en-US"/>
          </a:p>
        </p:txBody>
      </p:sp>
      <p:sp>
        <p:nvSpPr>
          <p:cNvPr id="9" name="Rectangle 3"/>
          <p:cNvSpPr>
            <a:spLocks/>
          </p:cNvSpPr>
          <p:nvPr/>
        </p:nvSpPr>
        <p:spPr bwMode="auto">
          <a:xfrm>
            <a:off x="1822450" y="6677025"/>
            <a:ext cx="9432925" cy="2473325"/>
          </a:xfrm>
          <a:prstGeom prst="rect">
            <a:avLst/>
          </a:prstGeom>
          <a:noFill/>
          <a:ln w="12700" cap="flat">
            <a:noFill/>
            <a:miter lim="800000"/>
            <a:headEnd type="none" w="med" len="med"/>
            <a:tailEnd type="none" w="med" len="med"/>
          </a:ln>
        </p:spPr>
        <p:txBody>
          <a:bodyPr lIns="0" tIns="0" rIns="0" bIns="0" anchor="ctr"/>
          <a:lstStyle/>
          <a:p>
            <a:pPr marL="342900">
              <a:defRPr/>
            </a:pPr>
            <a:r>
              <a:rPr lang="en-US" sz="2900" dirty="0">
                <a:solidFill>
                  <a:schemeClr val="tx1"/>
                </a:solidFill>
                <a:effectLst>
                  <a:outerShdw blurRad="38100" dist="38100" dir="2700000" algn="tl">
                    <a:srgbClr val="000000"/>
                  </a:outerShdw>
                </a:effectLst>
                <a:latin typeface="Arial Hebrew Bold" charset="0"/>
                <a:ea typeface="Lucida Grande" charset="0"/>
                <a:cs typeface="Lucida Grande" charset="0"/>
                <a:sym typeface="Arial Hebrew Bold" charset="0"/>
              </a:rPr>
              <a:t>Henrique Moniz, </a:t>
            </a:r>
            <a:r>
              <a:rPr lang="en-US" sz="2900" u="sng"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Nuno</a:t>
            </a:r>
            <a:r>
              <a:rPr lang="en-US" sz="2900" u="sng"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a:t>
            </a:r>
            <a:r>
              <a:rPr lang="en-US" sz="2900" u="sng"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Neves</a:t>
            </a:r>
            <a:r>
              <a:rPr lang="en-US" sz="2900"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Miguel </a:t>
            </a:r>
            <a:r>
              <a:rPr lang="en-US" sz="2900"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Correia</a:t>
            </a:r>
            <a:endParaRPr lang="en-US" sz="2900"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endParaRPr>
          </a:p>
          <a:p>
            <a:pPr marL="342900">
              <a:defRPr/>
            </a:pPr>
            <a:r>
              <a:rPr lang="en-US" sz="2900"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a:t>
            </a:r>
          </a:p>
          <a:p>
            <a:pPr marL="342900">
              <a:defRPr/>
            </a:pPr>
            <a:r>
              <a:rPr lang="en-US" sz="2900" i="1" dirty="0">
                <a:solidFill>
                  <a:schemeClr val="tx1"/>
                </a:solidFill>
                <a:effectLst>
                  <a:outerShdw blurRad="38100" dist="38100" dir="2700000" algn="tl">
                    <a:srgbClr val="000000"/>
                  </a:outerShdw>
                </a:effectLst>
                <a:latin typeface="Arial Hebrew Bold" charset="0"/>
                <a:ea typeface="Lucida Grande" charset="0"/>
                <a:cs typeface="Lucida Grande" charset="0"/>
                <a:sym typeface="Arial Hebrew Bold" charset="0"/>
              </a:rPr>
              <a:t>LASIGE</a:t>
            </a:r>
            <a:endPar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endParaRPr>
          </a:p>
          <a:p>
            <a:pPr marL="342900">
              <a:defRPr/>
            </a:pPr>
            <a:r>
              <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Dep. </a:t>
            </a: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Informática</a:t>
            </a:r>
            <a:r>
              <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a:t>
            </a: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da</a:t>
            </a:r>
            <a:r>
              <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a:t>
            </a: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Faculdade</a:t>
            </a:r>
            <a:r>
              <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de </a:t>
            </a: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Ciências</a:t>
            </a:r>
            <a:endPar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endParaRPr>
          </a:p>
          <a:p>
            <a:pPr marL="342900">
              <a:defRPr/>
            </a:pP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Universidade</a:t>
            </a:r>
            <a:r>
              <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 de </a:t>
            </a:r>
            <a:r>
              <a:rPr lang="en-US" sz="2900" i="1" dirty="0" err="1">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rPr>
              <a:t>Lisboa</a:t>
            </a:r>
            <a:endParaRPr lang="en-US" sz="2900" i="1" dirty="0">
              <a:solidFill>
                <a:schemeClr val="tx1"/>
              </a:solidFill>
              <a:effectLst>
                <a:outerShdw blurRad="38100" dist="38100" dir="2700000" algn="tl">
                  <a:srgbClr val="000000"/>
                </a:outerShdw>
              </a:effectLst>
              <a:latin typeface="Arial Hebrew Bold" charset="0"/>
              <a:ea typeface="Arial Hebrew Bold" charset="0"/>
              <a:cs typeface="Arial Hebrew Bold" charset="0"/>
              <a:sym typeface="Arial Hebrew Bold"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p:cNvSpPr>
            <a:spLocks noGrp="1" noChangeArrowheads="1"/>
          </p:cNvSpPr>
          <p:nvPr>
            <p:ph type="title"/>
          </p:nvPr>
        </p:nvSpPr>
        <p:spPr>
          <a:xfrm>
            <a:off x="1562100" y="2616200"/>
            <a:ext cx="9867900" cy="4508500"/>
          </a:xfrm>
        </p:spPr>
        <p:txBody>
          <a:bodyPr/>
          <a:lstStyle/>
          <a:p>
            <a:pPr eaLnBrk="1" hangingPunct="1"/>
            <a:r>
              <a:rPr lang="en-US" smtClean="0"/>
              <a:t>The Turquois Protocol</a:t>
            </a:r>
            <a:br>
              <a:rPr lang="en-US" smtClean="0"/>
            </a:br>
            <a:endParaRPr lang="en-US"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ChangeArrowheads="1"/>
          </p:cNvSpPr>
          <p:nvPr>
            <p:ph type="title"/>
          </p:nvPr>
        </p:nvSpPr>
        <p:spPr>
          <a:xfrm>
            <a:off x="1270000" y="0"/>
            <a:ext cx="10464800" cy="1498600"/>
          </a:xfrm>
        </p:spPr>
        <p:txBody>
          <a:bodyPr/>
          <a:lstStyle/>
          <a:p>
            <a:pPr eaLnBrk="1" hangingPunct="1"/>
            <a:r>
              <a:rPr lang="en-US" smtClean="0"/>
              <a:t>Desirable Features</a:t>
            </a:r>
          </a:p>
        </p:txBody>
      </p:sp>
      <p:sp>
        <p:nvSpPr>
          <p:cNvPr id="66563" name="Rectangle 2"/>
          <p:cNvSpPr>
            <a:spLocks noGrp="1" noChangeArrowheads="1"/>
          </p:cNvSpPr>
          <p:nvPr>
            <p:ph type="body" idx="1"/>
          </p:nvPr>
        </p:nvSpPr>
        <p:spPr>
          <a:xfrm>
            <a:off x="368300" y="1498600"/>
            <a:ext cx="12268200" cy="7950200"/>
          </a:xfrm>
        </p:spPr>
        <p:txBody>
          <a:bodyPr/>
          <a:lstStyle/>
          <a:p>
            <a:pPr marL="889000" eaLnBrk="1" hangingPunct="1"/>
            <a:r>
              <a:rPr lang="en-US" smtClean="0"/>
              <a:t>Ensure </a:t>
            </a:r>
            <a:r>
              <a:rPr lang="en-US" i="1" smtClean="0"/>
              <a:t>liveness</a:t>
            </a:r>
            <a:r>
              <a:rPr lang="en-US" smtClean="0"/>
              <a:t> when the number of omissions is within a certain upper bound </a:t>
            </a:r>
            <a:r>
              <a:rPr lang="en-US" sz="4800" b="1" smtClean="0">
                <a:latin typeface="Times" charset="0"/>
                <a:cs typeface="Times" charset="0"/>
                <a:sym typeface="Times" charset="0"/>
              </a:rPr>
              <a:t>σ</a:t>
            </a:r>
            <a:endParaRPr lang="en-US" smtClean="0"/>
          </a:p>
          <a:p>
            <a:pPr marL="889000" eaLnBrk="1" hangingPunct="1"/>
            <a:r>
              <a:rPr lang="en-US" smtClean="0"/>
              <a:t>Maintain </a:t>
            </a:r>
            <a:r>
              <a:rPr lang="en-US" i="1" smtClean="0"/>
              <a:t>safety</a:t>
            </a:r>
            <a:r>
              <a:rPr lang="en-US" smtClean="0"/>
              <a:t> despite any number of omissions    </a:t>
            </a:r>
          </a:p>
          <a:p>
            <a:pPr marL="889000" eaLnBrk="1" hangingPunct="1"/>
            <a:r>
              <a:rPr lang="en-US" smtClean="0"/>
              <a:t>Ensure both liveness and safety if the number of Byzantine nodes is within an upper bound </a:t>
            </a:r>
            <a:r>
              <a:rPr lang="en-US" sz="4800" b="1" i="1" smtClean="0">
                <a:latin typeface="Times" charset="0"/>
                <a:cs typeface="Times" charset="0"/>
                <a:sym typeface="Times" charset="0"/>
              </a:rPr>
              <a:t>f</a:t>
            </a:r>
            <a:endParaRPr lang="en-US" smtClean="0"/>
          </a:p>
          <a:p>
            <a:pPr marL="889000" eaLnBrk="1" hangingPunct="1"/>
            <a:r>
              <a:rPr lang="en-US" smtClean="0"/>
              <a:t>Terminate in three communication rounds in executions with </a:t>
            </a:r>
            <a:r>
              <a:rPr lang="en-US" i="1" smtClean="0"/>
              <a:t>benign</a:t>
            </a:r>
            <a:r>
              <a:rPr lang="en-US" smtClean="0"/>
              <a:t> fault patterns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ChangeArrowheads="1"/>
          </p:cNvSpPr>
          <p:nvPr>
            <p:ph type="title"/>
          </p:nvPr>
        </p:nvSpPr>
        <p:spPr>
          <a:xfrm>
            <a:off x="1270000" y="-76200"/>
            <a:ext cx="10464800" cy="1524000"/>
          </a:xfrm>
        </p:spPr>
        <p:txBody>
          <a:bodyPr/>
          <a:lstStyle/>
          <a:p>
            <a:pPr eaLnBrk="1" hangingPunct="1"/>
            <a:r>
              <a:rPr lang="en-US" b="1" i="1" smtClean="0">
                <a:latin typeface="Times" charset="0"/>
                <a:cs typeface="Times" charset="0"/>
                <a:sym typeface="Times" charset="0"/>
              </a:rPr>
              <a:t>k</a:t>
            </a:r>
            <a:r>
              <a:rPr lang="en-US" smtClean="0"/>
              <a:t>-consensus</a:t>
            </a:r>
          </a:p>
        </p:txBody>
      </p:sp>
      <p:sp>
        <p:nvSpPr>
          <p:cNvPr id="67587" name="Rectangle 2"/>
          <p:cNvSpPr>
            <a:spLocks noGrp="1" noChangeArrowheads="1"/>
          </p:cNvSpPr>
          <p:nvPr>
            <p:ph type="body" idx="1"/>
          </p:nvPr>
        </p:nvSpPr>
        <p:spPr>
          <a:xfrm>
            <a:off x="355600" y="1752600"/>
            <a:ext cx="4546600" cy="8001000"/>
          </a:xfrm>
        </p:spPr>
        <p:txBody>
          <a:bodyPr/>
          <a:lstStyle/>
          <a:p>
            <a:pPr marL="889000" eaLnBrk="1" hangingPunct="1"/>
            <a:r>
              <a:rPr lang="en-US" sz="5000" smtClean="0"/>
              <a:t>Validity</a:t>
            </a:r>
            <a:br>
              <a:rPr lang="en-US" sz="5000" smtClean="0"/>
            </a:br>
            <a:endParaRPr lang="en-US" sz="5000" smtClean="0"/>
          </a:p>
          <a:p>
            <a:pPr marL="889000" eaLnBrk="1" hangingPunct="1"/>
            <a:r>
              <a:rPr lang="en-US" sz="5000" smtClean="0"/>
              <a:t>Agreement</a:t>
            </a:r>
            <a:br>
              <a:rPr lang="en-US" sz="5000" smtClean="0"/>
            </a:br>
            <a:endParaRPr lang="en-US" sz="5000" smtClean="0"/>
          </a:p>
          <a:p>
            <a:pPr marL="889000" eaLnBrk="1" hangingPunct="1"/>
            <a:r>
              <a:rPr lang="en-US" sz="5000" smtClean="0"/>
              <a:t>Termination</a:t>
            </a:r>
          </a:p>
        </p:txBody>
      </p:sp>
      <p:sp>
        <p:nvSpPr>
          <p:cNvPr id="83971" name="Rectangle 3"/>
          <p:cNvSpPr>
            <a:spLocks/>
          </p:cNvSpPr>
          <p:nvPr/>
        </p:nvSpPr>
        <p:spPr bwMode="auto">
          <a:xfrm>
            <a:off x="5308600" y="7073900"/>
            <a:ext cx="7543800" cy="1016000"/>
          </a:xfrm>
          <a:prstGeom prst="rect">
            <a:avLst/>
          </a:prstGeom>
          <a:noFill/>
          <a:ln w="12700">
            <a:noFill/>
            <a:miter lim="800000"/>
            <a:headEnd/>
            <a:tailEnd/>
          </a:ln>
        </p:spPr>
        <p:txBody>
          <a:bodyPr lIns="0" tIns="0" rIns="0" bIns="0" anchor="ctr"/>
          <a:lstStyle/>
          <a:p>
            <a:pPr algn="l"/>
            <a:r>
              <a:rPr lang="en-US" sz="3300" b="1" i="1">
                <a:solidFill>
                  <a:srgbClr val="FFCC66"/>
                </a:solidFill>
                <a:latin typeface="Times" charset="0"/>
                <a:cs typeface="Times" charset="0"/>
                <a:sym typeface="Times" charset="0"/>
              </a:rPr>
              <a:t>k</a:t>
            </a:r>
            <a:r>
              <a:rPr lang="en-US" sz="3300" b="1">
                <a:solidFill>
                  <a:srgbClr val="FFCC66"/>
                </a:solidFill>
                <a:ea typeface="Gill Sans" charset="0"/>
                <a:cs typeface="Gill Sans" charset="0"/>
              </a:rPr>
              <a:t> correct processes decide with (asymptotic) probability </a:t>
            </a:r>
            <a:r>
              <a:rPr lang="en-US" sz="3300" b="1">
                <a:solidFill>
                  <a:srgbClr val="FFCC66"/>
                </a:solidFill>
                <a:latin typeface="Times" charset="0"/>
                <a:cs typeface="Times" charset="0"/>
                <a:sym typeface="Times" charset="0"/>
              </a:rPr>
              <a:t>1</a:t>
            </a:r>
          </a:p>
        </p:txBody>
      </p:sp>
      <p:sp>
        <p:nvSpPr>
          <p:cNvPr id="83972" name="Rectangle 4"/>
          <p:cNvSpPr>
            <a:spLocks/>
          </p:cNvSpPr>
          <p:nvPr/>
        </p:nvSpPr>
        <p:spPr bwMode="auto">
          <a:xfrm>
            <a:off x="5343525" y="5308600"/>
            <a:ext cx="7950200" cy="965200"/>
          </a:xfrm>
          <a:prstGeom prst="rect">
            <a:avLst/>
          </a:prstGeom>
          <a:noFill/>
          <a:ln w="12700">
            <a:noFill/>
            <a:miter lim="800000"/>
            <a:headEnd/>
            <a:tailEnd/>
          </a:ln>
        </p:spPr>
        <p:txBody>
          <a:bodyPr lIns="0" tIns="0" rIns="0" bIns="0" anchor="ctr"/>
          <a:lstStyle/>
          <a:p>
            <a:pPr algn="l"/>
            <a:r>
              <a:rPr lang="en-US" sz="3300" b="1">
                <a:solidFill>
                  <a:srgbClr val="FFCC66"/>
                </a:solidFill>
                <a:ea typeface="Gill Sans" charset="0"/>
                <a:cs typeface="Gill Sans" charset="0"/>
              </a:rPr>
              <a:t>no two correct processes decide different values</a:t>
            </a:r>
          </a:p>
        </p:txBody>
      </p:sp>
      <p:sp>
        <p:nvSpPr>
          <p:cNvPr id="83973" name="Rectangle 5"/>
          <p:cNvSpPr>
            <a:spLocks/>
          </p:cNvSpPr>
          <p:nvPr/>
        </p:nvSpPr>
        <p:spPr bwMode="auto">
          <a:xfrm>
            <a:off x="5283200" y="3340100"/>
            <a:ext cx="7785100" cy="1447800"/>
          </a:xfrm>
          <a:prstGeom prst="rect">
            <a:avLst/>
          </a:prstGeom>
          <a:noFill/>
          <a:ln w="12700">
            <a:noFill/>
            <a:miter lim="800000"/>
            <a:headEnd/>
            <a:tailEnd/>
          </a:ln>
        </p:spPr>
        <p:txBody>
          <a:bodyPr lIns="0" tIns="0" rIns="0" bIns="0" anchor="ctr"/>
          <a:lstStyle/>
          <a:p>
            <a:pPr algn="l"/>
            <a:r>
              <a:rPr lang="en-US" sz="3300" b="1">
                <a:solidFill>
                  <a:srgbClr val="FFCC66"/>
                </a:solidFill>
                <a:ea typeface="Gill Sans" charset="0"/>
                <a:cs typeface="Gill Sans" charset="0"/>
              </a:rPr>
              <a:t>no correct process decides a value that wasn’t proposed by some correct process</a:t>
            </a:r>
          </a:p>
        </p:txBody>
      </p:sp>
      <p:sp>
        <p:nvSpPr>
          <p:cNvPr id="67591" name="Rectangle 6"/>
          <p:cNvSpPr>
            <a:spLocks/>
          </p:cNvSpPr>
          <p:nvPr/>
        </p:nvSpPr>
        <p:spPr bwMode="auto">
          <a:xfrm>
            <a:off x="1500188" y="1460500"/>
            <a:ext cx="10236200" cy="609600"/>
          </a:xfrm>
          <a:prstGeom prst="rect">
            <a:avLst/>
          </a:prstGeom>
          <a:noFill/>
          <a:ln w="12700">
            <a:noFill/>
            <a:miter lim="800000"/>
            <a:headEnd/>
            <a:tailEnd/>
          </a:ln>
        </p:spPr>
        <p:txBody>
          <a:bodyPr wrap="none" lIns="0" tIns="0" rIns="0" bIns="0" anchor="ctr">
            <a:spAutoFit/>
          </a:bodyPr>
          <a:lstStyle/>
          <a:p>
            <a:r>
              <a:rPr lang="en-US" sz="3800" b="1" i="1">
                <a:solidFill>
                  <a:schemeClr val="tx1"/>
                </a:solidFill>
                <a:latin typeface="Times" charset="0"/>
                <a:cs typeface="Times" charset="0"/>
                <a:sym typeface="Times" charset="0"/>
              </a:rPr>
              <a:t>k</a:t>
            </a:r>
            <a:r>
              <a:rPr lang="en-US" sz="3800">
                <a:solidFill>
                  <a:schemeClr val="tx1"/>
                </a:solidFill>
                <a:ea typeface="Gill Sans" charset="0"/>
                <a:cs typeface="Gill Sans" charset="0"/>
              </a:rPr>
              <a:t> out of </a:t>
            </a:r>
            <a:r>
              <a:rPr lang="en-US" sz="3800" b="1" i="1">
                <a:solidFill>
                  <a:schemeClr val="tx1"/>
                </a:solidFill>
                <a:latin typeface="Times" charset="0"/>
                <a:cs typeface="Times" charset="0"/>
                <a:sym typeface="Times" charset="0"/>
              </a:rPr>
              <a:t>n</a:t>
            </a:r>
            <a:r>
              <a:rPr lang="en-US" sz="3800">
                <a:solidFill>
                  <a:schemeClr val="tx1"/>
                </a:solidFill>
                <a:ea typeface="Gill Sans" charset="0"/>
                <a:cs typeface="Gill Sans" charset="0"/>
              </a:rPr>
              <a:t> processes decide on a binary value </a:t>
            </a:r>
            <a:r>
              <a:rPr lang="en-US" sz="3800" b="1">
                <a:solidFill>
                  <a:schemeClr val="tx1"/>
                </a:solidFill>
                <a:latin typeface="Times" charset="0"/>
                <a:cs typeface="Times" charset="0"/>
                <a:sym typeface="Times" charset="0"/>
              </a:rPr>
              <a:t>0</a:t>
            </a:r>
            <a:r>
              <a:rPr lang="en-US" sz="3800">
                <a:solidFill>
                  <a:schemeClr val="tx1"/>
                </a:solidFill>
                <a:ea typeface="Gill Sans" charset="0"/>
                <a:cs typeface="Gill Sans" charset="0"/>
              </a:rPr>
              <a:t> or </a:t>
            </a:r>
            <a:r>
              <a:rPr lang="en-US" sz="3800" b="1">
                <a:solidFill>
                  <a:schemeClr val="tx1"/>
                </a:solidFill>
                <a:latin typeface="Times" charset="0"/>
                <a:cs typeface="Times" charset="0"/>
                <a:sym typeface="Times" charset="0"/>
              </a:rPr>
              <a:t>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39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39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3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autoUpdateAnimBg="0"/>
      <p:bldP spid="83972" grpId="0" autoUpdateAnimBg="0"/>
      <p:bldP spid="8397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
          <p:cNvSpPr>
            <a:spLocks/>
          </p:cNvSpPr>
          <p:nvPr/>
        </p:nvSpPr>
        <p:spPr bwMode="auto">
          <a:xfrm>
            <a:off x="874713" y="946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2947" name="Rectangle 2"/>
          <p:cNvSpPr>
            <a:spLocks/>
          </p:cNvSpPr>
          <p:nvPr/>
        </p:nvSpPr>
        <p:spPr bwMode="auto">
          <a:xfrm>
            <a:off x="6013450" y="946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2948" name="Line 3"/>
          <p:cNvSpPr>
            <a:spLocks noChangeShapeType="1"/>
          </p:cNvSpPr>
          <p:nvPr/>
        </p:nvSpPr>
        <p:spPr bwMode="auto">
          <a:xfrm rot="10800000">
            <a:off x="3694113" y="1341438"/>
            <a:ext cx="2062162"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2949"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chemeClr val="tx1"/>
            </a:solidFill>
            <a:prstDash val="solid"/>
            <a:round/>
            <a:headEnd type="none" w="med" len="med"/>
            <a:tailEnd type="arrow" w="med" len="med"/>
          </a:ln>
        </p:spPr>
        <p:txBody>
          <a:bodyPr lIns="0" tIns="0" rIns="0" bIns="0"/>
          <a:lstStyle/>
          <a:p>
            <a:endParaRPr lang="en-US"/>
          </a:p>
        </p:txBody>
      </p:sp>
      <p:sp>
        <p:nvSpPr>
          <p:cNvPr id="82950"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2951" name="Rectangle 6"/>
          <p:cNvSpPr>
            <a:spLocks/>
          </p:cNvSpPr>
          <p:nvPr/>
        </p:nvSpPr>
        <p:spPr bwMode="auto">
          <a:xfrm>
            <a:off x="10039350" y="952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2952" name="Line 7"/>
          <p:cNvSpPr>
            <a:spLocks noChangeShapeType="1"/>
          </p:cNvSpPr>
          <p:nvPr/>
        </p:nvSpPr>
        <p:spPr bwMode="auto">
          <a:xfrm rot="10800000">
            <a:off x="7556500" y="1333500"/>
            <a:ext cx="2060575"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2953" name="Rectangle 8"/>
          <p:cNvSpPr>
            <a:spLocks/>
          </p:cNvSpPr>
          <p:nvPr/>
        </p:nvSpPr>
        <p:spPr bwMode="auto">
          <a:xfrm>
            <a:off x="785813" y="1682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2954" name="Rectangle 9"/>
          <p:cNvSpPr>
            <a:spLocks/>
          </p:cNvSpPr>
          <p:nvPr/>
        </p:nvSpPr>
        <p:spPr bwMode="auto">
          <a:xfrm>
            <a:off x="5160963" y="1651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2955" name="Rectangle 10"/>
          <p:cNvSpPr>
            <a:spLocks/>
          </p:cNvSpPr>
          <p:nvPr/>
        </p:nvSpPr>
        <p:spPr bwMode="auto">
          <a:xfrm>
            <a:off x="9478963" y="1663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
          <p:cNvSpPr>
            <a:spLocks/>
          </p:cNvSpPr>
          <p:nvPr/>
        </p:nvSpPr>
        <p:spPr bwMode="auto">
          <a:xfrm>
            <a:off x="874713" y="946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3971" name="Rectangle 2"/>
          <p:cNvSpPr>
            <a:spLocks/>
          </p:cNvSpPr>
          <p:nvPr/>
        </p:nvSpPr>
        <p:spPr bwMode="auto">
          <a:xfrm>
            <a:off x="6013450" y="946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3972" name="Line 3"/>
          <p:cNvSpPr>
            <a:spLocks noChangeShapeType="1"/>
          </p:cNvSpPr>
          <p:nvPr/>
        </p:nvSpPr>
        <p:spPr bwMode="auto">
          <a:xfrm rot="10800000">
            <a:off x="3694113" y="1341438"/>
            <a:ext cx="2062162"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3973"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chemeClr val="tx1"/>
            </a:solidFill>
            <a:prstDash val="solid"/>
            <a:round/>
            <a:headEnd type="none" w="med" len="med"/>
            <a:tailEnd type="arrow" w="med" len="med"/>
          </a:ln>
        </p:spPr>
        <p:txBody>
          <a:bodyPr lIns="0" tIns="0" rIns="0" bIns="0"/>
          <a:lstStyle/>
          <a:p>
            <a:endParaRPr lang="en-US"/>
          </a:p>
        </p:txBody>
      </p:sp>
      <p:sp>
        <p:nvSpPr>
          <p:cNvPr id="83974"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3975" name="Rectangle 6"/>
          <p:cNvSpPr>
            <a:spLocks/>
          </p:cNvSpPr>
          <p:nvPr/>
        </p:nvSpPr>
        <p:spPr bwMode="auto">
          <a:xfrm>
            <a:off x="10039350" y="952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3976" name="Line 7"/>
          <p:cNvSpPr>
            <a:spLocks noChangeShapeType="1"/>
          </p:cNvSpPr>
          <p:nvPr/>
        </p:nvSpPr>
        <p:spPr bwMode="auto">
          <a:xfrm rot="10800000">
            <a:off x="7556500" y="1333500"/>
            <a:ext cx="2060575"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3977" name="Rectangle 8"/>
          <p:cNvSpPr>
            <a:spLocks/>
          </p:cNvSpPr>
          <p:nvPr/>
        </p:nvSpPr>
        <p:spPr bwMode="auto">
          <a:xfrm>
            <a:off x="785813" y="1682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3978" name="Rectangle 9"/>
          <p:cNvSpPr>
            <a:spLocks/>
          </p:cNvSpPr>
          <p:nvPr/>
        </p:nvSpPr>
        <p:spPr bwMode="auto">
          <a:xfrm>
            <a:off x="5160963" y="1651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3979" name="Rectangle 10"/>
          <p:cNvSpPr>
            <a:spLocks/>
          </p:cNvSpPr>
          <p:nvPr/>
        </p:nvSpPr>
        <p:spPr bwMode="auto">
          <a:xfrm>
            <a:off x="9478963" y="1663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grpSp>
        <p:nvGrpSpPr>
          <p:cNvPr id="83980" name="Group 11"/>
          <p:cNvGrpSpPr>
            <a:grpSpLocks/>
          </p:cNvGrpSpPr>
          <p:nvPr/>
        </p:nvGrpSpPr>
        <p:grpSpPr bwMode="auto">
          <a:xfrm>
            <a:off x="1498600" y="2501900"/>
            <a:ext cx="9990138" cy="2286000"/>
            <a:chOff x="0" y="0"/>
            <a:chExt cx="6293" cy="1440"/>
          </a:xfrm>
        </p:grpSpPr>
        <p:sp>
          <p:nvSpPr>
            <p:cNvPr id="83981" name="Rectangle 12"/>
            <p:cNvSpPr>
              <a:spLocks/>
            </p:cNvSpPr>
            <p:nvPr/>
          </p:nvSpPr>
          <p:spPr bwMode="auto">
            <a:xfrm>
              <a:off x="245"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1</a:t>
              </a:r>
            </a:p>
            <a:p>
              <a:r>
                <a:rPr lang="en-US" sz="3200">
                  <a:solidFill>
                    <a:schemeClr val="tx1"/>
                  </a:solidFill>
                  <a:ea typeface="Gill Sans" charset="0"/>
                  <a:cs typeface="Gill Sans" charset="0"/>
                </a:rPr>
                <a:t>4</a:t>
              </a:r>
            </a:p>
            <a:p>
              <a:r>
                <a:rPr lang="en-US" sz="3200">
                  <a:solidFill>
                    <a:schemeClr val="tx1"/>
                  </a:solidFill>
                  <a:ea typeface="Gill Sans" charset="0"/>
                  <a:cs typeface="Gill Sans" charset="0"/>
                </a:rPr>
                <a:t>7</a:t>
              </a:r>
            </a:p>
            <a:p>
              <a:r>
                <a:rPr lang="en-US" sz="3200">
                  <a:solidFill>
                    <a:schemeClr val="tx1"/>
                  </a:solidFill>
                  <a:ea typeface="Gill Sans" charset="0"/>
                  <a:cs typeface="Gill Sans" charset="0"/>
                </a:rPr>
                <a:t>10</a:t>
              </a:r>
            </a:p>
            <a:p>
              <a:r>
                <a:rPr lang="en-US" sz="3200">
                  <a:solidFill>
                    <a:schemeClr val="tx1"/>
                  </a:solidFill>
                  <a:ea typeface="Gill Sans" charset="0"/>
                  <a:cs typeface="Gill Sans" charset="0"/>
                </a:rPr>
                <a:t>...</a:t>
              </a:r>
            </a:p>
          </p:txBody>
        </p:sp>
        <p:sp>
          <p:nvSpPr>
            <p:cNvPr id="83982" name="Rectangle 13"/>
            <p:cNvSpPr>
              <a:spLocks/>
            </p:cNvSpPr>
            <p:nvPr/>
          </p:nvSpPr>
          <p:spPr bwMode="auto">
            <a:xfrm>
              <a:off x="2999"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2</a:t>
              </a:r>
            </a:p>
            <a:p>
              <a:r>
                <a:rPr lang="en-US" sz="3200">
                  <a:solidFill>
                    <a:schemeClr val="tx1"/>
                  </a:solidFill>
                  <a:ea typeface="Gill Sans" charset="0"/>
                  <a:cs typeface="Gill Sans" charset="0"/>
                </a:rPr>
                <a:t>5</a:t>
              </a:r>
            </a:p>
            <a:p>
              <a:r>
                <a:rPr lang="en-US" sz="3200">
                  <a:solidFill>
                    <a:schemeClr val="tx1"/>
                  </a:solidFill>
                  <a:ea typeface="Gill Sans" charset="0"/>
                  <a:cs typeface="Gill Sans" charset="0"/>
                </a:rPr>
                <a:t>8</a:t>
              </a:r>
            </a:p>
            <a:p>
              <a:r>
                <a:rPr lang="en-US" sz="3200">
                  <a:solidFill>
                    <a:schemeClr val="tx1"/>
                  </a:solidFill>
                  <a:ea typeface="Gill Sans" charset="0"/>
                  <a:cs typeface="Gill Sans" charset="0"/>
                </a:rPr>
                <a:t>11</a:t>
              </a:r>
            </a:p>
            <a:p>
              <a:r>
                <a:rPr lang="en-US" sz="3200">
                  <a:solidFill>
                    <a:schemeClr val="tx1"/>
                  </a:solidFill>
                  <a:ea typeface="Gill Sans" charset="0"/>
                  <a:cs typeface="Gill Sans" charset="0"/>
                </a:rPr>
                <a:t>...</a:t>
              </a:r>
            </a:p>
          </p:txBody>
        </p:sp>
        <p:sp>
          <p:nvSpPr>
            <p:cNvPr id="83983" name="Rectangle 14"/>
            <p:cNvSpPr>
              <a:spLocks/>
            </p:cNvSpPr>
            <p:nvPr/>
          </p:nvSpPr>
          <p:spPr bwMode="auto">
            <a:xfrm>
              <a:off x="5727"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3</a:t>
              </a:r>
            </a:p>
            <a:p>
              <a:r>
                <a:rPr lang="en-US" sz="3200">
                  <a:solidFill>
                    <a:schemeClr val="tx1"/>
                  </a:solidFill>
                  <a:ea typeface="Gill Sans" charset="0"/>
                  <a:cs typeface="Gill Sans" charset="0"/>
                </a:rPr>
                <a:t>6</a:t>
              </a:r>
            </a:p>
            <a:p>
              <a:r>
                <a:rPr lang="en-US" sz="3200">
                  <a:solidFill>
                    <a:schemeClr val="tx1"/>
                  </a:solidFill>
                  <a:ea typeface="Gill Sans" charset="0"/>
                  <a:cs typeface="Gill Sans" charset="0"/>
                </a:rPr>
                <a:t>9</a:t>
              </a:r>
            </a:p>
            <a:p>
              <a:r>
                <a:rPr lang="en-US" sz="3200">
                  <a:solidFill>
                    <a:schemeClr val="tx1"/>
                  </a:solidFill>
                  <a:ea typeface="Gill Sans" charset="0"/>
                  <a:cs typeface="Gill Sans" charset="0"/>
                </a:rPr>
                <a:t>12</a:t>
              </a:r>
            </a:p>
            <a:p>
              <a:r>
                <a:rPr lang="en-US" sz="3200">
                  <a:solidFill>
                    <a:schemeClr val="tx1"/>
                  </a:solidFill>
                  <a:ea typeface="Gill Sans" charset="0"/>
                  <a:cs typeface="Gill Sans" charset="0"/>
                </a:rPr>
                <a:t>...</a:t>
              </a:r>
            </a:p>
          </p:txBody>
        </p:sp>
        <p:sp>
          <p:nvSpPr>
            <p:cNvPr id="83984" name="Line 15"/>
            <p:cNvSpPr>
              <a:spLocks noChangeShapeType="1"/>
            </p:cNvSpPr>
            <p:nvPr/>
          </p:nvSpPr>
          <p:spPr bwMode="auto">
            <a:xfrm rot="10800000" flipH="1">
              <a:off x="0" y="293"/>
              <a:ext cx="6261" cy="0"/>
            </a:xfrm>
            <a:prstGeom prst="line">
              <a:avLst/>
            </a:prstGeom>
            <a:noFill/>
            <a:ln w="25400">
              <a:solidFill>
                <a:schemeClr val="tx1"/>
              </a:solidFill>
              <a:miter lim="800000"/>
              <a:headEnd/>
              <a:tailEnd/>
            </a:ln>
          </p:spPr>
          <p:txBody>
            <a:bodyPr lIns="0" tIns="0" rIns="0" bIns="0"/>
            <a:lstStyle/>
            <a:p>
              <a:endParaRPr lang="en-US"/>
            </a:p>
          </p:txBody>
        </p:sp>
        <p:sp>
          <p:nvSpPr>
            <p:cNvPr id="83985" name="Line 16"/>
            <p:cNvSpPr>
              <a:spLocks noChangeShapeType="1"/>
            </p:cNvSpPr>
            <p:nvPr/>
          </p:nvSpPr>
          <p:spPr bwMode="auto">
            <a:xfrm rot="10800000" flipH="1">
              <a:off x="16" y="576"/>
              <a:ext cx="6261" cy="0"/>
            </a:xfrm>
            <a:prstGeom prst="line">
              <a:avLst/>
            </a:prstGeom>
            <a:noFill/>
            <a:ln w="25400">
              <a:solidFill>
                <a:schemeClr val="tx1"/>
              </a:solidFill>
              <a:miter lim="800000"/>
              <a:headEnd/>
              <a:tailEnd/>
            </a:ln>
          </p:spPr>
          <p:txBody>
            <a:bodyPr lIns="0" tIns="0" rIns="0" bIns="0"/>
            <a:lstStyle/>
            <a:p>
              <a:endParaRPr lang="en-US"/>
            </a:p>
          </p:txBody>
        </p:sp>
        <p:sp>
          <p:nvSpPr>
            <p:cNvPr id="83986" name="Line 17"/>
            <p:cNvSpPr>
              <a:spLocks noChangeShapeType="1"/>
            </p:cNvSpPr>
            <p:nvPr/>
          </p:nvSpPr>
          <p:spPr bwMode="auto">
            <a:xfrm rot="10800000" flipH="1">
              <a:off x="32" y="864"/>
              <a:ext cx="6261" cy="0"/>
            </a:xfrm>
            <a:prstGeom prst="line">
              <a:avLst/>
            </a:prstGeom>
            <a:noFill/>
            <a:ln w="25400">
              <a:solidFill>
                <a:schemeClr val="tx1"/>
              </a:solidFill>
              <a:miter lim="800000"/>
              <a:headEnd/>
              <a:tailEnd/>
            </a:ln>
          </p:spPr>
          <p:txBody>
            <a:bodyPr lIns="0" tIns="0" rIns="0" bIns="0"/>
            <a:lstStyle/>
            <a:p>
              <a:endParaRPr lang="en-US"/>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
          <p:cNvSpPr>
            <a:spLocks/>
          </p:cNvSpPr>
          <p:nvPr/>
        </p:nvSpPr>
        <p:spPr bwMode="auto">
          <a:xfrm>
            <a:off x="874713" y="946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4995" name="Rectangle 2"/>
          <p:cNvSpPr>
            <a:spLocks/>
          </p:cNvSpPr>
          <p:nvPr/>
        </p:nvSpPr>
        <p:spPr bwMode="auto">
          <a:xfrm>
            <a:off x="6013450" y="946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4996" name="Line 3"/>
          <p:cNvSpPr>
            <a:spLocks noChangeShapeType="1"/>
          </p:cNvSpPr>
          <p:nvPr/>
        </p:nvSpPr>
        <p:spPr bwMode="auto">
          <a:xfrm rot="10800000">
            <a:off x="3694113" y="1341438"/>
            <a:ext cx="2062162" cy="0"/>
          </a:xfrm>
          <a:prstGeom prst="line">
            <a:avLst/>
          </a:prstGeom>
          <a:noFill/>
          <a:ln w="101600">
            <a:solidFill>
              <a:srgbClr val="FF0000"/>
            </a:solidFill>
            <a:miter lim="800000"/>
            <a:headEnd type="arrow" w="med" len="med"/>
            <a:tailEnd/>
          </a:ln>
        </p:spPr>
        <p:txBody>
          <a:bodyPr lIns="0" tIns="0" rIns="0" bIns="0"/>
          <a:lstStyle/>
          <a:p>
            <a:endParaRPr lang="en-US"/>
          </a:p>
        </p:txBody>
      </p:sp>
      <p:sp>
        <p:nvSpPr>
          <p:cNvPr id="84997"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rgbClr val="FF0000"/>
            </a:solidFill>
            <a:prstDash val="solid"/>
            <a:round/>
            <a:headEnd type="none" w="med" len="med"/>
            <a:tailEnd type="arrow" w="med" len="med"/>
          </a:ln>
        </p:spPr>
        <p:txBody>
          <a:bodyPr lIns="0" tIns="0" rIns="0" bIns="0"/>
          <a:lstStyle/>
          <a:p>
            <a:endParaRPr lang="en-US"/>
          </a:p>
        </p:txBody>
      </p:sp>
      <p:sp>
        <p:nvSpPr>
          <p:cNvPr id="84998"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4999" name="Rectangle 6"/>
          <p:cNvSpPr>
            <a:spLocks/>
          </p:cNvSpPr>
          <p:nvPr/>
        </p:nvSpPr>
        <p:spPr bwMode="auto">
          <a:xfrm>
            <a:off x="10039350" y="952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5000" name="Line 7"/>
          <p:cNvSpPr>
            <a:spLocks noChangeShapeType="1"/>
          </p:cNvSpPr>
          <p:nvPr/>
        </p:nvSpPr>
        <p:spPr bwMode="auto">
          <a:xfrm rot="10800000">
            <a:off x="7556500" y="1333500"/>
            <a:ext cx="2060575" cy="0"/>
          </a:xfrm>
          <a:prstGeom prst="line">
            <a:avLst/>
          </a:prstGeom>
          <a:noFill/>
          <a:ln w="101600">
            <a:solidFill>
              <a:srgbClr val="FF0000"/>
            </a:solidFill>
            <a:miter lim="800000"/>
            <a:headEnd type="arrow" w="med" len="med"/>
            <a:tailEnd/>
          </a:ln>
        </p:spPr>
        <p:txBody>
          <a:bodyPr lIns="0" tIns="0" rIns="0" bIns="0"/>
          <a:lstStyle/>
          <a:p>
            <a:endParaRPr lang="en-US"/>
          </a:p>
        </p:txBody>
      </p:sp>
      <p:sp>
        <p:nvSpPr>
          <p:cNvPr id="85001" name="Rectangle 8"/>
          <p:cNvSpPr>
            <a:spLocks/>
          </p:cNvSpPr>
          <p:nvPr/>
        </p:nvSpPr>
        <p:spPr bwMode="auto">
          <a:xfrm>
            <a:off x="785813" y="1682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5002" name="Rectangle 9"/>
          <p:cNvSpPr>
            <a:spLocks/>
          </p:cNvSpPr>
          <p:nvPr/>
        </p:nvSpPr>
        <p:spPr bwMode="auto">
          <a:xfrm>
            <a:off x="5160963" y="1651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5003" name="Rectangle 10"/>
          <p:cNvSpPr>
            <a:spLocks/>
          </p:cNvSpPr>
          <p:nvPr/>
        </p:nvSpPr>
        <p:spPr bwMode="auto">
          <a:xfrm>
            <a:off x="9478963" y="1663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sp>
        <p:nvSpPr>
          <p:cNvPr id="85004" name="Rectangle 11"/>
          <p:cNvSpPr>
            <a:spLocks/>
          </p:cNvSpPr>
          <p:nvPr/>
        </p:nvSpPr>
        <p:spPr bwMode="auto">
          <a:xfrm>
            <a:off x="315913" y="5143500"/>
            <a:ext cx="12382500" cy="1917700"/>
          </a:xfrm>
          <a:prstGeom prst="rect">
            <a:avLst/>
          </a:prstGeom>
          <a:noFill/>
          <a:ln w="12700">
            <a:noFill/>
            <a:miter lim="800000"/>
            <a:headEnd/>
            <a:tailEnd/>
          </a:ln>
        </p:spPr>
        <p:txBody>
          <a:bodyPr lIns="0" tIns="0" rIns="0" bIns="0" anchor="ctr"/>
          <a:lstStyle/>
          <a:p>
            <a:r>
              <a:rPr lang="en-US">
                <a:solidFill>
                  <a:srgbClr val="FF0000"/>
                </a:solidFill>
                <a:ea typeface="Gill Sans" charset="0"/>
                <a:cs typeface="Gill Sans" charset="0"/>
              </a:rPr>
              <a:t>Processes </a:t>
            </a:r>
            <a:r>
              <a:rPr lang="en-US" b="1">
                <a:solidFill>
                  <a:srgbClr val="FF0000"/>
                </a:solidFill>
                <a:ea typeface="Gill Sans" charset="0"/>
                <a:cs typeface="Gill Sans" charset="0"/>
              </a:rPr>
              <a:t>increment</a:t>
            </a:r>
            <a:r>
              <a:rPr lang="en-US">
                <a:solidFill>
                  <a:srgbClr val="FF0000"/>
                </a:solidFill>
                <a:ea typeface="Gill Sans" charset="0"/>
                <a:cs typeface="Gill Sans" charset="0"/>
              </a:rPr>
              <a:t> their phase if they receive messages from a </a:t>
            </a:r>
            <a:r>
              <a:rPr lang="en-US" b="1" i="1">
                <a:solidFill>
                  <a:srgbClr val="FF0000"/>
                </a:solidFill>
                <a:ea typeface="Gill Sans" charset="0"/>
                <a:cs typeface="Gill Sans" charset="0"/>
              </a:rPr>
              <a:t>strong</a:t>
            </a:r>
            <a:r>
              <a:rPr lang="en-US" b="1">
                <a:solidFill>
                  <a:srgbClr val="FF0000"/>
                </a:solidFill>
                <a:ea typeface="Gill Sans" charset="0"/>
                <a:cs typeface="Gill Sans" charset="0"/>
              </a:rPr>
              <a:t> majority</a:t>
            </a:r>
            <a:r>
              <a:rPr lang="en-US">
                <a:solidFill>
                  <a:srgbClr val="FF0000"/>
                </a:solidFill>
                <a:ea typeface="Gill Sans" charset="0"/>
                <a:cs typeface="Gill Sans" charset="0"/>
              </a:rPr>
              <a:t> (more than </a:t>
            </a:r>
            <a:r>
              <a:rPr lang="en-US">
                <a:solidFill>
                  <a:srgbClr val="FF0000"/>
                </a:solidFill>
                <a:latin typeface="Times" charset="0"/>
                <a:cs typeface="Times" charset="0"/>
                <a:sym typeface="Times" charset="0"/>
              </a:rPr>
              <a:t>[</a:t>
            </a:r>
            <a:r>
              <a:rPr lang="en-US" i="1">
                <a:solidFill>
                  <a:srgbClr val="FF0000"/>
                </a:solidFill>
                <a:latin typeface="Times" charset="0"/>
                <a:cs typeface="Times" charset="0"/>
                <a:sym typeface="Times" charset="0"/>
              </a:rPr>
              <a:t>n+f</a:t>
            </a:r>
            <a:r>
              <a:rPr lang="en-US">
                <a:solidFill>
                  <a:srgbClr val="FF0000"/>
                </a:solidFill>
                <a:latin typeface="Times" charset="0"/>
                <a:cs typeface="Times" charset="0"/>
                <a:sym typeface="Times" charset="0"/>
              </a:rPr>
              <a:t>]/2</a:t>
            </a:r>
            <a:r>
              <a:rPr lang="en-US">
                <a:solidFill>
                  <a:srgbClr val="FF0000"/>
                </a:solidFill>
                <a:ea typeface="Gill Sans" charset="0"/>
                <a:cs typeface="Gill Sans" charset="0"/>
              </a:rPr>
              <a:t>) of processes with the </a:t>
            </a:r>
            <a:r>
              <a:rPr lang="en-US" b="1">
                <a:solidFill>
                  <a:srgbClr val="FF0000"/>
                </a:solidFill>
                <a:ea typeface="Gill Sans" charset="0"/>
                <a:cs typeface="Gill Sans" charset="0"/>
              </a:rPr>
              <a:t>same</a:t>
            </a:r>
            <a:r>
              <a:rPr lang="en-US">
                <a:solidFill>
                  <a:srgbClr val="FF0000"/>
                </a:solidFill>
                <a:ea typeface="Gill Sans" charset="0"/>
                <a:cs typeface="Gill Sans" charset="0"/>
              </a:rPr>
              <a:t> phase value</a:t>
            </a:r>
          </a:p>
        </p:txBody>
      </p:sp>
      <p:grpSp>
        <p:nvGrpSpPr>
          <p:cNvPr id="85005" name="Group 12"/>
          <p:cNvGrpSpPr>
            <a:grpSpLocks/>
          </p:cNvGrpSpPr>
          <p:nvPr/>
        </p:nvGrpSpPr>
        <p:grpSpPr bwMode="auto">
          <a:xfrm>
            <a:off x="1498600" y="2501900"/>
            <a:ext cx="9990138" cy="2286000"/>
            <a:chOff x="0" y="0"/>
            <a:chExt cx="6293" cy="1440"/>
          </a:xfrm>
        </p:grpSpPr>
        <p:sp>
          <p:nvSpPr>
            <p:cNvPr id="85007" name="Rectangle 13"/>
            <p:cNvSpPr>
              <a:spLocks/>
            </p:cNvSpPr>
            <p:nvPr/>
          </p:nvSpPr>
          <p:spPr bwMode="auto">
            <a:xfrm>
              <a:off x="245"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1</a:t>
              </a:r>
            </a:p>
            <a:p>
              <a:r>
                <a:rPr lang="en-US" sz="3200">
                  <a:solidFill>
                    <a:schemeClr val="tx1"/>
                  </a:solidFill>
                  <a:ea typeface="Gill Sans" charset="0"/>
                  <a:cs typeface="Gill Sans" charset="0"/>
                </a:rPr>
                <a:t>4</a:t>
              </a:r>
            </a:p>
            <a:p>
              <a:r>
                <a:rPr lang="en-US" sz="3200">
                  <a:solidFill>
                    <a:schemeClr val="tx1"/>
                  </a:solidFill>
                  <a:ea typeface="Gill Sans" charset="0"/>
                  <a:cs typeface="Gill Sans" charset="0"/>
                </a:rPr>
                <a:t>7</a:t>
              </a:r>
            </a:p>
            <a:p>
              <a:r>
                <a:rPr lang="en-US" sz="3200">
                  <a:solidFill>
                    <a:schemeClr val="tx1"/>
                  </a:solidFill>
                  <a:ea typeface="Gill Sans" charset="0"/>
                  <a:cs typeface="Gill Sans" charset="0"/>
                </a:rPr>
                <a:t>10</a:t>
              </a:r>
            </a:p>
            <a:p>
              <a:r>
                <a:rPr lang="en-US" sz="3200">
                  <a:solidFill>
                    <a:schemeClr val="tx1"/>
                  </a:solidFill>
                  <a:ea typeface="Gill Sans" charset="0"/>
                  <a:cs typeface="Gill Sans" charset="0"/>
                </a:rPr>
                <a:t>...</a:t>
              </a:r>
            </a:p>
          </p:txBody>
        </p:sp>
        <p:sp>
          <p:nvSpPr>
            <p:cNvPr id="85008" name="Rectangle 14"/>
            <p:cNvSpPr>
              <a:spLocks/>
            </p:cNvSpPr>
            <p:nvPr/>
          </p:nvSpPr>
          <p:spPr bwMode="auto">
            <a:xfrm>
              <a:off x="2999"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2</a:t>
              </a:r>
            </a:p>
            <a:p>
              <a:r>
                <a:rPr lang="en-US" sz="3200">
                  <a:solidFill>
                    <a:schemeClr val="tx1"/>
                  </a:solidFill>
                  <a:ea typeface="Gill Sans" charset="0"/>
                  <a:cs typeface="Gill Sans" charset="0"/>
                </a:rPr>
                <a:t>5</a:t>
              </a:r>
            </a:p>
            <a:p>
              <a:r>
                <a:rPr lang="en-US" sz="3200">
                  <a:solidFill>
                    <a:schemeClr val="tx1"/>
                  </a:solidFill>
                  <a:ea typeface="Gill Sans" charset="0"/>
                  <a:cs typeface="Gill Sans" charset="0"/>
                </a:rPr>
                <a:t>8</a:t>
              </a:r>
            </a:p>
            <a:p>
              <a:r>
                <a:rPr lang="en-US" sz="3200">
                  <a:solidFill>
                    <a:schemeClr val="tx1"/>
                  </a:solidFill>
                  <a:ea typeface="Gill Sans" charset="0"/>
                  <a:cs typeface="Gill Sans" charset="0"/>
                </a:rPr>
                <a:t>11</a:t>
              </a:r>
            </a:p>
            <a:p>
              <a:r>
                <a:rPr lang="en-US" sz="3200">
                  <a:solidFill>
                    <a:schemeClr val="tx1"/>
                  </a:solidFill>
                  <a:ea typeface="Gill Sans" charset="0"/>
                  <a:cs typeface="Gill Sans" charset="0"/>
                </a:rPr>
                <a:t>...</a:t>
              </a:r>
            </a:p>
          </p:txBody>
        </p:sp>
        <p:sp>
          <p:nvSpPr>
            <p:cNvPr id="85009" name="Rectangle 15"/>
            <p:cNvSpPr>
              <a:spLocks/>
            </p:cNvSpPr>
            <p:nvPr/>
          </p:nvSpPr>
          <p:spPr bwMode="auto">
            <a:xfrm>
              <a:off x="5727" y="0"/>
              <a:ext cx="264" cy="144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3</a:t>
              </a:r>
            </a:p>
            <a:p>
              <a:r>
                <a:rPr lang="en-US" sz="3200">
                  <a:solidFill>
                    <a:schemeClr val="tx1"/>
                  </a:solidFill>
                  <a:ea typeface="Gill Sans" charset="0"/>
                  <a:cs typeface="Gill Sans" charset="0"/>
                </a:rPr>
                <a:t>6</a:t>
              </a:r>
            </a:p>
            <a:p>
              <a:r>
                <a:rPr lang="en-US" sz="3200">
                  <a:solidFill>
                    <a:schemeClr val="tx1"/>
                  </a:solidFill>
                  <a:ea typeface="Gill Sans" charset="0"/>
                  <a:cs typeface="Gill Sans" charset="0"/>
                </a:rPr>
                <a:t>9</a:t>
              </a:r>
            </a:p>
            <a:p>
              <a:r>
                <a:rPr lang="en-US" sz="3200">
                  <a:solidFill>
                    <a:schemeClr val="tx1"/>
                  </a:solidFill>
                  <a:ea typeface="Gill Sans" charset="0"/>
                  <a:cs typeface="Gill Sans" charset="0"/>
                </a:rPr>
                <a:t>12</a:t>
              </a:r>
            </a:p>
            <a:p>
              <a:r>
                <a:rPr lang="en-US" sz="3200">
                  <a:solidFill>
                    <a:schemeClr val="tx1"/>
                  </a:solidFill>
                  <a:ea typeface="Gill Sans" charset="0"/>
                  <a:cs typeface="Gill Sans" charset="0"/>
                </a:rPr>
                <a:t>...</a:t>
              </a:r>
            </a:p>
          </p:txBody>
        </p:sp>
        <p:sp>
          <p:nvSpPr>
            <p:cNvPr id="85010" name="Line 16"/>
            <p:cNvSpPr>
              <a:spLocks noChangeShapeType="1"/>
            </p:cNvSpPr>
            <p:nvPr/>
          </p:nvSpPr>
          <p:spPr bwMode="auto">
            <a:xfrm rot="10800000" flipH="1">
              <a:off x="0" y="293"/>
              <a:ext cx="6261" cy="0"/>
            </a:xfrm>
            <a:prstGeom prst="line">
              <a:avLst/>
            </a:prstGeom>
            <a:noFill/>
            <a:ln w="25400">
              <a:solidFill>
                <a:schemeClr val="tx1"/>
              </a:solidFill>
              <a:miter lim="800000"/>
              <a:headEnd/>
              <a:tailEnd/>
            </a:ln>
          </p:spPr>
          <p:txBody>
            <a:bodyPr lIns="0" tIns="0" rIns="0" bIns="0"/>
            <a:lstStyle/>
            <a:p>
              <a:endParaRPr lang="en-US"/>
            </a:p>
          </p:txBody>
        </p:sp>
        <p:sp>
          <p:nvSpPr>
            <p:cNvPr id="85011" name="Line 17"/>
            <p:cNvSpPr>
              <a:spLocks noChangeShapeType="1"/>
            </p:cNvSpPr>
            <p:nvPr/>
          </p:nvSpPr>
          <p:spPr bwMode="auto">
            <a:xfrm rot="10800000" flipH="1">
              <a:off x="16" y="576"/>
              <a:ext cx="6261" cy="0"/>
            </a:xfrm>
            <a:prstGeom prst="line">
              <a:avLst/>
            </a:prstGeom>
            <a:noFill/>
            <a:ln w="25400">
              <a:solidFill>
                <a:schemeClr val="tx1"/>
              </a:solidFill>
              <a:miter lim="800000"/>
              <a:headEnd/>
              <a:tailEnd/>
            </a:ln>
          </p:spPr>
          <p:txBody>
            <a:bodyPr lIns="0" tIns="0" rIns="0" bIns="0"/>
            <a:lstStyle/>
            <a:p>
              <a:endParaRPr lang="en-US"/>
            </a:p>
          </p:txBody>
        </p:sp>
        <p:sp>
          <p:nvSpPr>
            <p:cNvPr id="85012" name="Line 18"/>
            <p:cNvSpPr>
              <a:spLocks noChangeShapeType="1"/>
            </p:cNvSpPr>
            <p:nvPr/>
          </p:nvSpPr>
          <p:spPr bwMode="auto">
            <a:xfrm rot="10800000" flipH="1">
              <a:off x="32" y="864"/>
              <a:ext cx="6261" cy="0"/>
            </a:xfrm>
            <a:prstGeom prst="line">
              <a:avLst/>
            </a:prstGeom>
            <a:noFill/>
            <a:ln w="25400">
              <a:solidFill>
                <a:schemeClr val="tx1"/>
              </a:solidFill>
              <a:miter lim="800000"/>
              <a:headEnd/>
              <a:tailEnd/>
            </a:ln>
          </p:spPr>
          <p:txBody>
            <a:bodyPr lIns="0" tIns="0" rIns="0" bIns="0"/>
            <a:lstStyle/>
            <a:p>
              <a:endParaRPr lang="en-US"/>
            </a:p>
          </p:txBody>
        </p:sp>
      </p:grpSp>
      <p:sp>
        <p:nvSpPr>
          <p:cNvPr id="112659" name="Rectangle 19"/>
          <p:cNvSpPr>
            <a:spLocks/>
          </p:cNvSpPr>
          <p:nvPr/>
        </p:nvSpPr>
        <p:spPr bwMode="auto">
          <a:xfrm>
            <a:off x="304800" y="7664450"/>
            <a:ext cx="12382500" cy="635000"/>
          </a:xfrm>
          <a:prstGeom prst="rect">
            <a:avLst/>
          </a:prstGeom>
          <a:noFill/>
          <a:ln w="12700">
            <a:noFill/>
            <a:miter lim="800000"/>
            <a:headEnd/>
            <a:tailEnd/>
          </a:ln>
        </p:spPr>
        <p:txBody>
          <a:bodyPr lIns="0" tIns="0" rIns="0" bIns="0" anchor="ctr"/>
          <a:lstStyle/>
          <a:p>
            <a:r>
              <a:rPr lang="en-US">
                <a:solidFill>
                  <a:srgbClr val="FF0000"/>
                </a:solidFill>
                <a:ea typeface="Gill Sans" charset="0"/>
                <a:cs typeface="Gill Sans" charset="0"/>
              </a:rPr>
              <a:t>or from a process with a </a:t>
            </a:r>
            <a:r>
              <a:rPr lang="en-US" b="1">
                <a:solidFill>
                  <a:srgbClr val="FF0000"/>
                </a:solidFill>
                <a:ea typeface="Gill Sans" charset="0"/>
                <a:cs typeface="Gill Sans" charset="0"/>
              </a:rPr>
              <a:t>higher</a:t>
            </a:r>
            <a:r>
              <a:rPr lang="en-US">
                <a:solidFill>
                  <a:srgbClr val="FF0000"/>
                </a:solidFill>
                <a:ea typeface="Gill Sans" charset="0"/>
                <a:cs typeface="Gill Sans" charset="0"/>
              </a:rPr>
              <a:t> phase value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p:cNvSpPr>
          <p:nvPr/>
        </p:nvSpPr>
        <p:spPr bwMode="auto">
          <a:xfrm>
            <a:off x="600075" y="946150"/>
            <a:ext cx="3067050" cy="736600"/>
          </a:xfrm>
          <a:prstGeom prst="rect">
            <a:avLst/>
          </a:prstGeom>
          <a:noFill/>
          <a:ln w="12700">
            <a:noFill/>
            <a:miter lim="800000"/>
            <a:headEnd/>
            <a:tailEnd/>
          </a:ln>
        </p:spPr>
        <p:txBody>
          <a:bodyPr wrap="none" lIns="0" tIns="0" rIns="0" bIns="0" anchor="ctr">
            <a:spAutoFit/>
          </a:bodyPr>
          <a:lstStyle/>
          <a:p>
            <a:r>
              <a:rPr lang="en-US" sz="5000" b="1">
                <a:solidFill>
                  <a:srgbClr val="FF0000"/>
                </a:solidFill>
                <a:ea typeface="Gill Sans" charset="0"/>
                <a:cs typeface="Gill Sans" charset="0"/>
              </a:rPr>
              <a:t>Converge</a:t>
            </a:r>
          </a:p>
        </p:txBody>
      </p:sp>
      <p:sp>
        <p:nvSpPr>
          <p:cNvPr id="86019" name="Rectangle 2"/>
          <p:cNvSpPr>
            <a:spLocks/>
          </p:cNvSpPr>
          <p:nvPr/>
        </p:nvSpPr>
        <p:spPr bwMode="auto">
          <a:xfrm>
            <a:off x="6013450" y="946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6020" name="Line 3"/>
          <p:cNvSpPr>
            <a:spLocks noChangeShapeType="1"/>
          </p:cNvSpPr>
          <p:nvPr/>
        </p:nvSpPr>
        <p:spPr bwMode="auto">
          <a:xfrm rot="10800000">
            <a:off x="3694113" y="1341438"/>
            <a:ext cx="2062162"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6021"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chemeClr val="tx1"/>
            </a:solidFill>
            <a:prstDash val="solid"/>
            <a:round/>
            <a:headEnd type="none" w="med" len="med"/>
            <a:tailEnd type="arrow" w="med" len="med"/>
          </a:ln>
        </p:spPr>
        <p:txBody>
          <a:bodyPr lIns="0" tIns="0" rIns="0" bIns="0"/>
          <a:lstStyle/>
          <a:p>
            <a:endParaRPr lang="en-US"/>
          </a:p>
        </p:txBody>
      </p:sp>
      <p:sp>
        <p:nvSpPr>
          <p:cNvPr id="86022"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6023" name="Rectangle 6"/>
          <p:cNvSpPr>
            <a:spLocks/>
          </p:cNvSpPr>
          <p:nvPr/>
        </p:nvSpPr>
        <p:spPr bwMode="auto">
          <a:xfrm>
            <a:off x="10039350" y="952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6024" name="Line 7"/>
          <p:cNvSpPr>
            <a:spLocks noChangeShapeType="1"/>
          </p:cNvSpPr>
          <p:nvPr/>
        </p:nvSpPr>
        <p:spPr bwMode="auto">
          <a:xfrm rot="10800000">
            <a:off x="7556500" y="1333500"/>
            <a:ext cx="2060575"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6025" name="Rectangle 8"/>
          <p:cNvSpPr>
            <a:spLocks/>
          </p:cNvSpPr>
          <p:nvPr/>
        </p:nvSpPr>
        <p:spPr bwMode="auto">
          <a:xfrm>
            <a:off x="639763" y="1676400"/>
            <a:ext cx="2987675" cy="495300"/>
          </a:xfrm>
          <a:prstGeom prst="rect">
            <a:avLst/>
          </a:prstGeom>
          <a:noFill/>
          <a:ln w="12700">
            <a:noFill/>
            <a:miter lim="800000"/>
            <a:headEnd/>
            <a:tailEnd/>
          </a:ln>
        </p:spPr>
        <p:txBody>
          <a:bodyPr wrap="none" lIns="0" tIns="0" rIns="0" bIns="0" anchor="ctr">
            <a:spAutoFit/>
          </a:bodyPr>
          <a:lstStyle/>
          <a:p>
            <a:r>
              <a:rPr lang="en-US" sz="3200" b="1">
                <a:solidFill>
                  <a:srgbClr val="FF0000"/>
                </a:solidFill>
                <a:ea typeface="Gill Sans" charset="0"/>
                <a:cs typeface="Gill Sans" charset="0"/>
              </a:rPr>
              <a:t>phase </a:t>
            </a:r>
            <a:r>
              <a:rPr lang="en-US" sz="3200" b="1" i="1">
                <a:solidFill>
                  <a:srgbClr val="FF0000"/>
                </a:solidFill>
                <a:latin typeface="Times" charset="0"/>
                <a:cs typeface="Times" charset="0"/>
                <a:sym typeface="Times" charset="0"/>
              </a:rPr>
              <a:t>mod</a:t>
            </a:r>
            <a:r>
              <a:rPr lang="en-US" sz="3200" b="1">
                <a:solidFill>
                  <a:srgbClr val="FF0000"/>
                </a:solidFill>
                <a:latin typeface="Times" charset="0"/>
                <a:cs typeface="Times" charset="0"/>
                <a:sym typeface="Times" charset="0"/>
              </a:rPr>
              <a:t> 3 = 1</a:t>
            </a:r>
          </a:p>
        </p:txBody>
      </p:sp>
      <p:sp>
        <p:nvSpPr>
          <p:cNvPr id="86026" name="Rectangle 9"/>
          <p:cNvSpPr>
            <a:spLocks/>
          </p:cNvSpPr>
          <p:nvPr/>
        </p:nvSpPr>
        <p:spPr bwMode="auto">
          <a:xfrm>
            <a:off x="5160963" y="1651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6027" name="Rectangle 10"/>
          <p:cNvSpPr>
            <a:spLocks/>
          </p:cNvSpPr>
          <p:nvPr/>
        </p:nvSpPr>
        <p:spPr bwMode="auto">
          <a:xfrm>
            <a:off x="9478963" y="1663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sp>
        <p:nvSpPr>
          <p:cNvPr id="86028" name="Line 11"/>
          <p:cNvSpPr>
            <a:spLocks noChangeShapeType="1"/>
          </p:cNvSpPr>
          <p:nvPr/>
        </p:nvSpPr>
        <p:spPr bwMode="auto">
          <a:xfrm rot="10800000">
            <a:off x="8748713" y="1765300"/>
            <a:ext cx="1587" cy="7732713"/>
          </a:xfrm>
          <a:prstGeom prst="line">
            <a:avLst/>
          </a:prstGeom>
          <a:noFill/>
          <a:ln w="38100">
            <a:solidFill>
              <a:schemeClr val="tx1"/>
            </a:solidFill>
            <a:miter lim="800000"/>
            <a:headEnd/>
            <a:tailEnd/>
          </a:ln>
        </p:spPr>
        <p:txBody>
          <a:bodyPr lIns="0" tIns="0" rIns="0" bIns="0"/>
          <a:lstStyle/>
          <a:p>
            <a:endParaRPr lang="en-US"/>
          </a:p>
        </p:txBody>
      </p:sp>
      <p:sp>
        <p:nvSpPr>
          <p:cNvPr id="86029" name="Line 12"/>
          <p:cNvSpPr>
            <a:spLocks noChangeShapeType="1"/>
          </p:cNvSpPr>
          <p:nvPr/>
        </p:nvSpPr>
        <p:spPr bwMode="auto">
          <a:xfrm rot="10800000">
            <a:off x="4213225" y="1887538"/>
            <a:ext cx="3175" cy="7610475"/>
          </a:xfrm>
          <a:prstGeom prst="line">
            <a:avLst/>
          </a:prstGeom>
          <a:noFill/>
          <a:ln w="38100">
            <a:solidFill>
              <a:schemeClr val="tx1"/>
            </a:solidFill>
            <a:miter lim="800000"/>
            <a:headEnd/>
            <a:tailEnd/>
          </a:ln>
        </p:spPr>
        <p:txBody>
          <a:bodyPr lIns="0" tIns="0" rIns="0" bIns="0"/>
          <a:lstStyle/>
          <a:p>
            <a:endParaRPr lang="en-US"/>
          </a:p>
        </p:txBody>
      </p:sp>
      <p:grpSp>
        <p:nvGrpSpPr>
          <p:cNvPr id="86030" name="Group 13"/>
          <p:cNvGrpSpPr>
            <a:grpSpLocks/>
          </p:cNvGrpSpPr>
          <p:nvPr/>
        </p:nvGrpSpPr>
        <p:grpSpPr bwMode="auto">
          <a:xfrm>
            <a:off x="114300" y="2781300"/>
            <a:ext cx="3962400" cy="2349500"/>
            <a:chOff x="0" y="0"/>
            <a:chExt cx="2496" cy="1480"/>
          </a:xfrm>
        </p:grpSpPr>
        <p:sp>
          <p:nvSpPr>
            <p:cNvPr id="86031" name="AutoShape 14"/>
            <p:cNvSpPr>
              <a:spLocks/>
            </p:cNvSpPr>
            <p:nvPr/>
          </p:nvSpPr>
          <p:spPr bwMode="auto">
            <a:xfrm>
              <a:off x="0" y="0"/>
              <a:ext cx="2496" cy="1480"/>
            </a:xfrm>
            <a:custGeom>
              <a:avLst/>
              <a:gdLst>
                <a:gd name="T0" fmla="*/ 1248 w 18957"/>
                <a:gd name="T1" fmla="*/ 813 h 19649"/>
                <a:gd name="T2" fmla="*/ 0 60000 65536"/>
                <a:gd name="T3" fmla="*/ 0 w 18957"/>
                <a:gd name="T4" fmla="*/ 0 h 19649"/>
                <a:gd name="T5" fmla="*/ 18957 w 18957"/>
                <a:gd name="T6" fmla="*/ 19649 h 19649"/>
              </a:gdLst>
              <a:ahLst/>
              <a:cxnLst>
                <a:cxn ang="T2">
                  <a:pos x="T0" y="T1"/>
                </a:cxn>
              </a:cxnLst>
              <a:rect l="T3" t="T4" r="T5" b="T6"/>
              <a:pathLst>
                <a:path w="18957" h="19649">
                  <a:moveTo>
                    <a:pt x="4326" y="18070"/>
                  </a:moveTo>
                  <a:cubicBezTo>
                    <a:pt x="-67" y="15121"/>
                    <a:pt x="-1322" y="9038"/>
                    <a:pt x="1524" y="4484"/>
                  </a:cubicBezTo>
                  <a:cubicBezTo>
                    <a:pt x="4369" y="-70"/>
                    <a:pt x="10237" y="-1370"/>
                    <a:pt x="14630" y="1580"/>
                  </a:cubicBezTo>
                  <a:cubicBezTo>
                    <a:pt x="19023" y="4529"/>
                    <a:pt x="20278" y="10612"/>
                    <a:pt x="17432" y="15166"/>
                  </a:cubicBezTo>
                  <a:cubicBezTo>
                    <a:pt x="15332" y="18527"/>
                    <a:pt x="11474" y="20230"/>
                    <a:pt x="7681" y="19471"/>
                  </a:cubicBezTo>
                  <a:lnTo>
                    <a:pt x="5938" y="18937"/>
                  </a:lnTo>
                  <a:close/>
                  <a:moveTo>
                    <a:pt x="4326" y="18070"/>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6032" name="Rectangle 15"/>
            <p:cNvSpPr>
              <a:spLocks/>
            </p:cNvSpPr>
            <p:nvPr/>
          </p:nvSpPr>
          <p:spPr bwMode="auto">
            <a:xfrm>
              <a:off x="364" y="136"/>
              <a:ext cx="1767" cy="1207"/>
            </a:xfrm>
            <a:prstGeom prst="rect">
              <a:avLst/>
            </a:prstGeom>
            <a:noFill/>
            <a:ln w="12700">
              <a:noFill/>
              <a:miter lim="800000"/>
              <a:headEnd/>
              <a:tailEnd/>
            </a:ln>
          </p:spPr>
          <p:txBody>
            <a:bodyPr lIns="0" tIns="0" rIns="0" bIns="0" anchor="ctr"/>
            <a:lstStyle/>
            <a:p>
              <a:r>
                <a:rPr lang="en-US" sz="2400">
                  <a:ea typeface="Gill Sans" charset="0"/>
                  <a:cs typeface="Gill Sans" charset="0"/>
                </a:rPr>
                <a:t>Set the proposal value to the value </a:t>
              </a:r>
              <a:r>
                <a:rPr lang="en-US" sz="2400" b="1" i="1">
                  <a:latin typeface="Times" charset="0"/>
                  <a:cs typeface="Times" charset="0"/>
                  <a:sym typeface="Times" charset="0"/>
                </a:rPr>
                <a:t>v </a:t>
              </a:r>
              <a:r>
                <a:rPr lang="en-US" sz="2400">
                  <a:ea typeface="Gill Sans" charset="0"/>
                  <a:cs typeface="Gill Sans" charset="0"/>
                </a:rPr>
                <a:t>that appears in a majority of the received messages</a:t>
              </a:r>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p:cNvSpPr>
          <p:nvPr/>
        </p:nvSpPr>
        <p:spPr bwMode="auto">
          <a:xfrm>
            <a:off x="874713" y="946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7043" name="Rectangle 2"/>
          <p:cNvSpPr>
            <a:spLocks/>
          </p:cNvSpPr>
          <p:nvPr/>
        </p:nvSpPr>
        <p:spPr bwMode="auto">
          <a:xfrm>
            <a:off x="5862638" y="946150"/>
            <a:ext cx="1557337" cy="736600"/>
          </a:xfrm>
          <a:prstGeom prst="rect">
            <a:avLst/>
          </a:prstGeom>
          <a:noFill/>
          <a:ln w="12700">
            <a:noFill/>
            <a:miter lim="800000"/>
            <a:headEnd/>
            <a:tailEnd/>
          </a:ln>
        </p:spPr>
        <p:txBody>
          <a:bodyPr wrap="none" lIns="0" tIns="0" rIns="0" bIns="0" anchor="ctr">
            <a:spAutoFit/>
          </a:bodyPr>
          <a:lstStyle/>
          <a:p>
            <a:r>
              <a:rPr lang="en-US" sz="5000" b="1">
                <a:solidFill>
                  <a:srgbClr val="FF0000"/>
                </a:solidFill>
                <a:ea typeface="Gill Sans" charset="0"/>
                <a:cs typeface="Gill Sans" charset="0"/>
              </a:rPr>
              <a:t>Lock</a:t>
            </a:r>
          </a:p>
        </p:txBody>
      </p:sp>
      <p:sp>
        <p:nvSpPr>
          <p:cNvPr id="87044" name="Line 3"/>
          <p:cNvSpPr>
            <a:spLocks noChangeShapeType="1"/>
          </p:cNvSpPr>
          <p:nvPr/>
        </p:nvSpPr>
        <p:spPr bwMode="auto">
          <a:xfrm rot="10800000">
            <a:off x="3694113" y="1341438"/>
            <a:ext cx="2062162"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7045"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chemeClr val="tx1"/>
            </a:solidFill>
            <a:prstDash val="solid"/>
            <a:round/>
            <a:headEnd type="none" w="med" len="med"/>
            <a:tailEnd type="arrow" w="med" len="med"/>
          </a:ln>
        </p:spPr>
        <p:txBody>
          <a:bodyPr lIns="0" tIns="0" rIns="0" bIns="0"/>
          <a:lstStyle/>
          <a:p>
            <a:endParaRPr lang="en-US"/>
          </a:p>
        </p:txBody>
      </p:sp>
      <p:sp>
        <p:nvSpPr>
          <p:cNvPr id="87046"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7047" name="Rectangle 6"/>
          <p:cNvSpPr>
            <a:spLocks/>
          </p:cNvSpPr>
          <p:nvPr/>
        </p:nvSpPr>
        <p:spPr bwMode="auto">
          <a:xfrm>
            <a:off x="10039350" y="952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7048" name="Line 7"/>
          <p:cNvSpPr>
            <a:spLocks noChangeShapeType="1"/>
          </p:cNvSpPr>
          <p:nvPr/>
        </p:nvSpPr>
        <p:spPr bwMode="auto">
          <a:xfrm rot="10800000">
            <a:off x="7556500" y="1333500"/>
            <a:ext cx="2060575"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7049" name="Rectangle 8"/>
          <p:cNvSpPr>
            <a:spLocks/>
          </p:cNvSpPr>
          <p:nvPr/>
        </p:nvSpPr>
        <p:spPr bwMode="auto">
          <a:xfrm>
            <a:off x="785813" y="1682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7050" name="Rectangle 9"/>
          <p:cNvSpPr>
            <a:spLocks/>
          </p:cNvSpPr>
          <p:nvPr/>
        </p:nvSpPr>
        <p:spPr bwMode="auto">
          <a:xfrm>
            <a:off x="5016500" y="1644650"/>
            <a:ext cx="2986088" cy="495300"/>
          </a:xfrm>
          <a:prstGeom prst="rect">
            <a:avLst/>
          </a:prstGeom>
          <a:noFill/>
          <a:ln w="12700">
            <a:noFill/>
            <a:miter lim="800000"/>
            <a:headEnd/>
            <a:tailEnd/>
          </a:ln>
        </p:spPr>
        <p:txBody>
          <a:bodyPr wrap="none" lIns="0" tIns="0" rIns="0" bIns="0" anchor="ctr">
            <a:spAutoFit/>
          </a:bodyPr>
          <a:lstStyle/>
          <a:p>
            <a:r>
              <a:rPr lang="en-US" sz="3200" b="1">
                <a:solidFill>
                  <a:srgbClr val="FF0000"/>
                </a:solidFill>
                <a:ea typeface="Gill Sans" charset="0"/>
                <a:cs typeface="Gill Sans" charset="0"/>
              </a:rPr>
              <a:t>phase </a:t>
            </a:r>
            <a:r>
              <a:rPr lang="en-US" sz="3200" b="1" i="1">
                <a:solidFill>
                  <a:srgbClr val="FF0000"/>
                </a:solidFill>
                <a:latin typeface="Times" charset="0"/>
                <a:cs typeface="Times" charset="0"/>
                <a:sym typeface="Times" charset="0"/>
              </a:rPr>
              <a:t>mod</a:t>
            </a:r>
            <a:r>
              <a:rPr lang="en-US" sz="3200" b="1">
                <a:solidFill>
                  <a:srgbClr val="FF0000"/>
                </a:solidFill>
                <a:latin typeface="Times" charset="0"/>
                <a:cs typeface="Times" charset="0"/>
                <a:sym typeface="Times" charset="0"/>
              </a:rPr>
              <a:t> 3 = 2</a:t>
            </a:r>
          </a:p>
        </p:txBody>
      </p:sp>
      <p:sp>
        <p:nvSpPr>
          <p:cNvPr id="87051" name="Rectangle 10"/>
          <p:cNvSpPr>
            <a:spLocks/>
          </p:cNvSpPr>
          <p:nvPr/>
        </p:nvSpPr>
        <p:spPr bwMode="auto">
          <a:xfrm>
            <a:off x="9478963" y="1663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sp>
        <p:nvSpPr>
          <p:cNvPr id="87052" name="Line 11"/>
          <p:cNvSpPr>
            <a:spLocks noChangeShapeType="1"/>
          </p:cNvSpPr>
          <p:nvPr/>
        </p:nvSpPr>
        <p:spPr bwMode="auto">
          <a:xfrm rot="10800000">
            <a:off x="8748713" y="1765300"/>
            <a:ext cx="1587" cy="7732713"/>
          </a:xfrm>
          <a:prstGeom prst="line">
            <a:avLst/>
          </a:prstGeom>
          <a:noFill/>
          <a:ln w="38100">
            <a:solidFill>
              <a:schemeClr val="tx1"/>
            </a:solidFill>
            <a:miter lim="800000"/>
            <a:headEnd/>
            <a:tailEnd/>
          </a:ln>
        </p:spPr>
        <p:txBody>
          <a:bodyPr lIns="0" tIns="0" rIns="0" bIns="0"/>
          <a:lstStyle/>
          <a:p>
            <a:endParaRPr lang="en-US"/>
          </a:p>
        </p:txBody>
      </p:sp>
      <p:sp>
        <p:nvSpPr>
          <p:cNvPr id="87053" name="Line 12"/>
          <p:cNvSpPr>
            <a:spLocks noChangeShapeType="1"/>
          </p:cNvSpPr>
          <p:nvPr/>
        </p:nvSpPr>
        <p:spPr bwMode="auto">
          <a:xfrm rot="10800000">
            <a:off x="4213225" y="1887538"/>
            <a:ext cx="3175" cy="7610475"/>
          </a:xfrm>
          <a:prstGeom prst="line">
            <a:avLst/>
          </a:prstGeom>
          <a:noFill/>
          <a:ln w="38100">
            <a:solidFill>
              <a:schemeClr val="tx1"/>
            </a:solidFill>
            <a:miter lim="800000"/>
            <a:headEnd/>
            <a:tailEnd/>
          </a:ln>
        </p:spPr>
        <p:txBody>
          <a:bodyPr lIns="0" tIns="0" rIns="0" bIns="0"/>
          <a:lstStyle/>
          <a:p>
            <a:endParaRPr lang="en-US"/>
          </a:p>
        </p:txBody>
      </p:sp>
      <p:grpSp>
        <p:nvGrpSpPr>
          <p:cNvPr id="87054" name="Group 13"/>
          <p:cNvGrpSpPr>
            <a:grpSpLocks/>
          </p:cNvGrpSpPr>
          <p:nvPr/>
        </p:nvGrpSpPr>
        <p:grpSpPr bwMode="auto">
          <a:xfrm>
            <a:off x="114300" y="2781300"/>
            <a:ext cx="3962400" cy="2349500"/>
            <a:chOff x="0" y="0"/>
            <a:chExt cx="2496" cy="1480"/>
          </a:xfrm>
        </p:grpSpPr>
        <p:sp>
          <p:nvSpPr>
            <p:cNvPr id="87062" name="AutoShape 14"/>
            <p:cNvSpPr>
              <a:spLocks/>
            </p:cNvSpPr>
            <p:nvPr/>
          </p:nvSpPr>
          <p:spPr bwMode="auto">
            <a:xfrm>
              <a:off x="0" y="0"/>
              <a:ext cx="2496" cy="1480"/>
            </a:xfrm>
            <a:custGeom>
              <a:avLst/>
              <a:gdLst>
                <a:gd name="T0" fmla="*/ 1248 w 18957"/>
                <a:gd name="T1" fmla="*/ 813 h 19649"/>
                <a:gd name="T2" fmla="*/ 0 60000 65536"/>
                <a:gd name="T3" fmla="*/ 0 w 18957"/>
                <a:gd name="T4" fmla="*/ 0 h 19649"/>
                <a:gd name="T5" fmla="*/ 18957 w 18957"/>
                <a:gd name="T6" fmla="*/ 19649 h 19649"/>
              </a:gdLst>
              <a:ahLst/>
              <a:cxnLst>
                <a:cxn ang="T2">
                  <a:pos x="T0" y="T1"/>
                </a:cxn>
              </a:cxnLst>
              <a:rect l="T3" t="T4" r="T5" b="T6"/>
              <a:pathLst>
                <a:path w="18957" h="19649">
                  <a:moveTo>
                    <a:pt x="4326" y="18070"/>
                  </a:moveTo>
                  <a:cubicBezTo>
                    <a:pt x="-67" y="15121"/>
                    <a:pt x="-1322" y="9038"/>
                    <a:pt x="1524" y="4484"/>
                  </a:cubicBezTo>
                  <a:cubicBezTo>
                    <a:pt x="4369" y="-70"/>
                    <a:pt x="10237" y="-1370"/>
                    <a:pt x="14630" y="1580"/>
                  </a:cubicBezTo>
                  <a:cubicBezTo>
                    <a:pt x="19023" y="4529"/>
                    <a:pt x="20278" y="10612"/>
                    <a:pt x="17432" y="15166"/>
                  </a:cubicBezTo>
                  <a:cubicBezTo>
                    <a:pt x="15332" y="18527"/>
                    <a:pt x="11474" y="20230"/>
                    <a:pt x="7681" y="19471"/>
                  </a:cubicBezTo>
                  <a:lnTo>
                    <a:pt x="5938" y="18937"/>
                  </a:lnTo>
                  <a:close/>
                  <a:moveTo>
                    <a:pt x="4326" y="18070"/>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7063" name="Rectangle 15"/>
            <p:cNvSpPr>
              <a:spLocks/>
            </p:cNvSpPr>
            <p:nvPr/>
          </p:nvSpPr>
          <p:spPr bwMode="auto">
            <a:xfrm>
              <a:off x="364" y="136"/>
              <a:ext cx="1767" cy="1207"/>
            </a:xfrm>
            <a:prstGeom prst="rect">
              <a:avLst/>
            </a:prstGeom>
            <a:noFill/>
            <a:ln w="12700">
              <a:noFill/>
              <a:miter lim="800000"/>
              <a:headEnd/>
              <a:tailEnd/>
            </a:ln>
          </p:spPr>
          <p:txBody>
            <a:bodyPr lIns="0" tIns="0" rIns="0" bIns="0" anchor="ctr"/>
            <a:lstStyle/>
            <a:p>
              <a:r>
                <a:rPr lang="en-US" sz="2400">
                  <a:ea typeface="Gill Sans" charset="0"/>
                  <a:cs typeface="Gill Sans" charset="0"/>
                </a:rPr>
                <a:t>Set the proposal value to the value </a:t>
              </a:r>
              <a:r>
                <a:rPr lang="en-US" sz="2400" b="1" i="1">
                  <a:latin typeface="Times" charset="0"/>
                  <a:cs typeface="Times" charset="0"/>
                  <a:sym typeface="Times" charset="0"/>
                </a:rPr>
                <a:t>v </a:t>
              </a:r>
              <a:r>
                <a:rPr lang="en-US" sz="2400">
                  <a:ea typeface="Gill Sans" charset="0"/>
                  <a:cs typeface="Gill Sans" charset="0"/>
                </a:rPr>
                <a:t>that appears in a majority of the received messages</a:t>
              </a:r>
            </a:p>
          </p:txBody>
        </p:sp>
      </p:grpSp>
      <p:grpSp>
        <p:nvGrpSpPr>
          <p:cNvPr id="3" name="Group 16"/>
          <p:cNvGrpSpPr>
            <a:grpSpLocks/>
          </p:cNvGrpSpPr>
          <p:nvPr/>
        </p:nvGrpSpPr>
        <p:grpSpPr bwMode="auto">
          <a:xfrm>
            <a:off x="4405313" y="4900613"/>
            <a:ext cx="4192587" cy="2198687"/>
            <a:chOff x="0" y="0"/>
            <a:chExt cx="2640" cy="1384"/>
          </a:xfrm>
        </p:grpSpPr>
        <p:sp>
          <p:nvSpPr>
            <p:cNvPr id="87060" name="AutoShape 17"/>
            <p:cNvSpPr>
              <a:spLocks/>
            </p:cNvSpPr>
            <p:nvPr/>
          </p:nvSpPr>
          <p:spPr bwMode="auto">
            <a:xfrm>
              <a:off x="0" y="0"/>
              <a:ext cx="2640" cy="1384"/>
            </a:xfrm>
            <a:custGeom>
              <a:avLst/>
              <a:gdLst>
                <a:gd name="T0" fmla="*/ 1320 w 19016"/>
                <a:gd name="T1" fmla="*/ 762 h 19620"/>
                <a:gd name="T2" fmla="*/ 0 60000 65536"/>
                <a:gd name="T3" fmla="*/ 0 w 19016"/>
                <a:gd name="T4" fmla="*/ 0 h 19620"/>
                <a:gd name="T5" fmla="*/ 19016 w 19016"/>
                <a:gd name="T6" fmla="*/ 19620 h 19620"/>
              </a:gdLst>
              <a:ahLst/>
              <a:cxnLst>
                <a:cxn ang="T2">
                  <a:pos x="T0" y="T1"/>
                </a:cxn>
              </a:cxnLst>
              <a:rect l="T3" t="T4" r="T5" b="T6"/>
              <a:pathLst>
                <a:path w="19016" h="19620">
                  <a:moveTo>
                    <a:pt x="4059" y="17848"/>
                  </a:moveTo>
                  <a:cubicBezTo>
                    <a:pt x="-244" y="14743"/>
                    <a:pt x="-1292" y="8627"/>
                    <a:pt x="1718" y="4188"/>
                  </a:cubicBezTo>
                  <a:cubicBezTo>
                    <a:pt x="4727" y="-252"/>
                    <a:pt x="10655" y="-1333"/>
                    <a:pt x="14957" y="1772"/>
                  </a:cubicBezTo>
                  <a:cubicBezTo>
                    <a:pt x="19260" y="4878"/>
                    <a:pt x="20308" y="10994"/>
                    <a:pt x="17298" y="15433"/>
                  </a:cubicBezTo>
                  <a:cubicBezTo>
                    <a:pt x="15077" y="18710"/>
                    <a:pt x="11151" y="20267"/>
                    <a:pt x="7374" y="19370"/>
                  </a:cubicBezTo>
                  <a:lnTo>
                    <a:pt x="5645" y="18773"/>
                  </a:lnTo>
                  <a:close/>
                  <a:moveTo>
                    <a:pt x="4059" y="17848"/>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7061" name="Rectangle 18"/>
            <p:cNvSpPr>
              <a:spLocks/>
            </p:cNvSpPr>
            <p:nvPr/>
          </p:nvSpPr>
          <p:spPr bwMode="auto">
            <a:xfrm>
              <a:off x="388" y="460"/>
              <a:ext cx="1864" cy="464"/>
            </a:xfrm>
            <a:prstGeom prst="rect">
              <a:avLst/>
            </a:prstGeom>
            <a:noFill/>
            <a:ln w="12700">
              <a:noFill/>
              <a:miter lim="800000"/>
              <a:headEnd/>
              <a:tailEnd/>
            </a:ln>
          </p:spPr>
          <p:txBody>
            <a:bodyPr lIns="0" tIns="0" rIns="0" bIns="0" anchor="ctr"/>
            <a:lstStyle/>
            <a:p>
              <a:r>
                <a:rPr lang="en-US" sz="2400" b="1">
                  <a:ea typeface="Gill Sans" charset="0"/>
                  <a:cs typeface="Gill Sans" charset="0"/>
                </a:rPr>
                <a:t>Yes.</a:t>
              </a:r>
              <a:r>
                <a:rPr lang="en-US" sz="2400">
                  <a:ea typeface="Gill Sans" charset="0"/>
                  <a:cs typeface="Gill Sans" charset="0"/>
                </a:rPr>
                <a:t>  Set the proposal value to </a:t>
              </a:r>
              <a:r>
                <a:rPr lang="en-US" sz="2400" b="1" i="1">
                  <a:latin typeface="Times" charset="0"/>
                  <a:cs typeface="Times" charset="0"/>
                  <a:sym typeface="Times" charset="0"/>
                </a:rPr>
                <a:t>v</a:t>
              </a:r>
              <a:r>
                <a:rPr lang="en-US" sz="2400">
                  <a:ea typeface="Gill Sans" charset="0"/>
                  <a:cs typeface="Gill Sans" charset="0"/>
                </a:rPr>
                <a:t>.</a:t>
              </a:r>
            </a:p>
          </p:txBody>
        </p:sp>
      </p:grpSp>
      <p:grpSp>
        <p:nvGrpSpPr>
          <p:cNvPr id="4" name="Group 19"/>
          <p:cNvGrpSpPr>
            <a:grpSpLocks/>
          </p:cNvGrpSpPr>
          <p:nvPr/>
        </p:nvGrpSpPr>
        <p:grpSpPr bwMode="auto">
          <a:xfrm>
            <a:off x="4456113" y="6704013"/>
            <a:ext cx="4141787" cy="2401887"/>
            <a:chOff x="0" y="0"/>
            <a:chExt cx="2608" cy="1512"/>
          </a:xfrm>
        </p:grpSpPr>
        <p:sp>
          <p:nvSpPr>
            <p:cNvPr id="87058" name="AutoShape 20"/>
            <p:cNvSpPr>
              <a:spLocks/>
            </p:cNvSpPr>
            <p:nvPr/>
          </p:nvSpPr>
          <p:spPr bwMode="auto">
            <a:xfrm>
              <a:off x="0" y="0"/>
              <a:ext cx="2608" cy="1512"/>
            </a:xfrm>
            <a:custGeom>
              <a:avLst/>
              <a:gdLst>
                <a:gd name="T0" fmla="*/ 1304 w 19248"/>
                <a:gd name="T1" fmla="*/ 831 h 19642"/>
                <a:gd name="T2" fmla="*/ 0 60000 65536"/>
                <a:gd name="T3" fmla="*/ 0 w 19248"/>
                <a:gd name="T4" fmla="*/ 0 h 19642"/>
                <a:gd name="T5" fmla="*/ 19248 w 19248"/>
                <a:gd name="T6" fmla="*/ 19642 h 19642"/>
              </a:gdLst>
              <a:ahLst/>
              <a:cxnLst>
                <a:cxn ang="T2">
                  <a:pos x="T0" y="T1"/>
                </a:cxn>
              </a:cxnLst>
              <a:rect l="T3" t="T4" r="T5" b="T6"/>
              <a:pathLst>
                <a:path w="19248" h="19642">
                  <a:moveTo>
                    <a:pt x="484" y="12889"/>
                  </a:moveTo>
                  <a:cubicBezTo>
                    <a:pt x="-1176" y="7737"/>
                    <a:pt x="1571" y="2188"/>
                    <a:pt x="6619" y="494"/>
                  </a:cubicBezTo>
                  <a:cubicBezTo>
                    <a:pt x="11667" y="-1200"/>
                    <a:pt x="17105" y="1603"/>
                    <a:pt x="18764" y="6755"/>
                  </a:cubicBezTo>
                  <a:cubicBezTo>
                    <a:pt x="20424" y="11907"/>
                    <a:pt x="17677" y="17456"/>
                    <a:pt x="12629" y="19150"/>
                  </a:cubicBezTo>
                  <a:cubicBezTo>
                    <a:pt x="8903" y="20400"/>
                    <a:pt x="4807" y="19217"/>
                    <a:pt x="2275" y="16160"/>
                  </a:cubicBezTo>
                  <a:lnTo>
                    <a:pt x="1226" y="14612"/>
                  </a:lnTo>
                  <a:close/>
                  <a:moveTo>
                    <a:pt x="484" y="12889"/>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7059" name="Rectangle 21"/>
            <p:cNvSpPr>
              <a:spLocks/>
            </p:cNvSpPr>
            <p:nvPr/>
          </p:nvSpPr>
          <p:spPr bwMode="auto">
            <a:xfrm>
              <a:off x="380" y="416"/>
              <a:ext cx="1848" cy="680"/>
            </a:xfrm>
            <a:prstGeom prst="rect">
              <a:avLst/>
            </a:prstGeom>
            <a:noFill/>
            <a:ln w="12700">
              <a:noFill/>
              <a:miter lim="800000"/>
              <a:headEnd/>
              <a:tailEnd/>
            </a:ln>
          </p:spPr>
          <p:txBody>
            <a:bodyPr lIns="0" tIns="0" rIns="0" bIns="0" anchor="ctr"/>
            <a:lstStyle/>
            <a:p>
              <a:r>
                <a:rPr lang="en-US" sz="2400" b="1">
                  <a:ea typeface="Gill Sans" charset="0"/>
                  <a:cs typeface="Gill Sans" charset="0"/>
                </a:rPr>
                <a:t>No.</a:t>
              </a:r>
              <a:r>
                <a:rPr lang="en-US" sz="2400">
                  <a:ea typeface="Gill Sans" charset="0"/>
                  <a:cs typeface="Gill Sans" charset="0"/>
                </a:rPr>
                <a:t>  Set the proposal value to a meaningless value </a:t>
              </a:r>
              <a:r>
                <a:rPr lang="en-US" sz="2400">
                  <a:latin typeface="Apple Symbols" charset="0"/>
                  <a:ea typeface="Apple Symbols" charset="0"/>
                  <a:cs typeface="Apple Symbols" charset="0"/>
                  <a:sym typeface="Apple Symbols" charset="0"/>
                </a:rPr>
                <a:t>⊥</a:t>
              </a:r>
              <a:r>
                <a:rPr lang="en-US" sz="2400">
                  <a:ea typeface="Gill Sans" charset="0"/>
                  <a:cs typeface="Gill Sans" charset="0"/>
                </a:rPr>
                <a:t>.</a:t>
              </a:r>
            </a:p>
          </p:txBody>
        </p:sp>
      </p:grpSp>
      <p:sp>
        <p:nvSpPr>
          <p:cNvPr id="87057" name="AutoShape 22"/>
          <p:cNvSpPr>
            <a:spLocks/>
          </p:cNvSpPr>
          <p:nvPr/>
        </p:nvSpPr>
        <p:spPr bwMode="auto">
          <a:xfrm>
            <a:off x="4508500" y="2933700"/>
            <a:ext cx="4038600" cy="2057400"/>
          </a:xfrm>
          <a:prstGeom prst="roundRect">
            <a:avLst>
              <a:gd name="adj" fmla="val 9259"/>
            </a:avLst>
          </a:prstGeom>
          <a:solidFill>
            <a:srgbClr val="FFFFFF"/>
          </a:solidFill>
          <a:ln w="25400">
            <a:noFill/>
            <a:miter lim="800000"/>
            <a:headEnd/>
            <a:tailEnd/>
          </a:ln>
        </p:spPr>
        <p:txBody>
          <a:bodyPr lIns="0" tIns="0" rIns="0" bIns="0" anchor="ctr"/>
          <a:lstStyle/>
          <a:p>
            <a:r>
              <a:rPr lang="en-US" sz="3600">
                <a:ea typeface="Gill Sans" charset="0"/>
                <a:cs typeface="Gill Sans" charset="0"/>
              </a:rPr>
              <a:t>Is the same value </a:t>
            </a:r>
            <a:r>
              <a:rPr lang="en-US" sz="3600" b="1" i="1">
                <a:latin typeface="Times" charset="0"/>
                <a:cs typeface="Times" charset="0"/>
                <a:sym typeface="Times" charset="0"/>
              </a:rPr>
              <a:t>v</a:t>
            </a:r>
            <a:r>
              <a:rPr lang="en-US" sz="3600">
                <a:ea typeface="Gill Sans" charset="0"/>
                <a:cs typeface="Gill Sans" charset="0"/>
              </a:rPr>
              <a:t> in a </a:t>
            </a:r>
            <a:r>
              <a:rPr lang="en-US" sz="3600" i="1">
                <a:ea typeface="Gill Sans" charset="0"/>
                <a:cs typeface="Gill Sans" charset="0"/>
              </a:rPr>
              <a:t>strong</a:t>
            </a:r>
            <a:r>
              <a:rPr lang="en-US" sz="3600">
                <a:ea typeface="Gill Sans" charset="0"/>
                <a:cs typeface="Gill Sans" charset="0"/>
              </a:rPr>
              <a:t> majority of messages?</a:t>
            </a:r>
            <a:r>
              <a:rPr lang="en-US">
                <a:ea typeface="Gill Sans" charset="0"/>
                <a:cs typeface="Gill Sans"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
          <p:cNvSpPr>
            <a:spLocks/>
          </p:cNvSpPr>
          <p:nvPr/>
        </p:nvSpPr>
        <p:spPr bwMode="auto">
          <a:xfrm>
            <a:off x="874713" y="946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8067" name="Rectangle 2"/>
          <p:cNvSpPr>
            <a:spLocks/>
          </p:cNvSpPr>
          <p:nvPr/>
        </p:nvSpPr>
        <p:spPr bwMode="auto">
          <a:xfrm>
            <a:off x="6013450" y="946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8068" name="Line 3"/>
          <p:cNvSpPr>
            <a:spLocks noChangeShapeType="1"/>
          </p:cNvSpPr>
          <p:nvPr/>
        </p:nvSpPr>
        <p:spPr bwMode="auto">
          <a:xfrm rot="10800000">
            <a:off x="3694113" y="1341438"/>
            <a:ext cx="2062162"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8069" name="Freeform 4"/>
          <p:cNvSpPr>
            <a:spLocks/>
          </p:cNvSpPr>
          <p:nvPr/>
        </p:nvSpPr>
        <p:spPr bwMode="auto">
          <a:xfrm>
            <a:off x="546100" y="236538"/>
            <a:ext cx="11391900" cy="611187"/>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chemeClr val="tx1"/>
            </a:solidFill>
            <a:prstDash val="solid"/>
            <a:round/>
            <a:headEnd type="none" w="med" len="med"/>
            <a:tailEnd type="arrow" w="med" len="med"/>
          </a:ln>
        </p:spPr>
        <p:txBody>
          <a:bodyPr lIns="0" tIns="0" rIns="0" bIns="0"/>
          <a:lstStyle/>
          <a:p>
            <a:endParaRPr lang="en-US"/>
          </a:p>
        </p:txBody>
      </p:sp>
      <p:sp>
        <p:nvSpPr>
          <p:cNvPr id="88070" name="Rectangle 5"/>
          <p:cNvSpPr>
            <a:spLocks/>
          </p:cNvSpPr>
          <p:nvPr/>
        </p:nvSpPr>
        <p:spPr bwMode="auto">
          <a:xfrm>
            <a:off x="5659438" y="2222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8071" name="Rectangle 6"/>
          <p:cNvSpPr>
            <a:spLocks/>
          </p:cNvSpPr>
          <p:nvPr/>
        </p:nvSpPr>
        <p:spPr bwMode="auto">
          <a:xfrm>
            <a:off x="9850438" y="952500"/>
            <a:ext cx="2214562" cy="736600"/>
          </a:xfrm>
          <a:prstGeom prst="rect">
            <a:avLst/>
          </a:prstGeom>
          <a:noFill/>
          <a:ln w="12700">
            <a:noFill/>
            <a:miter lim="800000"/>
            <a:headEnd/>
            <a:tailEnd/>
          </a:ln>
        </p:spPr>
        <p:txBody>
          <a:bodyPr wrap="none" lIns="0" tIns="0" rIns="0" bIns="0" anchor="ctr">
            <a:spAutoFit/>
          </a:bodyPr>
          <a:lstStyle/>
          <a:p>
            <a:r>
              <a:rPr lang="en-US" sz="5000" b="1">
                <a:solidFill>
                  <a:srgbClr val="FF0000"/>
                </a:solidFill>
                <a:ea typeface="Gill Sans" charset="0"/>
                <a:cs typeface="Gill Sans" charset="0"/>
              </a:rPr>
              <a:t>Decide</a:t>
            </a:r>
          </a:p>
        </p:txBody>
      </p:sp>
      <p:sp>
        <p:nvSpPr>
          <p:cNvPr id="88072" name="Line 7"/>
          <p:cNvSpPr>
            <a:spLocks noChangeShapeType="1"/>
          </p:cNvSpPr>
          <p:nvPr/>
        </p:nvSpPr>
        <p:spPr bwMode="auto">
          <a:xfrm rot="10800000">
            <a:off x="7556500" y="1333500"/>
            <a:ext cx="2060575" cy="0"/>
          </a:xfrm>
          <a:prstGeom prst="line">
            <a:avLst/>
          </a:prstGeom>
          <a:noFill/>
          <a:ln w="101600">
            <a:solidFill>
              <a:schemeClr val="tx1"/>
            </a:solidFill>
            <a:miter lim="800000"/>
            <a:headEnd type="arrow" w="med" len="med"/>
            <a:tailEnd/>
          </a:ln>
        </p:spPr>
        <p:txBody>
          <a:bodyPr lIns="0" tIns="0" rIns="0" bIns="0"/>
          <a:lstStyle/>
          <a:p>
            <a:endParaRPr lang="en-US"/>
          </a:p>
        </p:txBody>
      </p:sp>
      <p:sp>
        <p:nvSpPr>
          <p:cNvPr id="88073" name="Rectangle 8"/>
          <p:cNvSpPr>
            <a:spLocks/>
          </p:cNvSpPr>
          <p:nvPr/>
        </p:nvSpPr>
        <p:spPr bwMode="auto">
          <a:xfrm>
            <a:off x="785813" y="1682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8074" name="Rectangle 9"/>
          <p:cNvSpPr>
            <a:spLocks/>
          </p:cNvSpPr>
          <p:nvPr/>
        </p:nvSpPr>
        <p:spPr bwMode="auto">
          <a:xfrm>
            <a:off x="5160963" y="1651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8075" name="Rectangle 10"/>
          <p:cNvSpPr>
            <a:spLocks/>
          </p:cNvSpPr>
          <p:nvPr/>
        </p:nvSpPr>
        <p:spPr bwMode="auto">
          <a:xfrm>
            <a:off x="9334500" y="1657350"/>
            <a:ext cx="2986088" cy="495300"/>
          </a:xfrm>
          <a:prstGeom prst="rect">
            <a:avLst/>
          </a:prstGeom>
          <a:noFill/>
          <a:ln w="12700">
            <a:noFill/>
            <a:miter lim="800000"/>
            <a:headEnd/>
            <a:tailEnd/>
          </a:ln>
        </p:spPr>
        <p:txBody>
          <a:bodyPr wrap="none" lIns="0" tIns="0" rIns="0" bIns="0" anchor="ctr">
            <a:spAutoFit/>
          </a:bodyPr>
          <a:lstStyle/>
          <a:p>
            <a:r>
              <a:rPr lang="en-US" sz="3200" b="1">
                <a:solidFill>
                  <a:srgbClr val="FF0000"/>
                </a:solidFill>
                <a:ea typeface="Gill Sans" charset="0"/>
                <a:cs typeface="Gill Sans" charset="0"/>
              </a:rPr>
              <a:t>phase </a:t>
            </a:r>
            <a:r>
              <a:rPr lang="en-US" sz="3200" b="1" i="1">
                <a:solidFill>
                  <a:srgbClr val="FF0000"/>
                </a:solidFill>
                <a:latin typeface="Times" charset="0"/>
                <a:cs typeface="Times" charset="0"/>
                <a:sym typeface="Times" charset="0"/>
              </a:rPr>
              <a:t>mod</a:t>
            </a:r>
            <a:r>
              <a:rPr lang="en-US" sz="3200" b="1">
                <a:solidFill>
                  <a:srgbClr val="FF0000"/>
                </a:solidFill>
                <a:latin typeface="Times" charset="0"/>
                <a:cs typeface="Times" charset="0"/>
                <a:sym typeface="Times" charset="0"/>
              </a:rPr>
              <a:t> 3 = 0</a:t>
            </a:r>
          </a:p>
        </p:txBody>
      </p:sp>
      <p:sp>
        <p:nvSpPr>
          <p:cNvPr id="88076" name="Line 11"/>
          <p:cNvSpPr>
            <a:spLocks noChangeShapeType="1"/>
          </p:cNvSpPr>
          <p:nvPr/>
        </p:nvSpPr>
        <p:spPr bwMode="auto">
          <a:xfrm rot="10800000">
            <a:off x="8748713" y="1765300"/>
            <a:ext cx="1587" cy="7732713"/>
          </a:xfrm>
          <a:prstGeom prst="line">
            <a:avLst/>
          </a:prstGeom>
          <a:noFill/>
          <a:ln w="38100">
            <a:solidFill>
              <a:schemeClr val="tx1"/>
            </a:solidFill>
            <a:miter lim="800000"/>
            <a:headEnd/>
            <a:tailEnd/>
          </a:ln>
        </p:spPr>
        <p:txBody>
          <a:bodyPr lIns="0" tIns="0" rIns="0" bIns="0"/>
          <a:lstStyle/>
          <a:p>
            <a:endParaRPr lang="en-US"/>
          </a:p>
        </p:txBody>
      </p:sp>
      <p:sp>
        <p:nvSpPr>
          <p:cNvPr id="88077" name="Line 12"/>
          <p:cNvSpPr>
            <a:spLocks noChangeShapeType="1"/>
          </p:cNvSpPr>
          <p:nvPr/>
        </p:nvSpPr>
        <p:spPr bwMode="auto">
          <a:xfrm rot="10800000">
            <a:off x="4213225" y="1887538"/>
            <a:ext cx="3175" cy="7610475"/>
          </a:xfrm>
          <a:prstGeom prst="line">
            <a:avLst/>
          </a:prstGeom>
          <a:noFill/>
          <a:ln w="38100">
            <a:solidFill>
              <a:schemeClr val="tx1"/>
            </a:solidFill>
            <a:miter lim="800000"/>
            <a:headEnd/>
            <a:tailEnd/>
          </a:ln>
        </p:spPr>
        <p:txBody>
          <a:bodyPr lIns="0" tIns="0" rIns="0" bIns="0"/>
          <a:lstStyle/>
          <a:p>
            <a:endParaRPr lang="en-US"/>
          </a:p>
        </p:txBody>
      </p:sp>
      <p:grpSp>
        <p:nvGrpSpPr>
          <p:cNvPr id="88078" name="Group 13"/>
          <p:cNvGrpSpPr>
            <a:grpSpLocks/>
          </p:cNvGrpSpPr>
          <p:nvPr/>
        </p:nvGrpSpPr>
        <p:grpSpPr bwMode="auto">
          <a:xfrm>
            <a:off x="114300" y="2781300"/>
            <a:ext cx="3962400" cy="2349500"/>
            <a:chOff x="0" y="0"/>
            <a:chExt cx="2496" cy="1480"/>
          </a:xfrm>
        </p:grpSpPr>
        <p:sp>
          <p:nvSpPr>
            <p:cNvPr id="88099" name="AutoShape 14"/>
            <p:cNvSpPr>
              <a:spLocks/>
            </p:cNvSpPr>
            <p:nvPr/>
          </p:nvSpPr>
          <p:spPr bwMode="auto">
            <a:xfrm>
              <a:off x="0" y="0"/>
              <a:ext cx="2496" cy="1480"/>
            </a:xfrm>
            <a:custGeom>
              <a:avLst/>
              <a:gdLst>
                <a:gd name="T0" fmla="*/ 1248 w 18957"/>
                <a:gd name="T1" fmla="*/ 813 h 19649"/>
                <a:gd name="T2" fmla="*/ 0 60000 65536"/>
                <a:gd name="T3" fmla="*/ 0 w 18957"/>
                <a:gd name="T4" fmla="*/ 0 h 19649"/>
                <a:gd name="T5" fmla="*/ 18957 w 18957"/>
                <a:gd name="T6" fmla="*/ 19649 h 19649"/>
              </a:gdLst>
              <a:ahLst/>
              <a:cxnLst>
                <a:cxn ang="T2">
                  <a:pos x="T0" y="T1"/>
                </a:cxn>
              </a:cxnLst>
              <a:rect l="T3" t="T4" r="T5" b="T6"/>
              <a:pathLst>
                <a:path w="18957" h="19649">
                  <a:moveTo>
                    <a:pt x="4326" y="18070"/>
                  </a:moveTo>
                  <a:cubicBezTo>
                    <a:pt x="-67" y="15121"/>
                    <a:pt x="-1322" y="9038"/>
                    <a:pt x="1524" y="4484"/>
                  </a:cubicBezTo>
                  <a:cubicBezTo>
                    <a:pt x="4369" y="-70"/>
                    <a:pt x="10237" y="-1370"/>
                    <a:pt x="14630" y="1580"/>
                  </a:cubicBezTo>
                  <a:cubicBezTo>
                    <a:pt x="19023" y="4529"/>
                    <a:pt x="20278" y="10612"/>
                    <a:pt x="17432" y="15166"/>
                  </a:cubicBezTo>
                  <a:cubicBezTo>
                    <a:pt x="15332" y="18527"/>
                    <a:pt x="11474" y="20230"/>
                    <a:pt x="7681" y="19471"/>
                  </a:cubicBezTo>
                  <a:lnTo>
                    <a:pt x="5938" y="18937"/>
                  </a:lnTo>
                  <a:close/>
                  <a:moveTo>
                    <a:pt x="4326" y="18070"/>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100" name="Rectangle 15"/>
            <p:cNvSpPr>
              <a:spLocks/>
            </p:cNvSpPr>
            <p:nvPr/>
          </p:nvSpPr>
          <p:spPr bwMode="auto">
            <a:xfrm>
              <a:off x="364" y="136"/>
              <a:ext cx="1767" cy="1207"/>
            </a:xfrm>
            <a:prstGeom prst="rect">
              <a:avLst/>
            </a:prstGeom>
            <a:noFill/>
            <a:ln w="12700">
              <a:noFill/>
              <a:miter lim="800000"/>
              <a:headEnd/>
              <a:tailEnd/>
            </a:ln>
          </p:spPr>
          <p:txBody>
            <a:bodyPr lIns="0" tIns="0" rIns="0" bIns="0" anchor="ctr"/>
            <a:lstStyle/>
            <a:p>
              <a:r>
                <a:rPr lang="en-US" sz="2400">
                  <a:ea typeface="Gill Sans" charset="0"/>
                  <a:cs typeface="Gill Sans" charset="0"/>
                </a:rPr>
                <a:t>Set the proposal value to the value </a:t>
              </a:r>
              <a:r>
                <a:rPr lang="en-US" sz="2400" b="1" i="1">
                  <a:latin typeface="Times" charset="0"/>
                  <a:cs typeface="Times" charset="0"/>
                  <a:sym typeface="Times" charset="0"/>
                </a:rPr>
                <a:t>v </a:t>
              </a:r>
              <a:r>
                <a:rPr lang="en-US" sz="2400">
                  <a:ea typeface="Gill Sans" charset="0"/>
                  <a:cs typeface="Gill Sans" charset="0"/>
                </a:rPr>
                <a:t>that appears in a majority of the received messages</a:t>
              </a:r>
            </a:p>
          </p:txBody>
        </p:sp>
      </p:grpSp>
      <p:grpSp>
        <p:nvGrpSpPr>
          <p:cNvPr id="88079" name="Group 16"/>
          <p:cNvGrpSpPr>
            <a:grpSpLocks/>
          </p:cNvGrpSpPr>
          <p:nvPr/>
        </p:nvGrpSpPr>
        <p:grpSpPr bwMode="auto">
          <a:xfrm>
            <a:off x="4495800" y="2971800"/>
            <a:ext cx="4013200" cy="2032000"/>
            <a:chOff x="0" y="0"/>
            <a:chExt cx="2528" cy="1280"/>
          </a:xfrm>
        </p:grpSpPr>
        <p:sp>
          <p:nvSpPr>
            <p:cNvPr id="88097" name="AutoShape 17"/>
            <p:cNvSpPr>
              <a:spLocks/>
            </p:cNvSpPr>
            <p:nvPr/>
          </p:nvSpPr>
          <p:spPr bwMode="auto">
            <a:xfrm>
              <a:off x="0" y="0"/>
              <a:ext cx="2528" cy="1280"/>
            </a:xfrm>
            <a:prstGeom prst="roundRect">
              <a:avLst>
                <a:gd name="adj" fmla="val 9375"/>
              </a:avLst>
            </a:prstGeom>
            <a:noFill/>
            <a:ln w="25400">
              <a:solidFill>
                <a:srgbClr val="000000"/>
              </a:solidFill>
              <a:round/>
              <a:headEnd/>
              <a:tailEnd/>
            </a:ln>
          </p:spPr>
          <p:txBody>
            <a:bodyPr lIns="0" tIns="0" rIns="0" bIns="0"/>
            <a:lstStyle/>
            <a:p>
              <a:endParaRPr lang="en-US"/>
            </a:p>
          </p:txBody>
        </p:sp>
        <p:sp>
          <p:nvSpPr>
            <p:cNvPr id="88098" name="Rectangle 18"/>
            <p:cNvSpPr>
              <a:spLocks/>
            </p:cNvSpPr>
            <p:nvPr/>
          </p:nvSpPr>
          <p:spPr bwMode="auto">
            <a:xfrm>
              <a:off x="36" y="104"/>
              <a:ext cx="2456" cy="1072"/>
            </a:xfrm>
            <a:prstGeom prst="rect">
              <a:avLst/>
            </a:prstGeom>
            <a:noFill/>
            <a:ln w="12700">
              <a:noFill/>
              <a:miter lim="800000"/>
              <a:headEnd/>
              <a:tailEnd/>
            </a:ln>
          </p:spPr>
          <p:txBody>
            <a:bodyPr lIns="0" tIns="0" rIns="0" bIns="0" anchor="ctr"/>
            <a:lstStyle/>
            <a:p>
              <a:r>
                <a:rPr lang="en-US" sz="3600">
                  <a:ea typeface="Gill Sans" charset="0"/>
                  <a:cs typeface="Gill Sans" charset="0"/>
                </a:rPr>
                <a:t>Is the same value </a:t>
              </a:r>
              <a:r>
                <a:rPr lang="en-US" sz="3600" b="1" i="1">
                  <a:latin typeface="Times" charset="0"/>
                  <a:cs typeface="Times" charset="0"/>
                  <a:sym typeface="Times" charset="0"/>
                </a:rPr>
                <a:t>v</a:t>
              </a:r>
              <a:r>
                <a:rPr lang="en-US" sz="3600">
                  <a:ea typeface="Gill Sans" charset="0"/>
                  <a:cs typeface="Gill Sans" charset="0"/>
                </a:rPr>
                <a:t> in a </a:t>
              </a:r>
              <a:r>
                <a:rPr lang="en-US" sz="3600" i="1">
                  <a:ea typeface="Gill Sans" charset="0"/>
                  <a:cs typeface="Gill Sans" charset="0"/>
                </a:rPr>
                <a:t>strong</a:t>
              </a:r>
              <a:r>
                <a:rPr lang="en-US" sz="3600">
                  <a:ea typeface="Gill Sans" charset="0"/>
                  <a:cs typeface="Gill Sans" charset="0"/>
                </a:rPr>
                <a:t> majority of messages?</a:t>
              </a:r>
              <a:r>
                <a:rPr lang="en-US">
                  <a:ea typeface="Gill Sans" charset="0"/>
                  <a:cs typeface="Gill Sans" charset="0"/>
                </a:rPr>
                <a:t> </a:t>
              </a:r>
            </a:p>
          </p:txBody>
        </p:sp>
      </p:grpSp>
      <p:grpSp>
        <p:nvGrpSpPr>
          <p:cNvPr id="88080" name="Group 19"/>
          <p:cNvGrpSpPr>
            <a:grpSpLocks/>
          </p:cNvGrpSpPr>
          <p:nvPr/>
        </p:nvGrpSpPr>
        <p:grpSpPr bwMode="auto">
          <a:xfrm>
            <a:off x="4405313" y="4900613"/>
            <a:ext cx="4192587" cy="2198687"/>
            <a:chOff x="0" y="0"/>
            <a:chExt cx="2640" cy="1384"/>
          </a:xfrm>
        </p:grpSpPr>
        <p:sp>
          <p:nvSpPr>
            <p:cNvPr id="88095" name="AutoShape 20"/>
            <p:cNvSpPr>
              <a:spLocks/>
            </p:cNvSpPr>
            <p:nvPr/>
          </p:nvSpPr>
          <p:spPr bwMode="auto">
            <a:xfrm>
              <a:off x="0" y="0"/>
              <a:ext cx="2640" cy="1384"/>
            </a:xfrm>
            <a:custGeom>
              <a:avLst/>
              <a:gdLst>
                <a:gd name="T0" fmla="*/ 1320 w 19016"/>
                <a:gd name="T1" fmla="*/ 762 h 19620"/>
                <a:gd name="T2" fmla="*/ 0 60000 65536"/>
                <a:gd name="T3" fmla="*/ 0 w 19016"/>
                <a:gd name="T4" fmla="*/ 0 h 19620"/>
                <a:gd name="T5" fmla="*/ 19016 w 19016"/>
                <a:gd name="T6" fmla="*/ 19620 h 19620"/>
              </a:gdLst>
              <a:ahLst/>
              <a:cxnLst>
                <a:cxn ang="T2">
                  <a:pos x="T0" y="T1"/>
                </a:cxn>
              </a:cxnLst>
              <a:rect l="T3" t="T4" r="T5" b="T6"/>
              <a:pathLst>
                <a:path w="19016" h="19620">
                  <a:moveTo>
                    <a:pt x="4059" y="17848"/>
                  </a:moveTo>
                  <a:cubicBezTo>
                    <a:pt x="-244" y="14743"/>
                    <a:pt x="-1292" y="8627"/>
                    <a:pt x="1718" y="4188"/>
                  </a:cubicBezTo>
                  <a:cubicBezTo>
                    <a:pt x="4727" y="-252"/>
                    <a:pt x="10655" y="-1333"/>
                    <a:pt x="14957" y="1772"/>
                  </a:cubicBezTo>
                  <a:cubicBezTo>
                    <a:pt x="19260" y="4878"/>
                    <a:pt x="20308" y="10994"/>
                    <a:pt x="17298" y="15433"/>
                  </a:cubicBezTo>
                  <a:cubicBezTo>
                    <a:pt x="15077" y="18710"/>
                    <a:pt x="11151" y="20267"/>
                    <a:pt x="7374" y="19370"/>
                  </a:cubicBezTo>
                  <a:lnTo>
                    <a:pt x="5645" y="18773"/>
                  </a:lnTo>
                  <a:close/>
                  <a:moveTo>
                    <a:pt x="4059" y="17848"/>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096" name="Rectangle 21"/>
            <p:cNvSpPr>
              <a:spLocks/>
            </p:cNvSpPr>
            <p:nvPr/>
          </p:nvSpPr>
          <p:spPr bwMode="auto">
            <a:xfrm>
              <a:off x="388" y="460"/>
              <a:ext cx="1864" cy="464"/>
            </a:xfrm>
            <a:prstGeom prst="rect">
              <a:avLst/>
            </a:prstGeom>
            <a:noFill/>
            <a:ln w="12700">
              <a:noFill/>
              <a:miter lim="800000"/>
              <a:headEnd/>
              <a:tailEnd/>
            </a:ln>
          </p:spPr>
          <p:txBody>
            <a:bodyPr lIns="0" tIns="0" rIns="0" bIns="0" anchor="ctr"/>
            <a:lstStyle/>
            <a:p>
              <a:r>
                <a:rPr lang="en-US" sz="2400" b="1">
                  <a:ea typeface="Gill Sans" charset="0"/>
                  <a:cs typeface="Gill Sans" charset="0"/>
                </a:rPr>
                <a:t>Yes.</a:t>
              </a:r>
              <a:r>
                <a:rPr lang="en-US" sz="2400">
                  <a:ea typeface="Gill Sans" charset="0"/>
                  <a:cs typeface="Gill Sans" charset="0"/>
                </a:rPr>
                <a:t>  Set the proposal value to </a:t>
              </a:r>
              <a:r>
                <a:rPr lang="en-US" sz="2400" b="1" i="1">
                  <a:latin typeface="Times" charset="0"/>
                  <a:cs typeface="Times" charset="0"/>
                  <a:sym typeface="Times" charset="0"/>
                </a:rPr>
                <a:t>v</a:t>
              </a:r>
              <a:r>
                <a:rPr lang="en-US" sz="2400">
                  <a:ea typeface="Gill Sans" charset="0"/>
                  <a:cs typeface="Gill Sans" charset="0"/>
                </a:rPr>
                <a:t>.</a:t>
              </a:r>
            </a:p>
          </p:txBody>
        </p:sp>
      </p:grpSp>
      <p:grpSp>
        <p:nvGrpSpPr>
          <p:cNvPr id="88081" name="Group 22"/>
          <p:cNvGrpSpPr>
            <a:grpSpLocks/>
          </p:cNvGrpSpPr>
          <p:nvPr/>
        </p:nvGrpSpPr>
        <p:grpSpPr bwMode="auto">
          <a:xfrm>
            <a:off x="4456113" y="6704013"/>
            <a:ext cx="4141787" cy="2401887"/>
            <a:chOff x="0" y="0"/>
            <a:chExt cx="2608" cy="1512"/>
          </a:xfrm>
        </p:grpSpPr>
        <p:sp>
          <p:nvSpPr>
            <p:cNvPr id="88093" name="AutoShape 23"/>
            <p:cNvSpPr>
              <a:spLocks/>
            </p:cNvSpPr>
            <p:nvPr/>
          </p:nvSpPr>
          <p:spPr bwMode="auto">
            <a:xfrm>
              <a:off x="0" y="0"/>
              <a:ext cx="2608" cy="1512"/>
            </a:xfrm>
            <a:custGeom>
              <a:avLst/>
              <a:gdLst>
                <a:gd name="T0" fmla="*/ 1304 w 19248"/>
                <a:gd name="T1" fmla="*/ 831 h 19642"/>
                <a:gd name="T2" fmla="*/ 0 60000 65536"/>
                <a:gd name="T3" fmla="*/ 0 w 19248"/>
                <a:gd name="T4" fmla="*/ 0 h 19642"/>
                <a:gd name="T5" fmla="*/ 19248 w 19248"/>
                <a:gd name="T6" fmla="*/ 19642 h 19642"/>
              </a:gdLst>
              <a:ahLst/>
              <a:cxnLst>
                <a:cxn ang="T2">
                  <a:pos x="T0" y="T1"/>
                </a:cxn>
              </a:cxnLst>
              <a:rect l="T3" t="T4" r="T5" b="T6"/>
              <a:pathLst>
                <a:path w="19248" h="19642">
                  <a:moveTo>
                    <a:pt x="484" y="12889"/>
                  </a:moveTo>
                  <a:cubicBezTo>
                    <a:pt x="-1176" y="7737"/>
                    <a:pt x="1571" y="2188"/>
                    <a:pt x="6619" y="494"/>
                  </a:cubicBezTo>
                  <a:cubicBezTo>
                    <a:pt x="11667" y="-1200"/>
                    <a:pt x="17105" y="1603"/>
                    <a:pt x="18764" y="6755"/>
                  </a:cubicBezTo>
                  <a:cubicBezTo>
                    <a:pt x="20424" y="11907"/>
                    <a:pt x="17677" y="17456"/>
                    <a:pt x="12629" y="19150"/>
                  </a:cubicBezTo>
                  <a:cubicBezTo>
                    <a:pt x="8903" y="20400"/>
                    <a:pt x="4807" y="19217"/>
                    <a:pt x="2275" y="16160"/>
                  </a:cubicBezTo>
                  <a:lnTo>
                    <a:pt x="1226" y="14612"/>
                  </a:lnTo>
                  <a:close/>
                  <a:moveTo>
                    <a:pt x="484" y="12889"/>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094" name="Rectangle 24"/>
            <p:cNvSpPr>
              <a:spLocks/>
            </p:cNvSpPr>
            <p:nvPr/>
          </p:nvSpPr>
          <p:spPr bwMode="auto">
            <a:xfrm>
              <a:off x="380" y="416"/>
              <a:ext cx="1848" cy="680"/>
            </a:xfrm>
            <a:prstGeom prst="rect">
              <a:avLst/>
            </a:prstGeom>
            <a:noFill/>
            <a:ln w="12700">
              <a:noFill/>
              <a:miter lim="800000"/>
              <a:headEnd/>
              <a:tailEnd/>
            </a:ln>
          </p:spPr>
          <p:txBody>
            <a:bodyPr lIns="0" tIns="0" rIns="0" bIns="0" anchor="ctr"/>
            <a:lstStyle/>
            <a:p>
              <a:r>
                <a:rPr lang="en-US" sz="2400" b="1">
                  <a:ea typeface="Gill Sans" charset="0"/>
                  <a:cs typeface="Gill Sans" charset="0"/>
                </a:rPr>
                <a:t>No.</a:t>
              </a:r>
              <a:r>
                <a:rPr lang="en-US" sz="2400">
                  <a:ea typeface="Gill Sans" charset="0"/>
                  <a:cs typeface="Gill Sans" charset="0"/>
                </a:rPr>
                <a:t>  Set the proposal value to a meaningless value </a:t>
              </a:r>
              <a:r>
                <a:rPr lang="en-US" sz="2400">
                  <a:latin typeface="Apple Symbols" charset="0"/>
                  <a:ea typeface="Apple Symbols" charset="0"/>
                  <a:cs typeface="Apple Symbols" charset="0"/>
                  <a:sym typeface="Apple Symbols" charset="0"/>
                </a:rPr>
                <a:t>⊥</a:t>
              </a:r>
              <a:r>
                <a:rPr lang="en-US" sz="2400">
                  <a:ea typeface="Gill Sans" charset="0"/>
                  <a:cs typeface="Gill Sans" charset="0"/>
                </a:rPr>
                <a:t>.</a:t>
              </a:r>
            </a:p>
          </p:txBody>
        </p:sp>
      </p:grpSp>
      <p:sp>
        <p:nvSpPr>
          <p:cNvPr id="88082" name="AutoShape 25"/>
          <p:cNvSpPr>
            <a:spLocks/>
          </p:cNvSpPr>
          <p:nvPr/>
        </p:nvSpPr>
        <p:spPr bwMode="auto">
          <a:xfrm>
            <a:off x="4508500" y="2933700"/>
            <a:ext cx="4038600" cy="2057400"/>
          </a:xfrm>
          <a:prstGeom prst="roundRect">
            <a:avLst>
              <a:gd name="adj" fmla="val 9259"/>
            </a:avLst>
          </a:prstGeom>
          <a:solidFill>
            <a:srgbClr val="FFFFFF"/>
          </a:solidFill>
          <a:ln w="25400">
            <a:noFill/>
            <a:miter lim="800000"/>
            <a:headEnd/>
            <a:tailEnd/>
          </a:ln>
        </p:spPr>
        <p:txBody>
          <a:bodyPr lIns="0" tIns="0" rIns="0" bIns="0" anchor="ctr"/>
          <a:lstStyle/>
          <a:p>
            <a:r>
              <a:rPr lang="en-US" sz="3600">
                <a:ea typeface="Gill Sans" charset="0"/>
                <a:cs typeface="Gill Sans" charset="0"/>
              </a:rPr>
              <a:t>Is the same value </a:t>
            </a:r>
            <a:r>
              <a:rPr lang="en-US" sz="3600" b="1" i="1">
                <a:latin typeface="Times" charset="0"/>
                <a:cs typeface="Times" charset="0"/>
                <a:sym typeface="Times" charset="0"/>
              </a:rPr>
              <a:t>v</a:t>
            </a:r>
            <a:r>
              <a:rPr lang="en-US" sz="3600">
                <a:ea typeface="Gill Sans" charset="0"/>
                <a:cs typeface="Gill Sans" charset="0"/>
              </a:rPr>
              <a:t> in a </a:t>
            </a:r>
            <a:r>
              <a:rPr lang="en-US" sz="3600" i="1">
                <a:ea typeface="Gill Sans" charset="0"/>
                <a:cs typeface="Gill Sans" charset="0"/>
              </a:rPr>
              <a:t>strong</a:t>
            </a:r>
            <a:r>
              <a:rPr lang="en-US" sz="3600">
                <a:ea typeface="Gill Sans" charset="0"/>
                <a:cs typeface="Gill Sans" charset="0"/>
              </a:rPr>
              <a:t> majority of messages?</a:t>
            </a:r>
            <a:r>
              <a:rPr lang="en-US">
                <a:ea typeface="Gill Sans" charset="0"/>
                <a:cs typeface="Gill Sans" charset="0"/>
              </a:rPr>
              <a:t> </a:t>
            </a:r>
          </a:p>
        </p:txBody>
      </p:sp>
      <p:grpSp>
        <p:nvGrpSpPr>
          <p:cNvPr id="6" name="Group 26"/>
          <p:cNvGrpSpPr>
            <a:grpSpLocks/>
          </p:cNvGrpSpPr>
          <p:nvPr/>
        </p:nvGrpSpPr>
        <p:grpSpPr bwMode="auto">
          <a:xfrm>
            <a:off x="8863013" y="4862513"/>
            <a:ext cx="4052887" cy="1574800"/>
            <a:chOff x="0" y="0"/>
            <a:chExt cx="2552" cy="991"/>
          </a:xfrm>
        </p:grpSpPr>
        <p:sp>
          <p:nvSpPr>
            <p:cNvPr id="88091" name="AutoShape 27"/>
            <p:cNvSpPr>
              <a:spLocks/>
            </p:cNvSpPr>
            <p:nvPr/>
          </p:nvSpPr>
          <p:spPr bwMode="auto">
            <a:xfrm>
              <a:off x="0" y="0"/>
              <a:ext cx="2552" cy="991"/>
            </a:xfrm>
            <a:custGeom>
              <a:avLst/>
              <a:gdLst>
                <a:gd name="T0" fmla="*/ 1276 w 19170"/>
                <a:gd name="T1" fmla="*/ 527 h 20312"/>
                <a:gd name="T2" fmla="*/ 0 60000 65536"/>
                <a:gd name="T3" fmla="*/ 0 w 19170"/>
                <a:gd name="T4" fmla="*/ 0 h 20312"/>
                <a:gd name="T5" fmla="*/ 19170 w 19170"/>
                <a:gd name="T6" fmla="*/ 20312 h 20312"/>
              </a:gdLst>
              <a:ahLst/>
              <a:cxnLst>
                <a:cxn ang="T2">
                  <a:pos x="T0" y="T1"/>
                </a:cxn>
              </a:cxnLst>
              <a:rect l="T3" t="T4" r="T5" b="T6"/>
              <a:pathLst>
                <a:path w="19170" h="20312">
                  <a:moveTo>
                    <a:pt x="6383" y="19737"/>
                  </a:moveTo>
                  <a:cubicBezTo>
                    <a:pt x="1395" y="17862"/>
                    <a:pt x="-1215" y="12056"/>
                    <a:pt x="553" y="6767"/>
                  </a:cubicBezTo>
                  <a:cubicBezTo>
                    <a:pt x="2322" y="1479"/>
                    <a:pt x="7799" y="-1288"/>
                    <a:pt x="12787" y="587"/>
                  </a:cubicBezTo>
                  <a:cubicBezTo>
                    <a:pt x="17775" y="2462"/>
                    <a:pt x="20385" y="8269"/>
                    <a:pt x="18617" y="13557"/>
                  </a:cubicBezTo>
                  <a:cubicBezTo>
                    <a:pt x="17311" y="17461"/>
                    <a:pt x="13901" y="20133"/>
                    <a:pt x="9998" y="20312"/>
                  </a:cubicBezTo>
                  <a:lnTo>
                    <a:pt x="8165" y="20209"/>
                  </a:lnTo>
                  <a:close/>
                  <a:moveTo>
                    <a:pt x="6383" y="19737"/>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092" name="Rectangle 28"/>
            <p:cNvSpPr>
              <a:spLocks/>
            </p:cNvSpPr>
            <p:nvPr/>
          </p:nvSpPr>
          <p:spPr bwMode="auto">
            <a:xfrm>
              <a:off x="372" y="264"/>
              <a:ext cx="1808" cy="464"/>
            </a:xfrm>
            <a:prstGeom prst="rect">
              <a:avLst/>
            </a:prstGeom>
            <a:noFill/>
            <a:ln w="12700">
              <a:noFill/>
              <a:miter lim="800000"/>
              <a:headEnd/>
              <a:tailEnd/>
            </a:ln>
          </p:spPr>
          <p:txBody>
            <a:bodyPr lIns="0" tIns="0" rIns="0" bIns="0" anchor="ctr"/>
            <a:lstStyle/>
            <a:p>
              <a:r>
                <a:rPr lang="en-US" sz="2400" b="1">
                  <a:ea typeface="Gill Sans" charset="0"/>
                  <a:cs typeface="Gill Sans" charset="0"/>
                </a:rPr>
                <a:t>A </a:t>
              </a:r>
              <a:r>
                <a:rPr lang="en-US" sz="2400" b="1" i="1">
                  <a:ea typeface="Gill Sans" charset="0"/>
                  <a:cs typeface="Gill Sans" charset="0"/>
                </a:rPr>
                <a:t>strong </a:t>
              </a:r>
              <a:r>
                <a:rPr lang="en-US" sz="2400" b="1">
                  <a:ea typeface="Gill Sans" charset="0"/>
                  <a:cs typeface="Gill Sans" charset="0"/>
                </a:rPr>
                <a:t>majority.</a:t>
              </a:r>
              <a:r>
                <a:rPr lang="en-US" sz="2400">
                  <a:ea typeface="Gill Sans" charset="0"/>
                  <a:cs typeface="Gill Sans" charset="0"/>
                </a:rPr>
                <a:t>  Decide </a:t>
              </a:r>
              <a:r>
                <a:rPr lang="en-US" sz="2400" b="1" i="1">
                  <a:latin typeface="Times" charset="0"/>
                  <a:cs typeface="Times" charset="0"/>
                  <a:sym typeface="Times" charset="0"/>
                </a:rPr>
                <a:t>v</a:t>
              </a:r>
              <a:r>
                <a:rPr lang="en-US" sz="2400">
                  <a:ea typeface="Gill Sans" charset="0"/>
                  <a:cs typeface="Gill Sans" charset="0"/>
                </a:rPr>
                <a:t>.</a:t>
              </a:r>
            </a:p>
          </p:txBody>
        </p:sp>
      </p:grpSp>
      <p:grpSp>
        <p:nvGrpSpPr>
          <p:cNvPr id="7" name="Group 29"/>
          <p:cNvGrpSpPr>
            <a:grpSpLocks/>
          </p:cNvGrpSpPr>
          <p:nvPr/>
        </p:nvGrpSpPr>
        <p:grpSpPr bwMode="auto">
          <a:xfrm>
            <a:off x="8939213" y="6259513"/>
            <a:ext cx="4014787" cy="1576387"/>
            <a:chOff x="0" y="0"/>
            <a:chExt cx="2528" cy="992"/>
          </a:xfrm>
        </p:grpSpPr>
        <p:sp>
          <p:nvSpPr>
            <p:cNvPr id="88089" name="AutoShape 30"/>
            <p:cNvSpPr>
              <a:spLocks/>
            </p:cNvSpPr>
            <p:nvPr/>
          </p:nvSpPr>
          <p:spPr bwMode="auto">
            <a:xfrm>
              <a:off x="0" y="0"/>
              <a:ext cx="2528" cy="992"/>
            </a:xfrm>
            <a:custGeom>
              <a:avLst/>
              <a:gdLst>
                <a:gd name="T0" fmla="*/ 1264 w 19123"/>
                <a:gd name="T1" fmla="*/ 545 h 19654"/>
                <a:gd name="T2" fmla="*/ 0 60000 65536"/>
                <a:gd name="T3" fmla="*/ 0 w 19123"/>
                <a:gd name="T4" fmla="*/ 0 h 19654"/>
                <a:gd name="T5" fmla="*/ 19123 w 19123"/>
                <a:gd name="T6" fmla="*/ 19654 h 19654"/>
              </a:gdLst>
              <a:ahLst/>
              <a:cxnLst>
                <a:cxn ang="T2">
                  <a:pos x="T0" y="T1"/>
                </a:cxn>
              </a:cxnLst>
              <a:rect l="T3" t="T4" r="T5" b="T6"/>
              <a:pathLst>
                <a:path w="19123" h="19654">
                  <a:moveTo>
                    <a:pt x="1975" y="15808"/>
                  </a:moveTo>
                  <a:cubicBezTo>
                    <a:pt x="-1239" y="11502"/>
                    <a:pt x="-448" y="5333"/>
                    <a:pt x="3742" y="2030"/>
                  </a:cubicBezTo>
                  <a:cubicBezTo>
                    <a:pt x="7932" y="-1273"/>
                    <a:pt x="13933" y="-460"/>
                    <a:pt x="17147" y="3846"/>
                  </a:cubicBezTo>
                  <a:cubicBezTo>
                    <a:pt x="20361" y="8153"/>
                    <a:pt x="19570" y="14321"/>
                    <a:pt x="15380" y="17624"/>
                  </a:cubicBezTo>
                  <a:cubicBezTo>
                    <a:pt x="12288" y="20062"/>
                    <a:pt x="8065" y="20327"/>
                    <a:pt x="4707" y="18294"/>
                  </a:cubicBezTo>
                  <a:lnTo>
                    <a:pt x="3225" y="17185"/>
                  </a:lnTo>
                  <a:close/>
                  <a:moveTo>
                    <a:pt x="1975" y="15808"/>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090" name="Rectangle 31"/>
            <p:cNvSpPr>
              <a:spLocks/>
            </p:cNvSpPr>
            <p:nvPr/>
          </p:nvSpPr>
          <p:spPr bwMode="auto">
            <a:xfrm>
              <a:off x="372" y="152"/>
              <a:ext cx="1784" cy="688"/>
            </a:xfrm>
            <a:prstGeom prst="rect">
              <a:avLst/>
            </a:prstGeom>
            <a:noFill/>
            <a:ln w="12700">
              <a:noFill/>
              <a:miter lim="800000"/>
              <a:headEnd/>
              <a:tailEnd/>
            </a:ln>
          </p:spPr>
          <p:txBody>
            <a:bodyPr lIns="0" tIns="0" rIns="0" bIns="0" anchor="ctr"/>
            <a:lstStyle/>
            <a:p>
              <a:r>
                <a:rPr lang="en-US" sz="2400" b="1">
                  <a:ea typeface="Gill Sans" charset="0"/>
                  <a:cs typeface="Gill Sans" charset="0"/>
                </a:rPr>
                <a:t>At least one.</a:t>
              </a:r>
              <a:r>
                <a:rPr lang="en-US" sz="2400">
                  <a:ea typeface="Gill Sans" charset="0"/>
                  <a:cs typeface="Gill Sans" charset="0"/>
                </a:rPr>
                <a:t>  Set the proposal value to </a:t>
              </a:r>
              <a:r>
                <a:rPr lang="en-US" sz="2400" b="1" i="1">
                  <a:latin typeface="Times" charset="0"/>
                  <a:cs typeface="Times" charset="0"/>
                  <a:sym typeface="Times" charset="0"/>
                </a:rPr>
                <a:t>v</a:t>
              </a:r>
              <a:r>
                <a:rPr lang="en-US" sz="2400">
                  <a:ea typeface="Gill Sans" charset="0"/>
                  <a:cs typeface="Gill Sans" charset="0"/>
                </a:rPr>
                <a:t>.</a:t>
              </a:r>
            </a:p>
          </p:txBody>
        </p:sp>
      </p:grpSp>
      <p:grpSp>
        <p:nvGrpSpPr>
          <p:cNvPr id="8" name="Group 32"/>
          <p:cNvGrpSpPr>
            <a:grpSpLocks/>
          </p:cNvGrpSpPr>
          <p:nvPr/>
        </p:nvGrpSpPr>
        <p:grpSpPr bwMode="auto">
          <a:xfrm>
            <a:off x="9015413" y="7618413"/>
            <a:ext cx="3875087" cy="1677987"/>
            <a:chOff x="0" y="0"/>
            <a:chExt cx="2440" cy="1056"/>
          </a:xfrm>
        </p:grpSpPr>
        <p:sp>
          <p:nvSpPr>
            <p:cNvPr id="88087" name="AutoShape 33"/>
            <p:cNvSpPr>
              <a:spLocks/>
            </p:cNvSpPr>
            <p:nvPr/>
          </p:nvSpPr>
          <p:spPr bwMode="auto">
            <a:xfrm>
              <a:off x="0" y="0"/>
              <a:ext cx="2440" cy="1056"/>
            </a:xfrm>
            <a:custGeom>
              <a:avLst/>
              <a:gdLst>
                <a:gd name="T0" fmla="*/ 1220 w 19258"/>
                <a:gd name="T1" fmla="*/ 580 h 19651"/>
                <a:gd name="T2" fmla="*/ 0 60000 65536"/>
                <a:gd name="T3" fmla="*/ 0 w 19258"/>
                <a:gd name="T4" fmla="*/ 0 h 19651"/>
                <a:gd name="T5" fmla="*/ 19258 w 19258"/>
                <a:gd name="T6" fmla="*/ 19651 h 19651"/>
              </a:gdLst>
              <a:ahLst/>
              <a:cxnLst>
                <a:cxn ang="T2">
                  <a:pos x="T0" y="T1"/>
                </a:cxn>
              </a:cxnLst>
              <a:rect l="T3" t="T4" r="T5" b="T6"/>
              <a:pathLst>
                <a:path w="19258" h="19651">
                  <a:moveTo>
                    <a:pt x="3459" y="17368"/>
                  </a:moveTo>
                  <a:cubicBezTo>
                    <a:pt x="-624" y="13891"/>
                    <a:pt x="-1171" y="7695"/>
                    <a:pt x="2237" y="3529"/>
                  </a:cubicBezTo>
                  <a:cubicBezTo>
                    <a:pt x="5644" y="-637"/>
                    <a:pt x="11716" y="-1195"/>
                    <a:pt x="15799" y="2282"/>
                  </a:cubicBezTo>
                  <a:cubicBezTo>
                    <a:pt x="19882" y="5759"/>
                    <a:pt x="20429" y="11955"/>
                    <a:pt x="17021" y="16121"/>
                  </a:cubicBezTo>
                  <a:cubicBezTo>
                    <a:pt x="14506" y="19196"/>
                    <a:pt x="10414" y="20405"/>
                    <a:pt x="6678" y="19178"/>
                  </a:cubicBezTo>
                  <a:lnTo>
                    <a:pt x="4984" y="18430"/>
                  </a:lnTo>
                  <a:close/>
                  <a:moveTo>
                    <a:pt x="3459" y="17368"/>
                  </a:moveTo>
                </a:path>
              </a:pathLst>
            </a:custGeom>
            <a:solidFill>
              <a:srgbClr val="FFFFFF"/>
            </a:solidFill>
            <a:ln w="25400" cap="flat">
              <a:solidFill>
                <a:srgbClr val="000000"/>
              </a:solidFill>
              <a:prstDash val="solid"/>
              <a:round/>
              <a:headEnd type="none" w="med" len="med"/>
              <a:tailEnd type="none" w="med" len="med"/>
            </a:ln>
          </p:spPr>
          <p:txBody>
            <a:bodyPr lIns="0" tIns="0" rIns="0" bIns="0"/>
            <a:lstStyle/>
            <a:p>
              <a:endParaRPr lang="en-US"/>
            </a:p>
          </p:txBody>
        </p:sp>
        <p:sp>
          <p:nvSpPr>
            <p:cNvPr id="88088" name="Rectangle 34"/>
            <p:cNvSpPr>
              <a:spLocks/>
            </p:cNvSpPr>
            <p:nvPr/>
          </p:nvSpPr>
          <p:spPr bwMode="auto">
            <a:xfrm>
              <a:off x="356" y="188"/>
              <a:ext cx="1728" cy="680"/>
            </a:xfrm>
            <a:prstGeom prst="rect">
              <a:avLst/>
            </a:prstGeom>
            <a:noFill/>
            <a:ln w="12700">
              <a:noFill/>
              <a:miter lim="800000"/>
              <a:headEnd/>
              <a:tailEnd/>
            </a:ln>
          </p:spPr>
          <p:txBody>
            <a:bodyPr lIns="0" tIns="0" rIns="0" bIns="0" anchor="ctr"/>
            <a:lstStyle/>
            <a:p>
              <a:r>
                <a:rPr lang="en-US" sz="2400" b="1">
                  <a:ea typeface="Gill Sans" charset="0"/>
                  <a:cs typeface="Gill Sans" charset="0"/>
                </a:rPr>
                <a:t>None.</a:t>
              </a:r>
              <a:r>
                <a:rPr lang="en-US" sz="2400">
                  <a:ea typeface="Gill Sans" charset="0"/>
                  <a:cs typeface="Gill Sans" charset="0"/>
                </a:rPr>
                <a:t>  Set the proposal value to a </a:t>
              </a:r>
              <a:r>
                <a:rPr lang="en-US" sz="2400" u="sng">
                  <a:ea typeface="Gill Sans" charset="0"/>
                  <a:cs typeface="Gill Sans" charset="0"/>
                </a:rPr>
                <a:t>random</a:t>
              </a:r>
              <a:r>
                <a:rPr lang="en-US" sz="2400">
                  <a:ea typeface="Gill Sans" charset="0"/>
                  <a:cs typeface="Gill Sans" charset="0"/>
                </a:rPr>
                <a:t> value 0 or 1.</a:t>
              </a:r>
            </a:p>
          </p:txBody>
        </p:sp>
      </p:grpSp>
      <p:sp>
        <p:nvSpPr>
          <p:cNvPr id="88086" name="AutoShape 35"/>
          <p:cNvSpPr>
            <a:spLocks/>
          </p:cNvSpPr>
          <p:nvPr/>
        </p:nvSpPr>
        <p:spPr bwMode="auto">
          <a:xfrm>
            <a:off x="8890000" y="2933700"/>
            <a:ext cx="4038600" cy="2057400"/>
          </a:xfrm>
          <a:prstGeom prst="roundRect">
            <a:avLst>
              <a:gd name="adj" fmla="val 9259"/>
            </a:avLst>
          </a:prstGeom>
          <a:solidFill>
            <a:srgbClr val="FFFFFF"/>
          </a:solidFill>
          <a:ln w="25400">
            <a:noFill/>
            <a:miter lim="800000"/>
            <a:headEnd/>
            <a:tailEnd/>
          </a:ln>
        </p:spPr>
        <p:txBody>
          <a:bodyPr lIns="0" tIns="0" rIns="0" bIns="0" anchor="ctr"/>
          <a:lstStyle/>
          <a:p>
            <a:r>
              <a:rPr lang="en-US" sz="3300">
                <a:ea typeface="Gill Sans" charset="0"/>
                <a:cs typeface="Gill Sans" charset="0"/>
              </a:rPr>
              <a:t>How many processes have proposed the same value </a:t>
            </a:r>
            <a:r>
              <a:rPr lang="en-US" sz="3300" b="1" i="1">
                <a:latin typeface="Times" charset="0"/>
                <a:cs typeface="Times" charset="0"/>
                <a:sym typeface="Times" charset="0"/>
              </a:rPr>
              <a:t>v</a:t>
            </a:r>
            <a:r>
              <a:rPr lang="en-US" sz="3300">
                <a:latin typeface="Apple Symbols" charset="0"/>
                <a:ea typeface="Apple Symbols" charset="0"/>
                <a:cs typeface="Apple Symbols" charset="0"/>
                <a:sym typeface="Apple Symbols" charset="0"/>
              </a:rPr>
              <a:t>∊</a:t>
            </a:r>
            <a:r>
              <a:rPr lang="en-US" sz="3300" b="1">
                <a:latin typeface="Times" charset="0"/>
                <a:cs typeface="Times" charset="0"/>
                <a:sym typeface="Times" charset="0"/>
              </a:rPr>
              <a:t>{0, 1}</a:t>
            </a:r>
            <a:r>
              <a:rPr lang="en-US" sz="3300">
                <a:ea typeface="Gill Sans" charset="0"/>
                <a:cs typeface="Gill Sans"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p:cNvSpPr>
            <a:spLocks/>
          </p:cNvSpPr>
          <p:nvPr/>
        </p:nvSpPr>
        <p:spPr bwMode="auto">
          <a:xfrm>
            <a:off x="254000" y="5022850"/>
            <a:ext cx="12496800" cy="1422400"/>
          </a:xfrm>
          <a:prstGeom prst="rect">
            <a:avLst/>
          </a:prstGeom>
          <a:noFill/>
          <a:ln w="12700">
            <a:noFill/>
            <a:miter lim="800000"/>
            <a:headEnd/>
            <a:tailEnd/>
          </a:ln>
        </p:spPr>
        <p:txBody>
          <a:bodyPr lIns="0" tIns="0" rIns="0" bIns="0" anchor="ctr"/>
          <a:lstStyle/>
          <a:p>
            <a:r>
              <a:rPr lang="en-US" sz="4900">
                <a:solidFill>
                  <a:schemeClr val="tx1"/>
                </a:solidFill>
                <a:ea typeface="Gill Sans" charset="0"/>
                <a:cs typeface="Gill Sans" charset="0"/>
              </a:rPr>
              <a:t>If we ensure that this cycle continues to happen, then processes will decide eventually</a:t>
            </a:r>
          </a:p>
        </p:txBody>
      </p:sp>
      <p:sp>
        <p:nvSpPr>
          <p:cNvPr id="89091" name="Rectangle 2"/>
          <p:cNvSpPr>
            <a:spLocks/>
          </p:cNvSpPr>
          <p:nvPr/>
        </p:nvSpPr>
        <p:spPr bwMode="auto">
          <a:xfrm>
            <a:off x="912813" y="1835150"/>
            <a:ext cx="251777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Converge</a:t>
            </a:r>
          </a:p>
        </p:txBody>
      </p:sp>
      <p:sp>
        <p:nvSpPr>
          <p:cNvPr id="89092" name="Rectangle 3"/>
          <p:cNvSpPr>
            <a:spLocks/>
          </p:cNvSpPr>
          <p:nvPr/>
        </p:nvSpPr>
        <p:spPr bwMode="auto">
          <a:xfrm>
            <a:off x="6051550" y="1835150"/>
            <a:ext cx="1255713"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Lock</a:t>
            </a:r>
          </a:p>
        </p:txBody>
      </p:sp>
      <p:sp>
        <p:nvSpPr>
          <p:cNvPr id="89093" name="Line 4"/>
          <p:cNvSpPr>
            <a:spLocks noChangeShapeType="1"/>
          </p:cNvSpPr>
          <p:nvPr/>
        </p:nvSpPr>
        <p:spPr bwMode="auto">
          <a:xfrm rot="10800000">
            <a:off x="3732213" y="2230438"/>
            <a:ext cx="2062162" cy="0"/>
          </a:xfrm>
          <a:prstGeom prst="line">
            <a:avLst/>
          </a:prstGeom>
          <a:noFill/>
          <a:ln w="101600">
            <a:solidFill>
              <a:srgbClr val="FF0000"/>
            </a:solidFill>
            <a:miter lim="800000"/>
            <a:headEnd type="arrow" w="med" len="med"/>
            <a:tailEnd/>
          </a:ln>
        </p:spPr>
        <p:txBody>
          <a:bodyPr lIns="0" tIns="0" rIns="0" bIns="0"/>
          <a:lstStyle/>
          <a:p>
            <a:endParaRPr lang="en-US"/>
          </a:p>
        </p:txBody>
      </p:sp>
      <p:sp>
        <p:nvSpPr>
          <p:cNvPr id="89094" name="Freeform 5"/>
          <p:cNvSpPr>
            <a:spLocks/>
          </p:cNvSpPr>
          <p:nvPr/>
        </p:nvSpPr>
        <p:spPr bwMode="auto">
          <a:xfrm>
            <a:off x="584200" y="479425"/>
            <a:ext cx="11391900" cy="1257300"/>
          </a:xfrm>
          <a:custGeom>
            <a:avLst/>
            <a:gdLst>
              <a:gd name="T0" fmla="*/ 14136 w 15118"/>
              <a:gd name="T1" fmla="*/ 21176 h 21176"/>
              <a:gd name="T2" fmla="*/ 7956 w 15118"/>
              <a:gd name="T3" fmla="*/ 0 h 21176"/>
              <a:gd name="T4" fmla="*/ 2316 w 15118"/>
              <a:gd name="T5" fmla="*/ 20753 h 21176"/>
              <a:gd name="T6" fmla="*/ 0 60000 65536"/>
              <a:gd name="T7" fmla="*/ 0 60000 65536"/>
              <a:gd name="T8" fmla="*/ 0 60000 65536"/>
              <a:gd name="T9" fmla="*/ 0 w 15118"/>
              <a:gd name="T10" fmla="*/ 0 h 21176"/>
              <a:gd name="T11" fmla="*/ 15118 w 15118"/>
              <a:gd name="T12" fmla="*/ 21176 h 21176"/>
            </a:gdLst>
            <a:ahLst/>
            <a:cxnLst>
              <a:cxn ang="T6">
                <a:pos x="T0" y="T1"/>
              </a:cxn>
              <a:cxn ang="T7">
                <a:pos x="T2" y="T3"/>
              </a:cxn>
              <a:cxn ang="T8">
                <a:pos x="T4" y="T5"/>
              </a:cxn>
            </a:cxnLst>
            <a:rect l="T9" t="T10" r="T11" b="T12"/>
            <a:pathLst>
              <a:path w="15118" h="21176">
                <a:moveTo>
                  <a:pt x="14136" y="21176"/>
                </a:moveTo>
                <a:cubicBezTo>
                  <a:pt x="14136" y="21176"/>
                  <a:pt x="18756" y="0"/>
                  <a:pt x="7956" y="0"/>
                </a:cubicBezTo>
                <a:cubicBezTo>
                  <a:pt x="-2844" y="0"/>
                  <a:pt x="-384" y="21600"/>
                  <a:pt x="2316" y="20753"/>
                </a:cubicBezTo>
              </a:path>
            </a:pathLst>
          </a:custGeom>
          <a:noFill/>
          <a:ln w="101600" cap="flat">
            <a:solidFill>
              <a:srgbClr val="FF0000"/>
            </a:solidFill>
            <a:prstDash val="solid"/>
            <a:round/>
            <a:headEnd type="none" w="med" len="med"/>
            <a:tailEnd type="arrow" w="med" len="med"/>
          </a:ln>
        </p:spPr>
        <p:txBody>
          <a:bodyPr lIns="0" tIns="0" rIns="0" bIns="0"/>
          <a:lstStyle/>
          <a:p>
            <a:endParaRPr lang="en-US"/>
          </a:p>
        </p:txBody>
      </p:sp>
      <p:sp>
        <p:nvSpPr>
          <p:cNvPr id="89095" name="Rectangle 6"/>
          <p:cNvSpPr>
            <a:spLocks/>
          </p:cNvSpPr>
          <p:nvPr/>
        </p:nvSpPr>
        <p:spPr bwMode="auto">
          <a:xfrm>
            <a:off x="5697538" y="793750"/>
            <a:ext cx="1176337" cy="609600"/>
          </a:xfrm>
          <a:prstGeom prst="rect">
            <a:avLst/>
          </a:prstGeom>
          <a:noFill/>
          <a:ln w="12700">
            <a:noFill/>
            <a:miter lim="800000"/>
            <a:headEnd/>
            <a:tailEnd/>
          </a:ln>
        </p:spPr>
        <p:txBody>
          <a:bodyPr wrap="none" lIns="0" tIns="0" rIns="0" bIns="0" anchor="ctr">
            <a:spAutoFit/>
          </a:bodyPr>
          <a:lstStyle/>
          <a:p>
            <a:r>
              <a:rPr lang="en-US" i="1">
                <a:solidFill>
                  <a:schemeClr val="tx1"/>
                </a:solidFill>
                <a:ea typeface="Gill Sans" charset="0"/>
                <a:cs typeface="Gill Sans" charset="0"/>
              </a:rPr>
              <a:t>Phase</a:t>
            </a:r>
          </a:p>
        </p:txBody>
      </p:sp>
      <p:sp>
        <p:nvSpPr>
          <p:cNvPr id="89096" name="Line 7"/>
          <p:cNvSpPr>
            <a:spLocks noChangeShapeType="1"/>
          </p:cNvSpPr>
          <p:nvPr/>
        </p:nvSpPr>
        <p:spPr bwMode="auto">
          <a:xfrm rot="10800000">
            <a:off x="7594600" y="2222500"/>
            <a:ext cx="2060575" cy="0"/>
          </a:xfrm>
          <a:prstGeom prst="line">
            <a:avLst/>
          </a:prstGeom>
          <a:noFill/>
          <a:ln w="101600">
            <a:solidFill>
              <a:srgbClr val="FF0000"/>
            </a:solidFill>
            <a:miter lim="800000"/>
            <a:headEnd type="arrow" w="med" len="med"/>
            <a:tailEnd/>
          </a:ln>
        </p:spPr>
        <p:txBody>
          <a:bodyPr lIns="0" tIns="0" rIns="0" bIns="0"/>
          <a:lstStyle/>
          <a:p>
            <a:endParaRPr lang="en-US"/>
          </a:p>
        </p:txBody>
      </p:sp>
      <p:sp>
        <p:nvSpPr>
          <p:cNvPr id="89097" name="Rectangle 8"/>
          <p:cNvSpPr>
            <a:spLocks/>
          </p:cNvSpPr>
          <p:nvPr/>
        </p:nvSpPr>
        <p:spPr bwMode="auto">
          <a:xfrm>
            <a:off x="823913" y="2571750"/>
            <a:ext cx="2695575"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1</a:t>
            </a:r>
          </a:p>
        </p:txBody>
      </p:sp>
      <p:sp>
        <p:nvSpPr>
          <p:cNvPr id="89098" name="Rectangle 9"/>
          <p:cNvSpPr>
            <a:spLocks/>
          </p:cNvSpPr>
          <p:nvPr/>
        </p:nvSpPr>
        <p:spPr bwMode="auto">
          <a:xfrm>
            <a:off x="5199063" y="25400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2</a:t>
            </a:r>
          </a:p>
        </p:txBody>
      </p:sp>
      <p:sp>
        <p:nvSpPr>
          <p:cNvPr id="89099" name="Rectangle 10"/>
          <p:cNvSpPr>
            <a:spLocks/>
          </p:cNvSpPr>
          <p:nvPr/>
        </p:nvSpPr>
        <p:spPr bwMode="auto">
          <a:xfrm>
            <a:off x="10077450" y="1841500"/>
            <a:ext cx="1838325" cy="736600"/>
          </a:xfrm>
          <a:prstGeom prst="rect">
            <a:avLst/>
          </a:prstGeom>
          <a:noFill/>
          <a:ln w="12700">
            <a:noFill/>
            <a:miter lim="800000"/>
            <a:headEnd/>
            <a:tailEnd/>
          </a:ln>
        </p:spPr>
        <p:txBody>
          <a:bodyPr wrap="none" lIns="0" tIns="0" rIns="0" bIns="0" anchor="ctr">
            <a:spAutoFit/>
          </a:bodyPr>
          <a:lstStyle/>
          <a:p>
            <a:r>
              <a:rPr lang="en-US" sz="5000">
                <a:solidFill>
                  <a:schemeClr val="tx1"/>
                </a:solidFill>
                <a:ea typeface="Gill Sans" charset="0"/>
                <a:cs typeface="Gill Sans" charset="0"/>
              </a:rPr>
              <a:t>Decide</a:t>
            </a:r>
          </a:p>
        </p:txBody>
      </p:sp>
      <p:sp>
        <p:nvSpPr>
          <p:cNvPr id="89100" name="Rectangle 11"/>
          <p:cNvSpPr>
            <a:spLocks/>
          </p:cNvSpPr>
          <p:nvPr/>
        </p:nvSpPr>
        <p:spPr bwMode="auto">
          <a:xfrm>
            <a:off x="9517063" y="2552700"/>
            <a:ext cx="2697162" cy="482600"/>
          </a:xfrm>
          <a:prstGeom prst="rect">
            <a:avLst/>
          </a:prstGeom>
          <a:noFill/>
          <a:ln w="12700">
            <a:noFill/>
            <a:miter lim="800000"/>
            <a:headEnd/>
            <a:tailEnd/>
          </a:ln>
        </p:spPr>
        <p:txBody>
          <a:bodyPr wrap="none" lIns="0" tIns="0" rIns="0" bIns="0" anchor="ctr">
            <a:spAutoFit/>
          </a:bodyPr>
          <a:lstStyle/>
          <a:p>
            <a:r>
              <a:rPr lang="en-US" sz="3200">
                <a:solidFill>
                  <a:schemeClr val="tx1"/>
                </a:solidFill>
                <a:ea typeface="Gill Sans" charset="0"/>
                <a:cs typeface="Gill Sans" charset="0"/>
              </a:rPr>
              <a:t>phase </a:t>
            </a:r>
            <a:r>
              <a:rPr lang="en-US" sz="3200" i="1">
                <a:solidFill>
                  <a:schemeClr val="tx1"/>
                </a:solidFill>
                <a:latin typeface="Times" charset="0"/>
                <a:cs typeface="Times" charset="0"/>
                <a:sym typeface="Times" charset="0"/>
              </a:rPr>
              <a:t>mod</a:t>
            </a:r>
            <a:r>
              <a:rPr lang="en-US" sz="3200">
                <a:solidFill>
                  <a:schemeClr val="tx1"/>
                </a:solidFill>
                <a:latin typeface="Times" charset="0"/>
                <a:cs typeface="Times" charset="0"/>
                <a:sym typeface="Times" charset="0"/>
              </a:rPr>
              <a:t> 3 = 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1"/>
          <p:cNvGrpSpPr>
            <a:grpSpLocks/>
          </p:cNvGrpSpPr>
          <p:nvPr/>
        </p:nvGrpSpPr>
        <p:grpSpPr bwMode="auto">
          <a:xfrm>
            <a:off x="431800" y="308496"/>
            <a:ext cx="6400800" cy="3632200"/>
            <a:chOff x="0" y="0"/>
            <a:chExt cx="4032" cy="2288"/>
          </a:xfrm>
        </p:grpSpPr>
        <p:pic>
          <p:nvPicPr>
            <p:cNvPr id="47113" name="Picture 2"/>
            <p:cNvPicPr>
              <a:picLocks noChangeAspect="1" noChangeArrowheads="1"/>
            </p:cNvPicPr>
            <p:nvPr/>
          </p:nvPicPr>
          <p:blipFill>
            <a:blip r:embed="rId3" cstate="print"/>
            <a:srcRect/>
            <a:stretch>
              <a:fillRect/>
            </a:stretch>
          </p:blipFill>
          <p:spPr bwMode="auto">
            <a:xfrm>
              <a:off x="8" y="0"/>
              <a:ext cx="4004" cy="2288"/>
            </a:xfrm>
            <a:prstGeom prst="rect">
              <a:avLst/>
            </a:prstGeom>
            <a:noFill/>
            <a:ln w="12700">
              <a:noFill/>
              <a:miter lim="800000"/>
              <a:headEnd/>
              <a:tailEnd/>
            </a:ln>
          </p:spPr>
        </p:pic>
        <p:sp>
          <p:nvSpPr>
            <p:cNvPr id="47114" name="Rectangle 3"/>
            <p:cNvSpPr>
              <a:spLocks/>
            </p:cNvSpPr>
            <p:nvPr/>
          </p:nvSpPr>
          <p:spPr bwMode="auto">
            <a:xfrm>
              <a:off x="0" y="32"/>
              <a:ext cx="4032" cy="2223"/>
            </a:xfrm>
            <a:prstGeom prst="rect">
              <a:avLst/>
            </a:prstGeom>
            <a:noFill/>
            <a:ln w="101600">
              <a:solidFill>
                <a:schemeClr val="tx1"/>
              </a:solidFill>
              <a:miter lim="800000"/>
              <a:headEnd/>
              <a:tailEnd/>
            </a:ln>
          </p:spPr>
          <p:txBody>
            <a:bodyPr lIns="0" tIns="0" rIns="0" bIns="0"/>
            <a:lstStyle/>
            <a:p>
              <a:endParaRPr lang="en-US"/>
            </a:p>
          </p:txBody>
        </p:sp>
      </p:grpSp>
      <p:grpSp>
        <p:nvGrpSpPr>
          <p:cNvPr id="47107" name="Group 4"/>
          <p:cNvGrpSpPr>
            <a:grpSpLocks/>
          </p:cNvGrpSpPr>
          <p:nvPr/>
        </p:nvGrpSpPr>
        <p:grpSpPr bwMode="auto">
          <a:xfrm>
            <a:off x="417513" y="4300736"/>
            <a:ext cx="5153025" cy="5041900"/>
            <a:chOff x="0" y="0"/>
            <a:chExt cx="3245" cy="3176"/>
          </a:xfrm>
        </p:grpSpPr>
        <p:pic>
          <p:nvPicPr>
            <p:cNvPr id="47111" name="Picture 5"/>
            <p:cNvPicPr>
              <a:picLocks noChangeAspect="1" noChangeArrowheads="1"/>
            </p:cNvPicPr>
            <p:nvPr/>
          </p:nvPicPr>
          <p:blipFill>
            <a:blip r:embed="rId4" cstate="print"/>
            <a:srcRect/>
            <a:stretch>
              <a:fillRect/>
            </a:stretch>
          </p:blipFill>
          <p:spPr bwMode="auto">
            <a:xfrm>
              <a:off x="0" y="0"/>
              <a:ext cx="3245" cy="3176"/>
            </a:xfrm>
            <a:prstGeom prst="rect">
              <a:avLst/>
            </a:prstGeom>
            <a:noFill/>
            <a:ln w="12700">
              <a:noFill/>
              <a:miter lim="800000"/>
              <a:headEnd/>
              <a:tailEnd/>
            </a:ln>
          </p:spPr>
        </p:pic>
        <p:sp>
          <p:nvSpPr>
            <p:cNvPr id="47112" name="Rectangle 6"/>
            <p:cNvSpPr>
              <a:spLocks/>
            </p:cNvSpPr>
            <p:nvPr/>
          </p:nvSpPr>
          <p:spPr bwMode="auto">
            <a:xfrm>
              <a:off x="19" y="5"/>
              <a:ext cx="3214" cy="3158"/>
            </a:xfrm>
            <a:prstGeom prst="rect">
              <a:avLst/>
            </a:prstGeom>
            <a:noFill/>
            <a:ln w="101600">
              <a:solidFill>
                <a:schemeClr val="tx1"/>
              </a:solidFill>
              <a:miter lim="800000"/>
              <a:headEnd/>
              <a:tailEnd/>
            </a:ln>
          </p:spPr>
          <p:txBody>
            <a:bodyPr lIns="0" tIns="0" rIns="0" bIns="0"/>
            <a:lstStyle/>
            <a:p>
              <a:endParaRPr lang="en-US"/>
            </a:p>
          </p:txBody>
        </p:sp>
      </p:grpSp>
      <p:pic>
        <p:nvPicPr>
          <p:cNvPr id="11" name="Picture 4" descr="http://path.berkeley.edu/~bougler/images/photos/platoon2.gif"/>
          <p:cNvPicPr>
            <a:picLocks noChangeAspect="1" noChangeArrowheads="1"/>
          </p:cNvPicPr>
          <p:nvPr/>
        </p:nvPicPr>
        <p:blipFill>
          <a:blip r:embed="rId5" cstate="print"/>
          <a:srcRect/>
          <a:stretch>
            <a:fillRect/>
          </a:stretch>
        </p:blipFill>
        <p:spPr bwMode="auto">
          <a:xfrm>
            <a:off x="5854328" y="4758944"/>
            <a:ext cx="6696744" cy="45804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7"/>
          <p:cNvPicPr>
            <a:picLocks noChangeAspect="1" noChangeArrowheads="1"/>
          </p:cNvPicPr>
          <p:nvPr/>
        </p:nvPicPr>
        <p:blipFill>
          <a:blip r:embed="rId6" cstate="print"/>
          <a:srcRect/>
          <a:stretch>
            <a:fillRect/>
          </a:stretch>
        </p:blipFill>
        <p:spPr bwMode="auto">
          <a:xfrm>
            <a:off x="7114716" y="412304"/>
            <a:ext cx="5413037" cy="3600400"/>
          </a:xfrm>
          <a:prstGeom prst="rect">
            <a:avLst/>
          </a:prstGeom>
          <a:noFill/>
          <a:ln w="101600">
            <a:solidFill>
              <a:srgbClr val="FFFFFF"/>
            </a:solidFill>
            <a:miter lim="800000"/>
            <a:headEnd/>
            <a:tailEnd/>
          </a:ln>
        </p:spPr>
      </p:pic>
      <p:pic>
        <p:nvPicPr>
          <p:cNvPr id="45065" name="Picture 9"/>
          <p:cNvPicPr>
            <a:picLocks noChangeArrowheads="1"/>
          </p:cNvPicPr>
          <p:nvPr/>
        </p:nvPicPr>
        <p:blipFill>
          <a:blip r:embed="rId7" cstate="print"/>
          <a:srcRect/>
          <a:stretch>
            <a:fillRect/>
          </a:stretch>
        </p:blipFill>
        <p:spPr bwMode="auto">
          <a:xfrm>
            <a:off x="109538" y="3314700"/>
            <a:ext cx="12839700" cy="1968500"/>
          </a:xfrm>
          <a:prstGeom prst="rect">
            <a:avLst/>
          </a:prstGeom>
          <a:noFill/>
          <a:ln w="12700" cap="flat">
            <a:noFill/>
            <a:miter lim="800000"/>
            <a:headEnd/>
            <a:tailEnd/>
          </a:ln>
          <a:effectLst>
            <a:outerShdw algn="ctr" rotWithShape="0">
              <a:schemeClr val="bg2">
                <a:alpha val="50000"/>
              </a:schemeClr>
            </a:outerShdw>
          </a:effec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1"/>
          <p:cNvSpPr>
            <a:spLocks/>
          </p:cNvSpPr>
          <p:nvPr/>
        </p:nvSpPr>
        <p:spPr bwMode="auto">
          <a:xfrm>
            <a:off x="254000" y="3651250"/>
            <a:ext cx="12496800" cy="2438400"/>
          </a:xfrm>
          <a:prstGeom prst="rect">
            <a:avLst/>
          </a:prstGeom>
          <a:noFill/>
          <a:ln w="12700">
            <a:noFill/>
            <a:miter lim="800000"/>
            <a:headEnd/>
            <a:tailEnd/>
          </a:ln>
        </p:spPr>
        <p:txBody>
          <a:bodyPr lIns="0" tIns="0" rIns="0" bIns="0" anchor="ctr"/>
          <a:lstStyle/>
          <a:p>
            <a:r>
              <a:rPr lang="en-US" sz="8400">
                <a:solidFill>
                  <a:schemeClr val="tx1"/>
                </a:solidFill>
                <a:ea typeface="Gill Sans" charset="0"/>
                <a:cs typeface="Gill Sans" charset="0"/>
              </a:rPr>
              <a:t>Limiting the Actions of Byzantine Processes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a:xfrm>
            <a:off x="598488" y="0"/>
            <a:ext cx="11591925" cy="1708150"/>
          </a:xfrm>
        </p:spPr>
        <p:txBody>
          <a:bodyPr/>
          <a:lstStyle/>
          <a:p>
            <a:pPr eaLnBrk="1" hangingPunct="1"/>
            <a:r>
              <a:rPr lang="en-US" smtClean="0"/>
              <a:t>Validation of Messages</a:t>
            </a:r>
          </a:p>
        </p:txBody>
      </p:sp>
      <p:sp>
        <p:nvSpPr>
          <p:cNvPr id="99331" name="Rectangle 2"/>
          <p:cNvSpPr>
            <a:spLocks noGrp="1" noChangeArrowheads="1"/>
          </p:cNvSpPr>
          <p:nvPr>
            <p:ph type="body" idx="1"/>
          </p:nvPr>
        </p:nvSpPr>
        <p:spPr>
          <a:xfrm>
            <a:off x="1244600" y="1997075"/>
            <a:ext cx="10464800" cy="7400925"/>
          </a:xfrm>
        </p:spPr>
        <p:txBody>
          <a:bodyPr/>
          <a:lstStyle/>
          <a:p>
            <a:pPr eaLnBrk="1" hangingPunct="1"/>
            <a:r>
              <a:rPr lang="en-US" smtClean="0"/>
              <a:t>Authenticity validation</a:t>
            </a:r>
          </a:p>
          <a:p>
            <a:pPr lvl="1" eaLnBrk="1" hangingPunct="1"/>
            <a:r>
              <a:rPr lang="en-US" sz="3200" smtClean="0"/>
              <a:t>Ensures that a message </a:t>
            </a:r>
            <a:r>
              <a:rPr lang="en-US" sz="3200" i="1" smtClean="0"/>
              <a:t>m </a:t>
            </a:r>
            <a:r>
              <a:rPr lang="en-US" sz="3200" smtClean="0"/>
              <a:t>was actually generated by the process at the source of a transmission</a:t>
            </a:r>
          </a:p>
          <a:p>
            <a:pPr eaLnBrk="1" hangingPunct="1">
              <a:buClr>
                <a:srgbClr val="000000"/>
              </a:buClr>
              <a:buFont typeface="Gill Sans" charset="0"/>
              <a:buNone/>
            </a:pPr>
            <a:endParaRPr lang="en-US" smtClean="0"/>
          </a:p>
          <a:p>
            <a:pPr eaLnBrk="1" hangingPunct="1"/>
            <a:r>
              <a:rPr lang="en-US" smtClean="0"/>
              <a:t>Semantic validation</a:t>
            </a:r>
          </a:p>
          <a:p>
            <a:pPr lvl="1" eaLnBrk="1" hangingPunct="1"/>
            <a:r>
              <a:rPr lang="en-US" sz="3200" smtClean="0"/>
              <a:t>Ensures that the contents of a message </a:t>
            </a:r>
            <a:r>
              <a:rPr lang="en-US" sz="3200" i="1" smtClean="0"/>
              <a:t>m</a:t>
            </a:r>
            <a:r>
              <a:rPr lang="en-US" sz="3200" smtClean="0"/>
              <a:t> are congruent with the execution of the protocol</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
          <p:cNvSpPr>
            <a:spLocks/>
          </p:cNvSpPr>
          <p:nvPr/>
        </p:nvSpPr>
        <p:spPr bwMode="auto">
          <a:xfrm>
            <a:off x="406400" y="476250"/>
            <a:ext cx="11912600" cy="939800"/>
          </a:xfrm>
          <a:prstGeom prst="rect">
            <a:avLst/>
          </a:prstGeom>
          <a:noFill/>
          <a:ln w="12700">
            <a:noFill/>
            <a:miter lim="800000"/>
            <a:headEnd/>
            <a:tailEnd/>
          </a:ln>
        </p:spPr>
        <p:txBody>
          <a:bodyPr lIns="0" tIns="0" rIns="0" bIns="0" anchor="ctr"/>
          <a:lstStyle/>
          <a:p>
            <a:r>
              <a:rPr lang="en-US" sz="6400">
                <a:solidFill>
                  <a:schemeClr val="tx1"/>
                </a:solidFill>
                <a:ea typeface="Gill Sans" charset="0"/>
                <a:cs typeface="Gill Sans" charset="0"/>
              </a:rPr>
              <a:t>How many faults can we tolerate? </a:t>
            </a:r>
          </a:p>
        </p:txBody>
      </p:sp>
      <p:pic>
        <p:nvPicPr>
          <p:cNvPr id="111619" name="Picture 2"/>
          <p:cNvPicPr>
            <a:picLocks noChangeArrowheads="1"/>
          </p:cNvPicPr>
          <p:nvPr/>
        </p:nvPicPr>
        <p:blipFill>
          <a:blip r:embed="rId2" cstate="print"/>
          <a:srcRect/>
          <a:stretch>
            <a:fillRect/>
          </a:stretch>
        </p:blipFill>
        <p:spPr bwMode="auto">
          <a:xfrm>
            <a:off x="4737100" y="7620000"/>
            <a:ext cx="2819400" cy="1565275"/>
          </a:xfrm>
          <a:prstGeom prst="rect">
            <a:avLst/>
          </a:prstGeom>
          <a:noFill/>
          <a:ln w="12700">
            <a:noFill/>
            <a:miter lim="800000"/>
            <a:headEnd/>
            <a:tailEnd/>
          </a:ln>
        </p:spPr>
      </p:pic>
      <p:sp>
        <p:nvSpPr>
          <p:cNvPr id="111620" name="Rectangle 3"/>
          <p:cNvSpPr>
            <a:spLocks/>
          </p:cNvSpPr>
          <p:nvPr/>
        </p:nvSpPr>
        <p:spPr bwMode="auto">
          <a:xfrm>
            <a:off x="127000" y="5111750"/>
            <a:ext cx="4089400" cy="1244600"/>
          </a:xfrm>
          <a:prstGeom prst="rect">
            <a:avLst/>
          </a:prstGeom>
          <a:noFill/>
          <a:ln w="12700">
            <a:noFill/>
            <a:miter lim="800000"/>
            <a:headEnd/>
            <a:tailEnd/>
          </a:ln>
        </p:spPr>
        <p:txBody>
          <a:bodyPr lIns="0" tIns="0" rIns="0" bIns="0" anchor="ctr"/>
          <a:lstStyle/>
          <a:p>
            <a:r>
              <a:rPr lang="en-US">
                <a:solidFill>
                  <a:schemeClr val="tx1"/>
                </a:solidFill>
                <a:ea typeface="Gill Sans" charset="0"/>
                <a:cs typeface="Gill Sans" charset="0"/>
              </a:rPr>
              <a:t>Omission Faults (liveness):</a:t>
            </a:r>
          </a:p>
        </p:txBody>
      </p:sp>
      <p:sp>
        <p:nvSpPr>
          <p:cNvPr id="111621" name="Rectangle 4"/>
          <p:cNvSpPr>
            <a:spLocks/>
          </p:cNvSpPr>
          <p:nvPr/>
        </p:nvSpPr>
        <p:spPr bwMode="auto">
          <a:xfrm>
            <a:off x="585788" y="8089900"/>
            <a:ext cx="3787775" cy="6223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Byzantine Nodes:</a:t>
            </a:r>
          </a:p>
        </p:txBody>
      </p:sp>
      <p:sp>
        <p:nvSpPr>
          <p:cNvPr id="111622" name="Rectangle 5"/>
          <p:cNvSpPr>
            <a:spLocks/>
          </p:cNvSpPr>
          <p:nvPr/>
        </p:nvSpPr>
        <p:spPr bwMode="auto">
          <a:xfrm>
            <a:off x="127000" y="2222500"/>
            <a:ext cx="4089400" cy="1244600"/>
          </a:xfrm>
          <a:prstGeom prst="rect">
            <a:avLst/>
          </a:prstGeom>
          <a:noFill/>
          <a:ln w="12700">
            <a:noFill/>
            <a:miter lim="800000"/>
            <a:headEnd/>
            <a:tailEnd/>
          </a:ln>
        </p:spPr>
        <p:txBody>
          <a:bodyPr lIns="0" tIns="0" rIns="0" bIns="0" anchor="ctr"/>
          <a:lstStyle/>
          <a:p>
            <a:r>
              <a:rPr lang="en-US">
                <a:solidFill>
                  <a:schemeClr val="tx1"/>
                </a:solidFill>
                <a:ea typeface="Gill Sans" charset="0"/>
                <a:cs typeface="Gill Sans" charset="0"/>
              </a:rPr>
              <a:t>Omission Faults (safety):</a:t>
            </a:r>
          </a:p>
        </p:txBody>
      </p:sp>
      <p:sp>
        <p:nvSpPr>
          <p:cNvPr id="111623" name="Rectangle 6"/>
          <p:cNvSpPr>
            <a:spLocks/>
          </p:cNvSpPr>
          <p:nvPr/>
        </p:nvSpPr>
        <p:spPr bwMode="auto">
          <a:xfrm>
            <a:off x="4356100" y="2266950"/>
            <a:ext cx="4089400" cy="1181100"/>
          </a:xfrm>
          <a:prstGeom prst="rect">
            <a:avLst/>
          </a:prstGeom>
          <a:noFill/>
          <a:ln w="12700">
            <a:noFill/>
            <a:miter lim="800000"/>
            <a:headEnd/>
            <a:tailEnd/>
          </a:ln>
        </p:spPr>
        <p:txBody>
          <a:bodyPr lIns="0" tIns="0" rIns="0" bIns="0" anchor="ctr"/>
          <a:lstStyle/>
          <a:p>
            <a:r>
              <a:rPr lang="en-US" sz="7900">
                <a:solidFill>
                  <a:schemeClr val="tx1"/>
                </a:solidFill>
                <a:latin typeface="Lucida Grande" charset="0"/>
                <a:ea typeface="Lucida Grande" charset="0"/>
                <a:cs typeface="Lucida Grande" charset="0"/>
                <a:sym typeface="Lucida Grande" charset="0"/>
              </a:rPr>
              <a:t>∞</a:t>
            </a:r>
          </a:p>
        </p:txBody>
      </p:sp>
      <p:sp>
        <p:nvSpPr>
          <p:cNvPr id="111624" name="Line 7"/>
          <p:cNvSpPr>
            <a:spLocks noChangeShapeType="1"/>
          </p:cNvSpPr>
          <p:nvPr/>
        </p:nvSpPr>
        <p:spPr bwMode="auto">
          <a:xfrm>
            <a:off x="180975" y="4314825"/>
            <a:ext cx="12439650" cy="3175"/>
          </a:xfrm>
          <a:prstGeom prst="line">
            <a:avLst/>
          </a:prstGeom>
          <a:noFill/>
          <a:ln w="101600" cap="rnd">
            <a:solidFill>
              <a:schemeClr val="tx1"/>
            </a:solidFill>
            <a:prstDash val="sysDot"/>
            <a:miter lim="800000"/>
            <a:headEnd/>
            <a:tailEnd/>
          </a:ln>
        </p:spPr>
        <p:txBody>
          <a:bodyPr lIns="0" tIns="0" rIns="0" bIns="0"/>
          <a:lstStyle/>
          <a:p>
            <a:endParaRPr lang="en-US"/>
          </a:p>
        </p:txBody>
      </p:sp>
      <p:sp>
        <p:nvSpPr>
          <p:cNvPr id="111625" name="Line 8"/>
          <p:cNvSpPr>
            <a:spLocks noChangeShapeType="1"/>
          </p:cNvSpPr>
          <p:nvPr/>
        </p:nvSpPr>
        <p:spPr bwMode="auto">
          <a:xfrm>
            <a:off x="431800" y="6969125"/>
            <a:ext cx="12439650" cy="3175"/>
          </a:xfrm>
          <a:prstGeom prst="line">
            <a:avLst/>
          </a:prstGeom>
          <a:noFill/>
          <a:ln w="101600" cap="rnd">
            <a:solidFill>
              <a:schemeClr val="tx1"/>
            </a:solidFill>
            <a:prstDash val="sysDot"/>
            <a:miter lim="800000"/>
            <a:headEnd/>
            <a:tailEnd/>
          </a:ln>
        </p:spPr>
        <p:txBody>
          <a:bodyPr lIns="0" tIns="0" rIns="0" bIns="0"/>
          <a:lstStyle/>
          <a:p>
            <a:endParaRPr lang="en-US"/>
          </a:p>
        </p:txBody>
      </p:sp>
      <p:pic>
        <p:nvPicPr>
          <p:cNvPr id="111626" name="Picture 9"/>
          <p:cNvPicPr>
            <a:picLocks noChangeAspect="1" noChangeArrowheads="1"/>
          </p:cNvPicPr>
          <p:nvPr/>
        </p:nvPicPr>
        <p:blipFill>
          <a:blip r:embed="rId3" cstate="print"/>
          <a:srcRect/>
          <a:stretch>
            <a:fillRect/>
          </a:stretch>
        </p:blipFill>
        <p:spPr bwMode="auto">
          <a:xfrm>
            <a:off x="5372100" y="7618413"/>
            <a:ext cx="2560638" cy="1422400"/>
          </a:xfrm>
          <a:prstGeom prst="rect">
            <a:avLst/>
          </a:prstGeom>
          <a:noFill/>
          <a:ln w="12700">
            <a:noFill/>
            <a:miter lim="800000"/>
            <a:headEnd/>
            <a:tailEnd/>
          </a:ln>
        </p:spPr>
      </p:pic>
      <p:pic>
        <p:nvPicPr>
          <p:cNvPr id="111627" name="Picture 10"/>
          <p:cNvPicPr>
            <a:picLocks noChangeAspect="1" noChangeArrowheads="1"/>
          </p:cNvPicPr>
          <p:nvPr/>
        </p:nvPicPr>
        <p:blipFill>
          <a:blip r:embed="rId4" cstate="print"/>
          <a:srcRect/>
          <a:stretch>
            <a:fillRect/>
          </a:stretch>
        </p:blipFill>
        <p:spPr bwMode="auto">
          <a:xfrm>
            <a:off x="5345113" y="4940300"/>
            <a:ext cx="5192712" cy="1422400"/>
          </a:xfrm>
          <a:prstGeom prst="rect">
            <a:avLst/>
          </a:prstGeom>
          <a:noFill/>
          <a:ln w="12700">
            <a:noFill/>
            <a:miter lim="800000"/>
            <a:headEnd/>
            <a:tailEnd/>
          </a:ln>
        </p:spPr>
      </p:pic>
      <p:pic>
        <p:nvPicPr>
          <p:cNvPr id="111628" name="Picture 11"/>
          <p:cNvPicPr>
            <a:picLocks noChangeAspect="1" noChangeArrowheads="1"/>
          </p:cNvPicPr>
          <p:nvPr/>
        </p:nvPicPr>
        <p:blipFill>
          <a:blip r:embed="rId5" cstate="print"/>
          <a:srcRect/>
          <a:stretch>
            <a:fillRect/>
          </a:stretch>
        </p:blipFill>
        <p:spPr bwMode="auto">
          <a:xfrm>
            <a:off x="10655300" y="5410200"/>
            <a:ext cx="1455738" cy="420688"/>
          </a:xfrm>
          <a:prstGeom prst="rect">
            <a:avLst/>
          </a:prstGeom>
          <a:noFill/>
          <a:ln w="12700">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
          <p:cNvSpPr>
            <a:spLocks/>
          </p:cNvSpPr>
          <p:nvPr/>
        </p:nvSpPr>
        <p:spPr bwMode="auto">
          <a:xfrm>
            <a:off x="254000" y="4260850"/>
            <a:ext cx="12496800" cy="1219200"/>
          </a:xfrm>
          <a:prstGeom prst="rect">
            <a:avLst/>
          </a:prstGeom>
          <a:noFill/>
          <a:ln w="12700">
            <a:noFill/>
            <a:miter lim="800000"/>
            <a:headEnd/>
            <a:tailEnd/>
          </a:ln>
        </p:spPr>
        <p:txBody>
          <a:bodyPr lIns="0" tIns="0" rIns="0" bIns="0" anchor="ctr"/>
          <a:lstStyle/>
          <a:p>
            <a:r>
              <a:rPr lang="en-US" sz="8400">
                <a:solidFill>
                  <a:schemeClr val="tx1"/>
                </a:solidFill>
                <a:ea typeface="Gill Sans" charset="0"/>
                <a:cs typeface="Gill Sans" charset="0"/>
              </a:rPr>
              <a:t>Performance Evaluation</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1"/>
          <p:cNvSpPr>
            <a:spLocks noGrp="1" noChangeArrowheads="1"/>
          </p:cNvSpPr>
          <p:nvPr>
            <p:ph type="title"/>
          </p:nvPr>
        </p:nvSpPr>
        <p:spPr>
          <a:xfrm>
            <a:off x="814388" y="0"/>
            <a:ext cx="11304587" cy="1727200"/>
          </a:xfrm>
        </p:spPr>
        <p:txBody>
          <a:bodyPr/>
          <a:lstStyle/>
          <a:p>
            <a:pPr eaLnBrk="1" hangingPunct="1"/>
            <a:r>
              <a:rPr lang="en-US" sz="8000" smtClean="0"/>
              <a:t>Performance Evaluation</a:t>
            </a:r>
          </a:p>
        </p:txBody>
      </p:sp>
      <p:sp>
        <p:nvSpPr>
          <p:cNvPr id="114691" name="Rectangle 2"/>
          <p:cNvSpPr>
            <a:spLocks noGrp="1" noChangeArrowheads="1"/>
          </p:cNvSpPr>
          <p:nvPr>
            <p:ph type="body" idx="1"/>
          </p:nvPr>
        </p:nvSpPr>
        <p:spPr>
          <a:xfrm>
            <a:off x="381000" y="1562100"/>
            <a:ext cx="12242800" cy="7937500"/>
          </a:xfrm>
        </p:spPr>
        <p:txBody>
          <a:bodyPr/>
          <a:lstStyle/>
          <a:p>
            <a:pPr eaLnBrk="1" hangingPunct="1">
              <a:buFont typeface="Arial" charset="0"/>
              <a:buChar char="•"/>
            </a:pPr>
            <a:r>
              <a:rPr lang="en-US" sz="3600" smtClean="0"/>
              <a:t>The performance of Turquois was compared against two existing (randomized) binary Byzantine consensus algorithms</a:t>
            </a:r>
          </a:p>
          <a:p>
            <a:pPr eaLnBrk="1" hangingPunct="1">
              <a:spcBef>
                <a:spcPts val="5800"/>
              </a:spcBef>
              <a:buFont typeface="Arial" charset="0"/>
              <a:buChar char="•"/>
            </a:pPr>
            <a:r>
              <a:rPr lang="en-US" sz="3600" u="sng" smtClean="0"/>
              <a:t>Bracha’s consensus</a:t>
            </a:r>
            <a:r>
              <a:rPr lang="en-US" sz="3600" smtClean="0"/>
              <a:t> (Bracha, 1984)</a:t>
            </a:r>
          </a:p>
          <a:p>
            <a:pPr lvl="1" eaLnBrk="1" hangingPunct="1">
              <a:spcBef>
                <a:spcPts val="1400"/>
              </a:spcBef>
              <a:buFont typeface="Arial" charset="0"/>
              <a:buChar char="•"/>
            </a:pPr>
            <a:r>
              <a:rPr lang="en-US" sz="3200" smtClean="0"/>
              <a:t>Expected running time to termination: O(2</a:t>
            </a:r>
            <a:r>
              <a:rPr lang="en-US" sz="3200" baseline="30000" smtClean="0"/>
              <a:t>n</a:t>
            </a:r>
            <a:r>
              <a:rPr lang="en-US" sz="3200" smtClean="0"/>
              <a:t>)</a:t>
            </a:r>
          </a:p>
          <a:p>
            <a:pPr lvl="1" eaLnBrk="1" hangingPunct="1">
              <a:spcBef>
                <a:spcPct val="0"/>
              </a:spcBef>
              <a:buFont typeface="Arial" charset="0"/>
              <a:buChar char="•"/>
            </a:pPr>
            <a:r>
              <a:rPr lang="en-US" sz="3200" smtClean="0"/>
              <a:t>Message complexity: O(n</a:t>
            </a:r>
            <a:r>
              <a:rPr lang="en-US" sz="3200" baseline="30000" smtClean="0"/>
              <a:t>3</a:t>
            </a:r>
            <a:r>
              <a:rPr lang="en-US" sz="3200" smtClean="0"/>
              <a:t>)</a:t>
            </a:r>
          </a:p>
          <a:p>
            <a:pPr lvl="1" eaLnBrk="1" hangingPunct="1">
              <a:spcBef>
                <a:spcPct val="0"/>
              </a:spcBef>
              <a:buFont typeface="Arial" charset="0"/>
              <a:buChar char="•"/>
            </a:pPr>
            <a:r>
              <a:rPr lang="en-US" sz="3200" smtClean="0"/>
              <a:t>No public-key cryptography</a:t>
            </a:r>
          </a:p>
          <a:p>
            <a:pPr eaLnBrk="1" hangingPunct="1">
              <a:spcBef>
                <a:spcPts val="3800"/>
              </a:spcBef>
              <a:buFont typeface="Arial" charset="0"/>
              <a:buChar char="•"/>
            </a:pPr>
            <a:r>
              <a:rPr lang="en-US" sz="3600" u="sng" smtClean="0"/>
              <a:t>ABBA</a:t>
            </a:r>
            <a:r>
              <a:rPr lang="en-US" sz="3600" smtClean="0"/>
              <a:t> (Cachin, Kursawe, Shoup, 2001)</a:t>
            </a:r>
          </a:p>
          <a:p>
            <a:pPr lvl="1" eaLnBrk="1" hangingPunct="1">
              <a:buFont typeface="Arial" charset="0"/>
              <a:buChar char="•"/>
            </a:pPr>
            <a:r>
              <a:rPr lang="en-US" sz="3200" smtClean="0"/>
              <a:t>Termination in one or two rounds</a:t>
            </a:r>
          </a:p>
          <a:p>
            <a:pPr lvl="1" eaLnBrk="1" hangingPunct="1">
              <a:spcBef>
                <a:spcPct val="0"/>
              </a:spcBef>
              <a:buFont typeface="Arial" charset="0"/>
              <a:buChar char="•"/>
            </a:pPr>
            <a:r>
              <a:rPr lang="en-US" sz="3200" smtClean="0"/>
              <a:t>Message complexity: O(n</a:t>
            </a:r>
            <a:r>
              <a:rPr lang="en-US" sz="3200" baseline="30000" smtClean="0"/>
              <a:t>2</a:t>
            </a:r>
            <a:r>
              <a:rPr lang="en-US" sz="3200" smtClean="0"/>
              <a:t>)</a:t>
            </a:r>
          </a:p>
          <a:p>
            <a:pPr lvl="1" eaLnBrk="1" hangingPunct="1">
              <a:spcBef>
                <a:spcPct val="0"/>
              </a:spcBef>
              <a:buFont typeface="Arial" charset="0"/>
              <a:buChar char="•"/>
            </a:pPr>
            <a:r>
              <a:rPr lang="en-US" sz="3200" smtClean="0"/>
              <a:t>Resorts to asymmetric cryptography</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
          <p:cNvSpPr>
            <a:spLocks noGrp="1" noChangeArrowheads="1"/>
          </p:cNvSpPr>
          <p:nvPr>
            <p:ph type="title"/>
          </p:nvPr>
        </p:nvSpPr>
        <p:spPr>
          <a:xfrm>
            <a:off x="741363" y="0"/>
            <a:ext cx="11449050" cy="1727200"/>
          </a:xfrm>
        </p:spPr>
        <p:txBody>
          <a:bodyPr/>
          <a:lstStyle/>
          <a:p>
            <a:pPr eaLnBrk="1" hangingPunct="1"/>
            <a:r>
              <a:rPr lang="en-US" sz="8000" smtClean="0"/>
              <a:t>Performance Evaluation</a:t>
            </a:r>
          </a:p>
        </p:txBody>
      </p:sp>
      <p:sp>
        <p:nvSpPr>
          <p:cNvPr id="115715" name="Rectangle 2"/>
          <p:cNvSpPr>
            <a:spLocks noGrp="1" noChangeArrowheads="1"/>
          </p:cNvSpPr>
          <p:nvPr>
            <p:ph type="body" idx="1"/>
          </p:nvPr>
        </p:nvSpPr>
        <p:spPr>
          <a:xfrm>
            <a:off x="431800" y="1358900"/>
            <a:ext cx="12242800" cy="8521700"/>
          </a:xfrm>
        </p:spPr>
        <p:txBody>
          <a:bodyPr/>
          <a:lstStyle/>
          <a:p>
            <a:pPr eaLnBrk="1" hangingPunct="1">
              <a:buFont typeface="Arial" charset="0"/>
              <a:buChar char="•"/>
            </a:pPr>
            <a:r>
              <a:rPr lang="en-US" sz="4300" u="sng" smtClean="0"/>
              <a:t>Testbed</a:t>
            </a:r>
          </a:p>
          <a:p>
            <a:pPr lvl="1" eaLnBrk="1" hangingPunct="1">
              <a:spcBef>
                <a:spcPts val="300"/>
              </a:spcBef>
              <a:buFont typeface="Arial" charset="0"/>
              <a:buChar char="•"/>
            </a:pPr>
            <a:r>
              <a:rPr lang="en-US" sz="3500" smtClean="0"/>
              <a:t>802.11b wireless ad hoc network</a:t>
            </a:r>
          </a:p>
          <a:p>
            <a:pPr lvl="1" eaLnBrk="1" hangingPunct="1">
              <a:spcBef>
                <a:spcPct val="0"/>
              </a:spcBef>
              <a:buFont typeface="Arial" charset="0"/>
              <a:buChar char="•"/>
            </a:pPr>
            <a:r>
              <a:rPr lang="en-US" sz="3500" smtClean="0"/>
              <a:t>4 to 16 nodes</a:t>
            </a:r>
          </a:p>
          <a:p>
            <a:pPr lvl="1" eaLnBrk="1" hangingPunct="1">
              <a:spcBef>
                <a:spcPct val="0"/>
              </a:spcBef>
              <a:buFont typeface="Arial" charset="0"/>
              <a:buChar char="•"/>
            </a:pPr>
            <a:r>
              <a:rPr lang="en-US" sz="3500" smtClean="0"/>
              <a:t>Pentium III computers with Linux 2.6.18</a:t>
            </a:r>
          </a:p>
          <a:p>
            <a:pPr eaLnBrk="1" hangingPunct="1">
              <a:spcBef>
                <a:spcPts val="4300"/>
              </a:spcBef>
              <a:buFont typeface="Arial" charset="0"/>
              <a:buChar char="•"/>
            </a:pPr>
            <a:r>
              <a:rPr lang="en-US" sz="4000" u="sng" smtClean="0"/>
              <a:t>Experimental Parameters</a:t>
            </a:r>
          </a:p>
          <a:p>
            <a:pPr lvl="1" eaLnBrk="1" hangingPunct="1">
              <a:buFont typeface="Arial" charset="0"/>
              <a:buChar char="•"/>
            </a:pPr>
            <a:r>
              <a:rPr lang="en-US" sz="3500" b="1" smtClean="0"/>
              <a:t>Initial proposal values</a:t>
            </a:r>
            <a:r>
              <a:rPr lang="en-US" sz="3500" smtClean="0"/>
              <a:t> </a:t>
            </a:r>
          </a:p>
          <a:p>
            <a:pPr marL="1536700" lvl="2" indent="-381000" eaLnBrk="1" hangingPunct="1">
              <a:spcBef>
                <a:spcPct val="0"/>
              </a:spcBef>
              <a:buSzPct val="150000"/>
              <a:buFontTx/>
              <a:buChar char="-"/>
            </a:pPr>
            <a:r>
              <a:rPr lang="en-US" sz="3500" i="1" smtClean="0"/>
              <a:t>unanimous</a:t>
            </a:r>
          </a:p>
          <a:p>
            <a:pPr marL="1536700" lvl="2" indent="-381000" eaLnBrk="1" hangingPunct="1">
              <a:spcBef>
                <a:spcPct val="0"/>
              </a:spcBef>
              <a:buSzPct val="150000"/>
              <a:buFontTx/>
              <a:buChar char="-"/>
            </a:pPr>
            <a:r>
              <a:rPr lang="en-US" sz="3500" i="1" smtClean="0"/>
              <a:t>divergent</a:t>
            </a:r>
            <a:endParaRPr lang="en-US" sz="3500" smtClean="0"/>
          </a:p>
          <a:p>
            <a:pPr lvl="1" eaLnBrk="1" hangingPunct="1">
              <a:buFont typeface="Arial" charset="0"/>
              <a:buChar char="•"/>
            </a:pPr>
            <a:r>
              <a:rPr lang="en-US" sz="3500" b="1" smtClean="0"/>
              <a:t>Faultload</a:t>
            </a:r>
            <a:endParaRPr lang="en-US" sz="3500" b="1" smtClean="0">
              <a:ea typeface="ヒラギノ角ゴ ProN W6" charset="0"/>
              <a:cs typeface="ヒラギノ角ゴ ProN W6" charset="0"/>
            </a:endParaRPr>
          </a:p>
          <a:p>
            <a:pPr marL="1536700" lvl="2" indent="-381000" eaLnBrk="1" hangingPunct="1">
              <a:spcBef>
                <a:spcPct val="0"/>
              </a:spcBef>
              <a:buSzPct val="150000"/>
              <a:buFontTx/>
              <a:buChar char="-"/>
            </a:pPr>
            <a:r>
              <a:rPr lang="en-US" sz="3500" i="1" smtClean="0"/>
              <a:t>no faulty nodes</a:t>
            </a:r>
            <a:endParaRPr lang="en-US" sz="3500" smtClean="0"/>
          </a:p>
          <a:p>
            <a:pPr marL="1536700" lvl="2" indent="-381000" eaLnBrk="1" hangingPunct="1">
              <a:spcBef>
                <a:spcPct val="0"/>
              </a:spcBef>
              <a:buSzPct val="150000"/>
              <a:buFontTx/>
              <a:buChar char="-"/>
            </a:pPr>
            <a:r>
              <a:rPr lang="en-US" sz="3500" i="1" smtClean="0"/>
              <a:t>less than one third of Byzantine nodes</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
          <p:cNvGraphicFramePr>
            <a:graphicFrameLocks/>
          </p:cNvGraphicFramePr>
          <p:nvPr/>
        </p:nvGraphicFramePr>
        <p:xfrm>
          <a:off x="246063" y="1162050"/>
          <a:ext cx="10121900" cy="8121650"/>
        </p:xfrm>
        <a:graphic>
          <a:graphicData uri="http://schemas.openxmlformats.org/presentationml/2006/ole">
            <p:oleObj spid="_x0000_s2050" name="Chart" r:id="rId4" imgW="0" imgH="0" progId="MSGraph.Chart.8">
              <p:embed/>
            </p:oleObj>
          </a:graphicData>
        </a:graphic>
      </p:graphicFrame>
      <p:sp>
        <p:nvSpPr>
          <p:cNvPr id="2051" name="Rectangle 2"/>
          <p:cNvSpPr>
            <a:spLocks/>
          </p:cNvSpPr>
          <p:nvPr/>
        </p:nvSpPr>
        <p:spPr bwMode="auto">
          <a:xfrm>
            <a:off x="7426325" y="8718550"/>
            <a:ext cx="349250" cy="660400"/>
          </a:xfrm>
          <a:prstGeom prst="rect">
            <a:avLst/>
          </a:prstGeom>
          <a:noFill/>
          <a:ln w="12700">
            <a:noFill/>
            <a:miter lim="800000"/>
            <a:headEnd/>
            <a:tailEnd/>
          </a:ln>
        </p:spPr>
        <p:txBody>
          <a:bodyPr wrap="none" lIns="0" tIns="0" rIns="0" bIns="0" anchor="ctr">
            <a:spAutoFit/>
          </a:bodyPr>
          <a:lstStyle/>
          <a:p>
            <a:r>
              <a:rPr lang="en-US" sz="3700" i="1">
                <a:solidFill>
                  <a:schemeClr val="tx1"/>
                </a:solidFill>
                <a:latin typeface="Times" charset="0"/>
                <a:cs typeface="Times" charset="0"/>
                <a:sym typeface="Times" charset="0"/>
              </a:rPr>
              <a:t>n</a:t>
            </a:r>
          </a:p>
        </p:txBody>
      </p:sp>
      <p:sp>
        <p:nvSpPr>
          <p:cNvPr id="2052" name="Rectangle 3"/>
          <p:cNvSpPr>
            <a:spLocks/>
          </p:cNvSpPr>
          <p:nvPr/>
        </p:nvSpPr>
        <p:spPr bwMode="auto">
          <a:xfrm>
            <a:off x="10125075" y="1930400"/>
            <a:ext cx="1860550" cy="723900"/>
          </a:xfrm>
          <a:prstGeom prst="rect">
            <a:avLst/>
          </a:prstGeom>
          <a:noFill/>
          <a:ln w="12700">
            <a:noFill/>
            <a:miter lim="800000"/>
            <a:headEnd/>
            <a:tailEnd/>
          </a:ln>
        </p:spPr>
        <p:txBody>
          <a:bodyPr wrap="none" lIns="0" tIns="0" rIns="0" bIns="0" anchor="ctr">
            <a:spAutoFit/>
          </a:bodyPr>
          <a:lstStyle/>
          <a:p>
            <a:r>
              <a:rPr lang="en-US">
                <a:solidFill>
                  <a:srgbClr val="66FFFF"/>
                </a:solidFill>
                <a:ea typeface="Gill Sans" charset="0"/>
                <a:cs typeface="Gill Sans" charset="0"/>
              </a:rPr>
              <a:t>Bracha’s</a:t>
            </a:r>
          </a:p>
        </p:txBody>
      </p:sp>
      <p:sp>
        <p:nvSpPr>
          <p:cNvPr id="2053" name="Rectangle 4"/>
          <p:cNvSpPr>
            <a:spLocks/>
          </p:cNvSpPr>
          <p:nvPr/>
        </p:nvSpPr>
        <p:spPr bwMode="auto">
          <a:xfrm>
            <a:off x="10121900" y="6197600"/>
            <a:ext cx="1436688" cy="723900"/>
          </a:xfrm>
          <a:prstGeom prst="rect">
            <a:avLst/>
          </a:prstGeom>
          <a:noFill/>
          <a:ln w="12700">
            <a:noFill/>
            <a:miter lim="800000"/>
            <a:headEnd/>
            <a:tailEnd/>
          </a:ln>
        </p:spPr>
        <p:txBody>
          <a:bodyPr wrap="none" lIns="0" tIns="0" rIns="0" bIns="0" anchor="ctr">
            <a:spAutoFit/>
          </a:bodyPr>
          <a:lstStyle/>
          <a:p>
            <a:r>
              <a:rPr lang="en-US">
                <a:solidFill>
                  <a:srgbClr val="816DAA"/>
                </a:solidFill>
                <a:ea typeface="Gill Sans" charset="0"/>
                <a:cs typeface="Gill Sans" charset="0"/>
              </a:rPr>
              <a:t>ABBA</a:t>
            </a:r>
          </a:p>
        </p:txBody>
      </p:sp>
      <p:sp>
        <p:nvSpPr>
          <p:cNvPr id="2054" name="Rectangle 5"/>
          <p:cNvSpPr>
            <a:spLocks/>
          </p:cNvSpPr>
          <p:nvPr/>
        </p:nvSpPr>
        <p:spPr bwMode="auto">
          <a:xfrm>
            <a:off x="9615488" y="7689850"/>
            <a:ext cx="2882900" cy="711200"/>
          </a:xfrm>
          <a:prstGeom prst="rect">
            <a:avLst/>
          </a:prstGeom>
          <a:noFill/>
          <a:ln w="12700">
            <a:noFill/>
            <a:miter lim="800000"/>
            <a:headEnd/>
            <a:tailEnd/>
          </a:ln>
        </p:spPr>
        <p:txBody>
          <a:bodyPr lIns="0" tIns="0" rIns="0" bIns="0" anchor="ctr"/>
          <a:lstStyle/>
          <a:p>
            <a:r>
              <a:rPr lang="en-US" i="1">
                <a:solidFill>
                  <a:srgbClr val="FFFF00"/>
                </a:solidFill>
                <a:ea typeface="Gill Sans" charset="0"/>
                <a:cs typeface="Gill Sans" charset="0"/>
              </a:rPr>
              <a:t>Turquois</a:t>
            </a:r>
          </a:p>
        </p:txBody>
      </p:sp>
      <p:sp>
        <p:nvSpPr>
          <p:cNvPr id="2055" name="Rectangle 6"/>
          <p:cNvSpPr>
            <a:spLocks/>
          </p:cNvSpPr>
          <p:nvPr/>
        </p:nvSpPr>
        <p:spPr bwMode="auto">
          <a:xfrm>
            <a:off x="711200" y="215900"/>
            <a:ext cx="11582400" cy="1257300"/>
          </a:xfrm>
          <a:prstGeom prst="rect">
            <a:avLst/>
          </a:prstGeom>
          <a:noFill/>
          <a:ln w="12700">
            <a:noFill/>
            <a:miter lim="800000"/>
            <a:headEnd/>
            <a:tailEnd/>
          </a:ln>
        </p:spPr>
        <p:txBody>
          <a:bodyPr lIns="0" tIns="0" rIns="0" bIns="0" anchor="ctr"/>
          <a:lstStyle/>
          <a:p>
            <a:r>
              <a:rPr lang="en-US" sz="3900">
                <a:solidFill>
                  <a:schemeClr val="tx1"/>
                </a:solidFill>
                <a:ea typeface="Gill Sans" charset="0"/>
                <a:cs typeface="Gill Sans" charset="0"/>
              </a:rPr>
              <a:t>Average latency (in </a:t>
            </a:r>
            <a:r>
              <a:rPr lang="en-US" sz="3900" i="1">
                <a:solidFill>
                  <a:schemeClr val="tx1"/>
                </a:solidFill>
                <a:ea typeface="Gill Sans" charset="0"/>
                <a:cs typeface="Gill Sans" charset="0"/>
              </a:rPr>
              <a:t>ms</a:t>
            </a:r>
            <a:r>
              <a:rPr lang="en-US" sz="3900">
                <a:solidFill>
                  <a:schemeClr val="tx1"/>
                </a:solidFill>
                <a:ea typeface="Gill Sans" charset="0"/>
                <a:cs typeface="Gill Sans" charset="0"/>
              </a:rPr>
              <a:t>) with </a:t>
            </a:r>
            <a:r>
              <a:rPr lang="en-US" sz="3900" b="1">
                <a:solidFill>
                  <a:schemeClr val="tx1"/>
                </a:solidFill>
                <a:ea typeface="Gill Sans" charset="0"/>
                <a:cs typeface="Gill Sans" charset="0"/>
              </a:rPr>
              <a:t>no faulty nodes</a:t>
            </a:r>
            <a:r>
              <a:rPr lang="en-US" sz="3900">
                <a:solidFill>
                  <a:schemeClr val="tx1"/>
                </a:solidFill>
                <a:ea typeface="Gill Sans" charset="0"/>
                <a:cs typeface="Gill Sans" charset="0"/>
              </a:rPr>
              <a:t> and </a:t>
            </a:r>
            <a:r>
              <a:rPr lang="en-US" sz="3900" b="1">
                <a:solidFill>
                  <a:schemeClr val="tx1"/>
                </a:solidFill>
                <a:ea typeface="Gill Sans" charset="0"/>
                <a:cs typeface="Gill Sans" charset="0"/>
              </a:rPr>
              <a:t>unanimous proposals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1"/>
          <p:cNvGraphicFramePr>
            <a:graphicFrameLocks/>
          </p:cNvGraphicFramePr>
          <p:nvPr/>
        </p:nvGraphicFramePr>
        <p:xfrm>
          <a:off x="246063" y="1162050"/>
          <a:ext cx="10121900" cy="8121650"/>
        </p:xfrm>
        <a:graphic>
          <a:graphicData uri="http://schemas.openxmlformats.org/presentationml/2006/ole">
            <p:oleObj spid="_x0000_s3074" name="Chart" r:id="rId4" imgW="0" imgH="0" progId="MSGraph.Chart.8">
              <p:embed/>
            </p:oleObj>
          </a:graphicData>
        </a:graphic>
      </p:graphicFrame>
      <p:sp>
        <p:nvSpPr>
          <p:cNvPr id="3076" name="Rectangle 2"/>
          <p:cNvSpPr>
            <a:spLocks/>
          </p:cNvSpPr>
          <p:nvPr/>
        </p:nvSpPr>
        <p:spPr bwMode="auto">
          <a:xfrm>
            <a:off x="7426325" y="8718550"/>
            <a:ext cx="349250" cy="660400"/>
          </a:xfrm>
          <a:prstGeom prst="rect">
            <a:avLst/>
          </a:prstGeom>
          <a:noFill/>
          <a:ln w="12700">
            <a:noFill/>
            <a:miter lim="800000"/>
            <a:headEnd/>
            <a:tailEnd/>
          </a:ln>
        </p:spPr>
        <p:txBody>
          <a:bodyPr wrap="none" lIns="0" tIns="0" rIns="0" bIns="0" anchor="ctr">
            <a:spAutoFit/>
          </a:bodyPr>
          <a:lstStyle/>
          <a:p>
            <a:r>
              <a:rPr lang="en-US" sz="3700" i="1">
                <a:solidFill>
                  <a:schemeClr val="tx1"/>
                </a:solidFill>
                <a:latin typeface="Times" charset="0"/>
                <a:cs typeface="Times" charset="0"/>
                <a:sym typeface="Times" charset="0"/>
              </a:rPr>
              <a:t>n</a:t>
            </a:r>
          </a:p>
        </p:txBody>
      </p:sp>
      <p:sp>
        <p:nvSpPr>
          <p:cNvPr id="3077" name="Rectangle 3"/>
          <p:cNvSpPr>
            <a:spLocks/>
          </p:cNvSpPr>
          <p:nvPr/>
        </p:nvSpPr>
        <p:spPr bwMode="auto">
          <a:xfrm>
            <a:off x="10125075" y="1930400"/>
            <a:ext cx="1860550" cy="723900"/>
          </a:xfrm>
          <a:prstGeom prst="rect">
            <a:avLst/>
          </a:prstGeom>
          <a:noFill/>
          <a:ln w="12700">
            <a:noFill/>
            <a:miter lim="800000"/>
            <a:headEnd/>
            <a:tailEnd/>
          </a:ln>
        </p:spPr>
        <p:txBody>
          <a:bodyPr wrap="none" lIns="0" tIns="0" rIns="0" bIns="0" anchor="ctr">
            <a:spAutoFit/>
          </a:bodyPr>
          <a:lstStyle/>
          <a:p>
            <a:r>
              <a:rPr lang="en-US">
                <a:solidFill>
                  <a:srgbClr val="66FFFF"/>
                </a:solidFill>
                <a:ea typeface="Gill Sans" charset="0"/>
                <a:cs typeface="Gill Sans" charset="0"/>
              </a:rPr>
              <a:t>Bracha’s</a:t>
            </a:r>
          </a:p>
        </p:txBody>
      </p:sp>
      <p:sp>
        <p:nvSpPr>
          <p:cNvPr id="3078" name="Rectangle 4"/>
          <p:cNvSpPr>
            <a:spLocks/>
          </p:cNvSpPr>
          <p:nvPr/>
        </p:nvSpPr>
        <p:spPr bwMode="auto">
          <a:xfrm>
            <a:off x="10121900" y="6197600"/>
            <a:ext cx="1436688" cy="723900"/>
          </a:xfrm>
          <a:prstGeom prst="rect">
            <a:avLst/>
          </a:prstGeom>
          <a:noFill/>
          <a:ln w="12700">
            <a:noFill/>
            <a:miter lim="800000"/>
            <a:headEnd/>
            <a:tailEnd/>
          </a:ln>
        </p:spPr>
        <p:txBody>
          <a:bodyPr wrap="none" lIns="0" tIns="0" rIns="0" bIns="0" anchor="ctr">
            <a:spAutoFit/>
          </a:bodyPr>
          <a:lstStyle/>
          <a:p>
            <a:r>
              <a:rPr lang="en-US">
                <a:solidFill>
                  <a:srgbClr val="816DAA"/>
                </a:solidFill>
                <a:ea typeface="Gill Sans" charset="0"/>
                <a:cs typeface="Gill Sans" charset="0"/>
              </a:rPr>
              <a:t>ABBA</a:t>
            </a:r>
          </a:p>
        </p:txBody>
      </p:sp>
      <p:sp>
        <p:nvSpPr>
          <p:cNvPr id="3079" name="Rectangle 5"/>
          <p:cNvSpPr>
            <a:spLocks/>
          </p:cNvSpPr>
          <p:nvPr/>
        </p:nvSpPr>
        <p:spPr bwMode="auto">
          <a:xfrm>
            <a:off x="9615488" y="7689850"/>
            <a:ext cx="2882900" cy="711200"/>
          </a:xfrm>
          <a:prstGeom prst="rect">
            <a:avLst/>
          </a:prstGeom>
          <a:noFill/>
          <a:ln w="12700">
            <a:noFill/>
            <a:miter lim="800000"/>
            <a:headEnd/>
            <a:tailEnd/>
          </a:ln>
        </p:spPr>
        <p:txBody>
          <a:bodyPr lIns="0" tIns="0" rIns="0" bIns="0" anchor="ctr"/>
          <a:lstStyle/>
          <a:p>
            <a:r>
              <a:rPr lang="en-US" i="1">
                <a:solidFill>
                  <a:srgbClr val="FFFF00"/>
                </a:solidFill>
                <a:ea typeface="Gill Sans" charset="0"/>
                <a:cs typeface="Gill Sans" charset="0"/>
              </a:rPr>
              <a:t>Turquois</a:t>
            </a:r>
          </a:p>
        </p:txBody>
      </p:sp>
      <p:sp>
        <p:nvSpPr>
          <p:cNvPr id="3080" name="Rectangle 6"/>
          <p:cNvSpPr>
            <a:spLocks/>
          </p:cNvSpPr>
          <p:nvPr/>
        </p:nvSpPr>
        <p:spPr bwMode="auto">
          <a:xfrm>
            <a:off x="711200" y="215900"/>
            <a:ext cx="11582400" cy="1257300"/>
          </a:xfrm>
          <a:prstGeom prst="rect">
            <a:avLst/>
          </a:prstGeom>
          <a:noFill/>
          <a:ln w="12700">
            <a:noFill/>
            <a:miter lim="800000"/>
            <a:headEnd/>
            <a:tailEnd/>
          </a:ln>
        </p:spPr>
        <p:txBody>
          <a:bodyPr lIns="0" tIns="0" rIns="0" bIns="0" anchor="ctr"/>
          <a:lstStyle/>
          <a:p>
            <a:r>
              <a:rPr lang="en-US" sz="3900">
                <a:solidFill>
                  <a:schemeClr val="tx1"/>
                </a:solidFill>
                <a:ea typeface="Gill Sans" charset="0"/>
                <a:cs typeface="Gill Sans" charset="0"/>
              </a:rPr>
              <a:t>Average latency (in </a:t>
            </a:r>
            <a:r>
              <a:rPr lang="en-US" sz="3900" i="1">
                <a:solidFill>
                  <a:schemeClr val="tx1"/>
                </a:solidFill>
                <a:ea typeface="Gill Sans" charset="0"/>
                <a:cs typeface="Gill Sans" charset="0"/>
              </a:rPr>
              <a:t>ms</a:t>
            </a:r>
            <a:r>
              <a:rPr lang="en-US" sz="3900">
                <a:solidFill>
                  <a:schemeClr val="tx1"/>
                </a:solidFill>
                <a:ea typeface="Gill Sans" charset="0"/>
                <a:cs typeface="Gill Sans" charset="0"/>
              </a:rPr>
              <a:t>) with </a:t>
            </a:r>
            <a:r>
              <a:rPr lang="en-US" sz="3900" b="1">
                <a:solidFill>
                  <a:schemeClr val="tx1"/>
                </a:solidFill>
                <a:ea typeface="Gill Sans" charset="0"/>
                <a:cs typeface="Gill Sans" charset="0"/>
              </a:rPr>
              <a:t>no faulty nodes</a:t>
            </a:r>
            <a:r>
              <a:rPr lang="en-US" sz="3900">
                <a:solidFill>
                  <a:schemeClr val="tx1"/>
                </a:solidFill>
                <a:ea typeface="Gill Sans" charset="0"/>
                <a:cs typeface="Gill Sans" charset="0"/>
              </a:rPr>
              <a:t> and </a:t>
            </a:r>
            <a:r>
              <a:rPr lang="en-US" sz="3900" b="1">
                <a:solidFill>
                  <a:schemeClr val="tx1"/>
                </a:solidFill>
                <a:ea typeface="Gill Sans" charset="0"/>
                <a:cs typeface="Gill Sans" charset="0"/>
              </a:rPr>
              <a:t>unanimous proposals</a:t>
            </a:r>
          </a:p>
        </p:txBody>
      </p:sp>
      <p:sp>
        <p:nvSpPr>
          <p:cNvPr id="3081" name="Rectangle 7"/>
          <p:cNvSpPr>
            <a:spLocks/>
          </p:cNvSpPr>
          <p:nvPr/>
        </p:nvSpPr>
        <p:spPr bwMode="auto">
          <a:xfrm>
            <a:off x="1193800" y="7632700"/>
            <a:ext cx="3200400" cy="1092200"/>
          </a:xfrm>
          <a:prstGeom prst="rect">
            <a:avLst/>
          </a:prstGeom>
          <a:noFill/>
          <a:ln w="76200">
            <a:solidFill>
              <a:schemeClr val="tx1"/>
            </a:solidFill>
            <a:miter lim="800000"/>
            <a:headEnd/>
            <a:tailEnd/>
          </a:ln>
        </p:spPr>
        <p:txBody>
          <a:bodyPr lIns="0" tIns="0" rIns="0" bIns="0"/>
          <a:lstStyle/>
          <a:p>
            <a:endParaRPr lang="en-US"/>
          </a:p>
        </p:txBody>
      </p:sp>
      <p:sp>
        <p:nvSpPr>
          <p:cNvPr id="3082" name="Rectangle 8"/>
          <p:cNvSpPr>
            <a:spLocks/>
          </p:cNvSpPr>
          <p:nvPr/>
        </p:nvSpPr>
        <p:spPr bwMode="auto">
          <a:xfrm>
            <a:off x="3327400" y="2095500"/>
            <a:ext cx="9372600" cy="4064000"/>
          </a:xfrm>
          <a:prstGeom prst="rect">
            <a:avLst/>
          </a:prstGeom>
          <a:solidFill>
            <a:srgbClr val="000000"/>
          </a:solidFill>
          <a:ln w="76200">
            <a:solidFill>
              <a:schemeClr val="tx1"/>
            </a:solidFill>
            <a:miter lim="800000"/>
            <a:headEnd/>
            <a:tailEnd/>
          </a:ln>
        </p:spPr>
        <p:txBody>
          <a:bodyPr lIns="0" tIns="0" rIns="0" bIns="0"/>
          <a:lstStyle/>
          <a:p>
            <a:endParaRPr lang="en-US"/>
          </a:p>
        </p:txBody>
      </p:sp>
      <p:sp>
        <p:nvSpPr>
          <p:cNvPr id="3083" name="Line 9"/>
          <p:cNvSpPr>
            <a:spLocks noChangeShapeType="1"/>
          </p:cNvSpPr>
          <p:nvPr/>
        </p:nvSpPr>
        <p:spPr bwMode="auto">
          <a:xfrm flipH="1">
            <a:off x="1216025" y="2054225"/>
            <a:ext cx="2114550" cy="5584825"/>
          </a:xfrm>
          <a:prstGeom prst="line">
            <a:avLst/>
          </a:prstGeom>
          <a:noFill/>
          <a:ln w="63500">
            <a:solidFill>
              <a:schemeClr val="tx1"/>
            </a:solidFill>
            <a:miter lim="800000"/>
            <a:headEnd/>
            <a:tailEnd/>
          </a:ln>
        </p:spPr>
        <p:txBody>
          <a:bodyPr lIns="0" tIns="0" rIns="0" bIns="0"/>
          <a:lstStyle/>
          <a:p>
            <a:endParaRPr lang="en-US"/>
          </a:p>
        </p:txBody>
      </p:sp>
      <p:sp>
        <p:nvSpPr>
          <p:cNvPr id="3084" name="Line 10"/>
          <p:cNvSpPr>
            <a:spLocks noChangeShapeType="1"/>
          </p:cNvSpPr>
          <p:nvPr/>
        </p:nvSpPr>
        <p:spPr bwMode="auto">
          <a:xfrm flipH="1">
            <a:off x="4427538" y="6181725"/>
            <a:ext cx="8277225" cy="2533650"/>
          </a:xfrm>
          <a:prstGeom prst="line">
            <a:avLst/>
          </a:prstGeom>
          <a:noFill/>
          <a:ln w="63500">
            <a:solidFill>
              <a:schemeClr val="tx1"/>
            </a:solidFill>
            <a:miter lim="800000"/>
            <a:headEnd/>
            <a:tailEnd/>
          </a:ln>
        </p:spPr>
        <p:txBody>
          <a:bodyPr lIns="0" tIns="0" rIns="0" bIns="0"/>
          <a:lstStyle/>
          <a:p>
            <a:endParaRPr lang="en-US"/>
          </a:p>
        </p:txBody>
      </p:sp>
      <p:graphicFrame>
        <p:nvGraphicFramePr>
          <p:cNvPr id="3075" name="Object 11"/>
          <p:cNvGraphicFramePr>
            <a:graphicFrameLocks/>
          </p:cNvGraphicFramePr>
          <p:nvPr/>
        </p:nvGraphicFramePr>
        <p:xfrm>
          <a:off x="3225800" y="1771650"/>
          <a:ext cx="9548813" cy="4600575"/>
        </p:xfrm>
        <a:graphic>
          <a:graphicData uri="http://schemas.openxmlformats.org/presentationml/2006/ole">
            <p:oleObj spid="_x0000_s3075" name="Chart" r:id="rId5" imgW="0" imgH="0" progId="MSGraph.Chart.8">
              <p:embed/>
            </p:oleObj>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
          <p:cNvGraphicFramePr>
            <a:graphicFrameLocks/>
          </p:cNvGraphicFramePr>
          <p:nvPr/>
        </p:nvGraphicFramePr>
        <p:xfrm>
          <a:off x="246063" y="1162050"/>
          <a:ext cx="10121900" cy="8121650"/>
        </p:xfrm>
        <a:graphic>
          <a:graphicData uri="http://schemas.openxmlformats.org/presentationml/2006/ole">
            <p:oleObj spid="_x0000_s4098" name="Chart" r:id="rId4" imgW="0" imgH="0" progId="MSGraph.Chart.8">
              <p:embed/>
            </p:oleObj>
          </a:graphicData>
        </a:graphic>
      </p:graphicFrame>
      <p:sp>
        <p:nvSpPr>
          <p:cNvPr id="4099" name="Rectangle 2"/>
          <p:cNvSpPr>
            <a:spLocks/>
          </p:cNvSpPr>
          <p:nvPr/>
        </p:nvSpPr>
        <p:spPr bwMode="auto">
          <a:xfrm>
            <a:off x="7426325" y="8718550"/>
            <a:ext cx="349250" cy="660400"/>
          </a:xfrm>
          <a:prstGeom prst="rect">
            <a:avLst/>
          </a:prstGeom>
          <a:noFill/>
          <a:ln w="12700">
            <a:noFill/>
            <a:miter lim="800000"/>
            <a:headEnd/>
            <a:tailEnd/>
          </a:ln>
        </p:spPr>
        <p:txBody>
          <a:bodyPr wrap="none" lIns="0" tIns="0" rIns="0" bIns="0" anchor="ctr">
            <a:spAutoFit/>
          </a:bodyPr>
          <a:lstStyle/>
          <a:p>
            <a:r>
              <a:rPr lang="en-US" sz="3700" i="1">
                <a:solidFill>
                  <a:schemeClr val="tx1"/>
                </a:solidFill>
                <a:latin typeface="Times" charset="0"/>
                <a:cs typeface="Times" charset="0"/>
                <a:sym typeface="Times" charset="0"/>
              </a:rPr>
              <a:t>n</a:t>
            </a:r>
          </a:p>
        </p:txBody>
      </p:sp>
      <p:sp>
        <p:nvSpPr>
          <p:cNvPr id="4100" name="Rectangle 3"/>
          <p:cNvSpPr>
            <a:spLocks/>
          </p:cNvSpPr>
          <p:nvPr/>
        </p:nvSpPr>
        <p:spPr bwMode="auto">
          <a:xfrm>
            <a:off x="8816975" y="1917700"/>
            <a:ext cx="1860550" cy="723900"/>
          </a:xfrm>
          <a:prstGeom prst="rect">
            <a:avLst/>
          </a:prstGeom>
          <a:noFill/>
          <a:ln w="12700">
            <a:noFill/>
            <a:miter lim="800000"/>
            <a:headEnd/>
            <a:tailEnd/>
          </a:ln>
        </p:spPr>
        <p:txBody>
          <a:bodyPr wrap="none" lIns="0" tIns="0" rIns="0" bIns="0" anchor="ctr">
            <a:spAutoFit/>
          </a:bodyPr>
          <a:lstStyle/>
          <a:p>
            <a:r>
              <a:rPr lang="en-US">
                <a:solidFill>
                  <a:srgbClr val="66FFFF"/>
                </a:solidFill>
                <a:ea typeface="Gill Sans" charset="0"/>
                <a:cs typeface="Gill Sans" charset="0"/>
              </a:rPr>
              <a:t>Bracha’s</a:t>
            </a:r>
          </a:p>
        </p:txBody>
      </p:sp>
      <p:sp>
        <p:nvSpPr>
          <p:cNvPr id="4101" name="Rectangle 4"/>
          <p:cNvSpPr>
            <a:spLocks/>
          </p:cNvSpPr>
          <p:nvPr/>
        </p:nvSpPr>
        <p:spPr bwMode="auto">
          <a:xfrm>
            <a:off x="10058400" y="4318000"/>
            <a:ext cx="1436688" cy="723900"/>
          </a:xfrm>
          <a:prstGeom prst="rect">
            <a:avLst/>
          </a:prstGeom>
          <a:noFill/>
          <a:ln w="12700">
            <a:noFill/>
            <a:miter lim="800000"/>
            <a:headEnd/>
            <a:tailEnd/>
          </a:ln>
        </p:spPr>
        <p:txBody>
          <a:bodyPr wrap="none" lIns="0" tIns="0" rIns="0" bIns="0" anchor="ctr">
            <a:spAutoFit/>
          </a:bodyPr>
          <a:lstStyle/>
          <a:p>
            <a:r>
              <a:rPr lang="en-US">
                <a:solidFill>
                  <a:srgbClr val="816DAA"/>
                </a:solidFill>
                <a:ea typeface="Gill Sans" charset="0"/>
                <a:cs typeface="Gill Sans" charset="0"/>
              </a:rPr>
              <a:t>ABBA</a:t>
            </a:r>
          </a:p>
        </p:txBody>
      </p:sp>
      <p:sp>
        <p:nvSpPr>
          <p:cNvPr id="4102" name="Rectangle 5"/>
          <p:cNvSpPr>
            <a:spLocks/>
          </p:cNvSpPr>
          <p:nvPr/>
        </p:nvSpPr>
        <p:spPr bwMode="auto">
          <a:xfrm>
            <a:off x="9513888" y="7537450"/>
            <a:ext cx="2882900" cy="711200"/>
          </a:xfrm>
          <a:prstGeom prst="rect">
            <a:avLst/>
          </a:prstGeom>
          <a:noFill/>
          <a:ln w="12700">
            <a:noFill/>
            <a:miter lim="800000"/>
            <a:headEnd/>
            <a:tailEnd/>
          </a:ln>
        </p:spPr>
        <p:txBody>
          <a:bodyPr lIns="0" tIns="0" rIns="0" bIns="0" anchor="ctr"/>
          <a:lstStyle/>
          <a:p>
            <a:r>
              <a:rPr lang="en-US" i="1">
                <a:solidFill>
                  <a:srgbClr val="FFFF00"/>
                </a:solidFill>
                <a:ea typeface="Gill Sans" charset="0"/>
                <a:cs typeface="Gill Sans" charset="0"/>
              </a:rPr>
              <a:t>Turquois</a:t>
            </a:r>
          </a:p>
        </p:txBody>
      </p:sp>
      <p:sp>
        <p:nvSpPr>
          <p:cNvPr id="4103" name="Rectangle 6"/>
          <p:cNvSpPr>
            <a:spLocks/>
          </p:cNvSpPr>
          <p:nvPr/>
        </p:nvSpPr>
        <p:spPr bwMode="auto">
          <a:xfrm>
            <a:off x="711200" y="215900"/>
            <a:ext cx="11582400" cy="1257300"/>
          </a:xfrm>
          <a:prstGeom prst="rect">
            <a:avLst/>
          </a:prstGeom>
          <a:noFill/>
          <a:ln w="12700">
            <a:noFill/>
            <a:miter lim="800000"/>
            <a:headEnd/>
            <a:tailEnd/>
          </a:ln>
        </p:spPr>
        <p:txBody>
          <a:bodyPr lIns="0" tIns="0" rIns="0" bIns="0" anchor="ctr"/>
          <a:lstStyle/>
          <a:p>
            <a:r>
              <a:rPr lang="en-US" sz="3900">
                <a:solidFill>
                  <a:schemeClr val="tx1"/>
                </a:solidFill>
                <a:ea typeface="Gill Sans" charset="0"/>
                <a:cs typeface="Gill Sans" charset="0"/>
              </a:rPr>
              <a:t>Average latency (in </a:t>
            </a:r>
            <a:r>
              <a:rPr lang="en-US" sz="3900" i="1">
                <a:solidFill>
                  <a:schemeClr val="tx1"/>
                </a:solidFill>
                <a:ea typeface="Gill Sans" charset="0"/>
                <a:cs typeface="Gill Sans" charset="0"/>
              </a:rPr>
              <a:t>ms</a:t>
            </a:r>
            <a:r>
              <a:rPr lang="en-US" sz="3900">
                <a:solidFill>
                  <a:schemeClr val="tx1"/>
                </a:solidFill>
                <a:ea typeface="Gill Sans" charset="0"/>
                <a:cs typeface="Gill Sans" charset="0"/>
              </a:rPr>
              <a:t>) with </a:t>
            </a:r>
            <a:r>
              <a:rPr lang="en-US" sz="3900" b="1">
                <a:solidFill>
                  <a:schemeClr val="tx1"/>
                </a:solidFill>
                <a:ea typeface="Gill Sans" charset="0"/>
                <a:cs typeface="Gill Sans" charset="0"/>
              </a:rPr>
              <a:t>no faulty nodes</a:t>
            </a:r>
            <a:r>
              <a:rPr lang="en-US" sz="3900">
                <a:solidFill>
                  <a:schemeClr val="tx1"/>
                </a:solidFill>
                <a:ea typeface="Gill Sans" charset="0"/>
                <a:cs typeface="Gill Sans" charset="0"/>
              </a:rPr>
              <a:t> and </a:t>
            </a:r>
            <a:r>
              <a:rPr lang="en-US" sz="3900" b="1">
                <a:solidFill>
                  <a:schemeClr val="tx1"/>
                </a:solidFill>
                <a:ea typeface="Gill Sans" charset="0"/>
                <a:cs typeface="Gill Sans" charset="0"/>
              </a:rPr>
              <a:t>divergent proposals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1"/>
          <p:cNvGraphicFramePr>
            <a:graphicFrameLocks/>
          </p:cNvGraphicFramePr>
          <p:nvPr/>
        </p:nvGraphicFramePr>
        <p:xfrm>
          <a:off x="246063" y="1162050"/>
          <a:ext cx="10121900" cy="8121650"/>
        </p:xfrm>
        <a:graphic>
          <a:graphicData uri="http://schemas.openxmlformats.org/presentationml/2006/ole">
            <p:oleObj spid="_x0000_s6146" name="Chart" r:id="rId4" imgW="0" imgH="0" progId="MSGraph.Chart.8">
              <p:embed/>
            </p:oleObj>
          </a:graphicData>
        </a:graphic>
      </p:graphicFrame>
      <p:sp>
        <p:nvSpPr>
          <p:cNvPr id="6147" name="Rectangle 2"/>
          <p:cNvSpPr>
            <a:spLocks/>
          </p:cNvSpPr>
          <p:nvPr/>
        </p:nvSpPr>
        <p:spPr bwMode="auto">
          <a:xfrm>
            <a:off x="7426325" y="8718550"/>
            <a:ext cx="349250" cy="660400"/>
          </a:xfrm>
          <a:prstGeom prst="rect">
            <a:avLst/>
          </a:prstGeom>
          <a:noFill/>
          <a:ln w="12700">
            <a:noFill/>
            <a:miter lim="800000"/>
            <a:headEnd/>
            <a:tailEnd/>
          </a:ln>
        </p:spPr>
        <p:txBody>
          <a:bodyPr wrap="none" lIns="0" tIns="0" rIns="0" bIns="0" anchor="ctr">
            <a:spAutoFit/>
          </a:bodyPr>
          <a:lstStyle/>
          <a:p>
            <a:r>
              <a:rPr lang="en-US" sz="3700" i="1">
                <a:solidFill>
                  <a:schemeClr val="tx1"/>
                </a:solidFill>
                <a:latin typeface="Times" charset="0"/>
                <a:cs typeface="Times" charset="0"/>
                <a:sym typeface="Times" charset="0"/>
              </a:rPr>
              <a:t>n</a:t>
            </a:r>
          </a:p>
        </p:txBody>
      </p:sp>
      <p:sp>
        <p:nvSpPr>
          <p:cNvPr id="6148" name="Rectangle 3"/>
          <p:cNvSpPr>
            <a:spLocks/>
          </p:cNvSpPr>
          <p:nvPr/>
        </p:nvSpPr>
        <p:spPr bwMode="auto">
          <a:xfrm>
            <a:off x="10137775" y="1663700"/>
            <a:ext cx="1860550" cy="723900"/>
          </a:xfrm>
          <a:prstGeom prst="rect">
            <a:avLst/>
          </a:prstGeom>
          <a:noFill/>
          <a:ln w="12700">
            <a:noFill/>
            <a:miter lim="800000"/>
            <a:headEnd/>
            <a:tailEnd/>
          </a:ln>
        </p:spPr>
        <p:txBody>
          <a:bodyPr wrap="none" lIns="0" tIns="0" rIns="0" bIns="0" anchor="ctr">
            <a:spAutoFit/>
          </a:bodyPr>
          <a:lstStyle/>
          <a:p>
            <a:r>
              <a:rPr lang="en-US">
                <a:solidFill>
                  <a:srgbClr val="66FFFF"/>
                </a:solidFill>
                <a:ea typeface="Gill Sans" charset="0"/>
                <a:cs typeface="Gill Sans" charset="0"/>
              </a:rPr>
              <a:t>Bracha’s</a:t>
            </a:r>
          </a:p>
        </p:txBody>
      </p:sp>
      <p:sp>
        <p:nvSpPr>
          <p:cNvPr id="6149" name="Rectangle 4"/>
          <p:cNvSpPr>
            <a:spLocks/>
          </p:cNvSpPr>
          <p:nvPr/>
        </p:nvSpPr>
        <p:spPr bwMode="auto">
          <a:xfrm>
            <a:off x="10083800" y="5422900"/>
            <a:ext cx="1436688" cy="723900"/>
          </a:xfrm>
          <a:prstGeom prst="rect">
            <a:avLst/>
          </a:prstGeom>
          <a:noFill/>
          <a:ln w="12700">
            <a:noFill/>
            <a:miter lim="800000"/>
            <a:headEnd/>
            <a:tailEnd/>
          </a:ln>
        </p:spPr>
        <p:txBody>
          <a:bodyPr wrap="none" lIns="0" tIns="0" rIns="0" bIns="0" anchor="ctr">
            <a:spAutoFit/>
          </a:bodyPr>
          <a:lstStyle/>
          <a:p>
            <a:r>
              <a:rPr lang="en-US">
                <a:solidFill>
                  <a:srgbClr val="816DAA"/>
                </a:solidFill>
                <a:ea typeface="Gill Sans" charset="0"/>
                <a:cs typeface="Gill Sans" charset="0"/>
              </a:rPr>
              <a:t>ABBA</a:t>
            </a:r>
          </a:p>
        </p:txBody>
      </p:sp>
      <p:sp>
        <p:nvSpPr>
          <p:cNvPr id="6150" name="Rectangle 5"/>
          <p:cNvSpPr>
            <a:spLocks/>
          </p:cNvSpPr>
          <p:nvPr/>
        </p:nvSpPr>
        <p:spPr bwMode="auto">
          <a:xfrm>
            <a:off x="9526588" y="7245350"/>
            <a:ext cx="2882900" cy="711200"/>
          </a:xfrm>
          <a:prstGeom prst="rect">
            <a:avLst/>
          </a:prstGeom>
          <a:noFill/>
          <a:ln w="12700">
            <a:noFill/>
            <a:miter lim="800000"/>
            <a:headEnd/>
            <a:tailEnd/>
          </a:ln>
        </p:spPr>
        <p:txBody>
          <a:bodyPr lIns="0" tIns="0" rIns="0" bIns="0" anchor="ctr"/>
          <a:lstStyle/>
          <a:p>
            <a:r>
              <a:rPr lang="en-US" i="1">
                <a:solidFill>
                  <a:srgbClr val="FFFF00"/>
                </a:solidFill>
                <a:ea typeface="Gill Sans" charset="0"/>
                <a:cs typeface="Gill Sans" charset="0"/>
              </a:rPr>
              <a:t>Turquois</a:t>
            </a:r>
          </a:p>
        </p:txBody>
      </p:sp>
      <p:sp>
        <p:nvSpPr>
          <p:cNvPr id="6151" name="Rectangle 6"/>
          <p:cNvSpPr>
            <a:spLocks/>
          </p:cNvSpPr>
          <p:nvPr/>
        </p:nvSpPr>
        <p:spPr bwMode="auto">
          <a:xfrm>
            <a:off x="711200" y="215900"/>
            <a:ext cx="11582400" cy="1257300"/>
          </a:xfrm>
          <a:prstGeom prst="rect">
            <a:avLst/>
          </a:prstGeom>
          <a:noFill/>
          <a:ln w="12700">
            <a:noFill/>
            <a:miter lim="800000"/>
            <a:headEnd/>
            <a:tailEnd/>
          </a:ln>
        </p:spPr>
        <p:txBody>
          <a:bodyPr lIns="0" tIns="0" rIns="0" bIns="0" anchor="ctr"/>
          <a:lstStyle/>
          <a:p>
            <a:r>
              <a:rPr lang="en-US" sz="3900">
                <a:solidFill>
                  <a:schemeClr val="tx1"/>
                </a:solidFill>
                <a:ea typeface="Gill Sans" charset="0"/>
                <a:cs typeface="Gill Sans" charset="0"/>
              </a:rPr>
              <a:t>Average latency (in </a:t>
            </a:r>
            <a:r>
              <a:rPr lang="en-US" sz="3900" i="1">
                <a:solidFill>
                  <a:schemeClr val="tx1"/>
                </a:solidFill>
                <a:ea typeface="Gill Sans" charset="0"/>
                <a:cs typeface="Gill Sans" charset="0"/>
              </a:rPr>
              <a:t>ms</a:t>
            </a:r>
            <a:r>
              <a:rPr lang="en-US" sz="3900">
                <a:solidFill>
                  <a:schemeClr val="tx1"/>
                </a:solidFill>
                <a:ea typeface="Gill Sans" charset="0"/>
                <a:cs typeface="Gill Sans" charset="0"/>
              </a:rPr>
              <a:t>) with </a:t>
            </a:r>
            <a:r>
              <a:rPr lang="en-US" sz="3900" b="1">
                <a:solidFill>
                  <a:schemeClr val="tx1"/>
                </a:solidFill>
                <a:ea typeface="Gill Sans" charset="0"/>
                <a:cs typeface="Gill Sans" charset="0"/>
              </a:rPr>
              <a:t>Byzantine nodes</a:t>
            </a:r>
            <a:r>
              <a:rPr lang="en-US" sz="3900">
                <a:solidFill>
                  <a:schemeClr val="tx1"/>
                </a:solidFill>
                <a:ea typeface="Gill Sans" charset="0"/>
                <a:cs typeface="Gill Sans" charset="0"/>
              </a:rPr>
              <a:t> and </a:t>
            </a:r>
            <a:r>
              <a:rPr lang="en-US" sz="3900" b="1">
                <a:solidFill>
                  <a:schemeClr val="tx1"/>
                </a:solidFill>
                <a:ea typeface="Gill Sans" charset="0"/>
                <a:cs typeface="Gill Sans" charset="0"/>
              </a:rPr>
              <a:t>unanimous proposals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noChangeArrowheads="1"/>
          </p:cNvPicPr>
          <p:nvPr/>
        </p:nvPicPr>
        <p:blipFill>
          <a:blip r:embed="rId3" cstate="print"/>
          <a:srcRect/>
          <a:stretch>
            <a:fillRect/>
          </a:stretch>
        </p:blipFill>
        <p:spPr bwMode="auto">
          <a:xfrm>
            <a:off x="1689100" y="4267200"/>
            <a:ext cx="1184275" cy="1181100"/>
          </a:xfrm>
          <a:prstGeom prst="rect">
            <a:avLst/>
          </a:prstGeom>
          <a:noFill/>
          <a:ln w="12700">
            <a:noFill/>
            <a:miter lim="800000"/>
            <a:headEnd/>
            <a:tailEnd/>
          </a:ln>
        </p:spPr>
      </p:pic>
      <p:pic>
        <p:nvPicPr>
          <p:cNvPr id="49155" name="Picture 2"/>
          <p:cNvPicPr>
            <a:picLocks noChangeAspect="1" noChangeArrowheads="1"/>
          </p:cNvPicPr>
          <p:nvPr/>
        </p:nvPicPr>
        <p:blipFill>
          <a:blip r:embed="rId3" cstate="print"/>
          <a:srcRect/>
          <a:stretch>
            <a:fillRect/>
          </a:stretch>
        </p:blipFill>
        <p:spPr bwMode="auto">
          <a:xfrm>
            <a:off x="3886200" y="8051800"/>
            <a:ext cx="1184275" cy="1181100"/>
          </a:xfrm>
          <a:prstGeom prst="rect">
            <a:avLst/>
          </a:prstGeom>
          <a:noFill/>
          <a:ln w="12700">
            <a:noFill/>
            <a:miter lim="800000"/>
            <a:headEnd/>
            <a:tailEnd/>
          </a:ln>
        </p:spPr>
      </p:pic>
      <p:pic>
        <p:nvPicPr>
          <p:cNvPr id="49156" name="Picture 3"/>
          <p:cNvPicPr>
            <a:picLocks noChangeAspect="1" noChangeArrowheads="1"/>
          </p:cNvPicPr>
          <p:nvPr/>
        </p:nvPicPr>
        <p:blipFill>
          <a:blip r:embed="rId3" cstate="print"/>
          <a:srcRect/>
          <a:stretch>
            <a:fillRect/>
          </a:stretch>
        </p:blipFill>
        <p:spPr bwMode="auto">
          <a:xfrm>
            <a:off x="7937500" y="8051800"/>
            <a:ext cx="1184275" cy="1181100"/>
          </a:xfrm>
          <a:prstGeom prst="rect">
            <a:avLst/>
          </a:prstGeom>
          <a:noFill/>
          <a:ln w="12700">
            <a:noFill/>
            <a:miter lim="800000"/>
            <a:headEnd/>
            <a:tailEnd/>
          </a:ln>
        </p:spPr>
      </p:pic>
      <p:pic>
        <p:nvPicPr>
          <p:cNvPr id="49157" name="Picture 4"/>
          <p:cNvPicPr>
            <a:picLocks noChangeAspect="1" noChangeArrowheads="1"/>
          </p:cNvPicPr>
          <p:nvPr/>
        </p:nvPicPr>
        <p:blipFill>
          <a:blip r:embed="rId4" cstate="print"/>
          <a:srcRect/>
          <a:stretch>
            <a:fillRect/>
          </a:stretch>
        </p:blipFill>
        <p:spPr bwMode="auto">
          <a:xfrm>
            <a:off x="5791200" y="1854200"/>
            <a:ext cx="1184275" cy="1181100"/>
          </a:xfrm>
          <a:prstGeom prst="rect">
            <a:avLst/>
          </a:prstGeom>
          <a:noFill/>
          <a:ln w="12700">
            <a:noFill/>
            <a:miter lim="800000"/>
            <a:headEnd/>
            <a:tailEnd/>
          </a:ln>
        </p:spPr>
      </p:pic>
      <p:pic>
        <p:nvPicPr>
          <p:cNvPr id="49158" name="Picture 5"/>
          <p:cNvPicPr>
            <a:picLocks noChangeAspect="1" noChangeArrowheads="1"/>
          </p:cNvPicPr>
          <p:nvPr/>
        </p:nvPicPr>
        <p:blipFill>
          <a:blip r:embed="rId4" cstate="print"/>
          <a:srcRect/>
          <a:stretch>
            <a:fillRect/>
          </a:stretch>
        </p:blipFill>
        <p:spPr bwMode="auto">
          <a:xfrm>
            <a:off x="10134600" y="4267200"/>
            <a:ext cx="1184275" cy="1181100"/>
          </a:xfrm>
          <a:prstGeom prst="rect">
            <a:avLst/>
          </a:prstGeom>
          <a:noFill/>
          <a:ln w="12700">
            <a:noFill/>
            <a:miter lim="800000"/>
            <a:headEnd/>
            <a:tailEnd/>
          </a:ln>
        </p:spPr>
      </p:pic>
      <p:grpSp>
        <p:nvGrpSpPr>
          <p:cNvPr id="2" name="Group 6"/>
          <p:cNvGrpSpPr>
            <a:grpSpLocks/>
          </p:cNvGrpSpPr>
          <p:nvPr/>
        </p:nvGrpSpPr>
        <p:grpSpPr bwMode="auto">
          <a:xfrm>
            <a:off x="3363913" y="3738563"/>
            <a:ext cx="6137275" cy="3641725"/>
            <a:chOff x="0" y="0"/>
            <a:chExt cx="3865" cy="2294"/>
          </a:xfrm>
        </p:grpSpPr>
        <p:pic>
          <p:nvPicPr>
            <p:cNvPr id="49170" name="Picture 7"/>
            <p:cNvPicPr>
              <a:picLocks noChangeAspect="1" noChangeArrowheads="1"/>
            </p:cNvPicPr>
            <p:nvPr/>
          </p:nvPicPr>
          <p:blipFill>
            <a:blip r:embed="rId5" cstate="print"/>
            <a:srcRect/>
            <a:stretch>
              <a:fillRect/>
            </a:stretch>
          </p:blipFill>
          <p:spPr bwMode="auto">
            <a:xfrm rot="10800000">
              <a:off x="3271" y="220"/>
              <a:ext cx="594" cy="984"/>
            </a:xfrm>
            <a:prstGeom prst="rect">
              <a:avLst/>
            </a:prstGeom>
            <a:noFill/>
            <a:ln w="12700">
              <a:noFill/>
              <a:miter lim="800000"/>
              <a:headEnd/>
              <a:tailEnd/>
            </a:ln>
          </p:spPr>
        </p:pic>
        <p:pic>
          <p:nvPicPr>
            <p:cNvPr id="3" name="Picture 8"/>
            <p:cNvPicPr>
              <a:picLocks noChangeAspect="1" noChangeArrowheads="1"/>
            </p:cNvPicPr>
            <p:nvPr/>
          </p:nvPicPr>
          <p:blipFill>
            <a:blip r:embed="rId6" cstate="print"/>
            <a:srcRect/>
            <a:stretch>
              <a:fillRect/>
            </a:stretch>
          </p:blipFill>
          <p:spPr bwMode="auto">
            <a:xfrm>
              <a:off x="0" y="228"/>
              <a:ext cx="593" cy="984"/>
            </a:xfrm>
            <a:prstGeom prst="rect">
              <a:avLst/>
            </a:prstGeom>
            <a:noFill/>
            <a:ln w="12700">
              <a:noFill/>
              <a:miter lim="800000"/>
              <a:headEnd/>
              <a:tailEnd/>
            </a:ln>
          </p:spPr>
        </p:pic>
        <p:pic>
          <p:nvPicPr>
            <p:cNvPr id="4" name="Picture 9"/>
            <p:cNvPicPr>
              <a:picLocks noChangeAspect="1" noChangeArrowheads="1"/>
            </p:cNvPicPr>
            <p:nvPr/>
          </p:nvPicPr>
          <p:blipFill>
            <a:blip r:embed="rId6" cstate="print"/>
            <a:srcRect/>
            <a:stretch>
              <a:fillRect/>
            </a:stretch>
          </p:blipFill>
          <p:spPr bwMode="auto">
            <a:xfrm rot="-5400000">
              <a:off x="402" y="1505"/>
              <a:ext cx="593" cy="984"/>
            </a:xfrm>
            <a:prstGeom prst="rect">
              <a:avLst/>
            </a:prstGeom>
            <a:noFill/>
            <a:ln w="12700">
              <a:noFill/>
              <a:miter lim="800000"/>
              <a:headEnd/>
              <a:tailEnd/>
            </a:ln>
          </p:spPr>
        </p:pic>
        <p:pic>
          <p:nvPicPr>
            <p:cNvPr id="49173" name="Picture 10"/>
            <p:cNvPicPr>
              <a:picLocks noChangeAspect="1" noChangeArrowheads="1"/>
            </p:cNvPicPr>
            <p:nvPr/>
          </p:nvPicPr>
          <p:blipFill>
            <a:blip r:embed="rId6" cstate="print"/>
            <a:srcRect/>
            <a:stretch>
              <a:fillRect/>
            </a:stretch>
          </p:blipFill>
          <p:spPr bwMode="auto">
            <a:xfrm rot="-5400000">
              <a:off x="2946" y="1497"/>
              <a:ext cx="593" cy="984"/>
            </a:xfrm>
            <a:prstGeom prst="rect">
              <a:avLst/>
            </a:prstGeom>
            <a:noFill/>
            <a:ln w="12700">
              <a:noFill/>
              <a:miter lim="800000"/>
              <a:headEnd/>
              <a:tailEnd/>
            </a:ln>
          </p:spPr>
        </p:pic>
        <p:pic>
          <p:nvPicPr>
            <p:cNvPr id="49174" name="Picture 11"/>
            <p:cNvPicPr>
              <a:picLocks noChangeAspect="1" noChangeArrowheads="1"/>
            </p:cNvPicPr>
            <p:nvPr/>
          </p:nvPicPr>
          <p:blipFill>
            <a:blip r:embed="rId7" cstate="print"/>
            <a:srcRect/>
            <a:stretch>
              <a:fillRect/>
            </a:stretch>
          </p:blipFill>
          <p:spPr bwMode="auto">
            <a:xfrm rot="5400000">
              <a:off x="1600" y="-195"/>
              <a:ext cx="593" cy="983"/>
            </a:xfrm>
            <a:prstGeom prst="rect">
              <a:avLst/>
            </a:prstGeom>
            <a:noFill/>
            <a:ln w="12700">
              <a:noFill/>
              <a:miter lim="800000"/>
              <a:headEnd/>
              <a:tailEnd/>
            </a:ln>
          </p:spPr>
        </p:pic>
      </p:grpSp>
      <p:pic>
        <p:nvPicPr>
          <p:cNvPr id="49164" name="Picture 12"/>
          <p:cNvPicPr>
            <a:picLocks noChangeAspect="1" noChangeArrowheads="1"/>
          </p:cNvPicPr>
          <p:nvPr/>
        </p:nvPicPr>
        <p:blipFill>
          <a:blip r:embed="rId3" cstate="print"/>
          <a:srcRect/>
          <a:stretch>
            <a:fillRect/>
          </a:stretch>
        </p:blipFill>
        <p:spPr bwMode="auto">
          <a:xfrm>
            <a:off x="5791200" y="1854200"/>
            <a:ext cx="1184275" cy="1181100"/>
          </a:xfrm>
          <a:prstGeom prst="rect">
            <a:avLst/>
          </a:prstGeom>
          <a:noFill/>
          <a:ln w="12700">
            <a:noFill/>
            <a:miter lim="800000"/>
            <a:headEnd/>
            <a:tailEnd/>
          </a:ln>
        </p:spPr>
      </p:pic>
      <p:pic>
        <p:nvPicPr>
          <p:cNvPr id="49165" name="Picture 13"/>
          <p:cNvPicPr>
            <a:picLocks noChangeAspect="1" noChangeArrowheads="1"/>
          </p:cNvPicPr>
          <p:nvPr/>
        </p:nvPicPr>
        <p:blipFill>
          <a:blip r:embed="rId3" cstate="print"/>
          <a:srcRect/>
          <a:stretch>
            <a:fillRect/>
          </a:stretch>
        </p:blipFill>
        <p:spPr bwMode="auto">
          <a:xfrm>
            <a:off x="10134600" y="4267200"/>
            <a:ext cx="1184275" cy="1181100"/>
          </a:xfrm>
          <a:prstGeom prst="rect">
            <a:avLst/>
          </a:prstGeom>
          <a:noFill/>
          <a:ln w="12700">
            <a:noFill/>
            <a:miter lim="800000"/>
            <a:headEnd/>
            <a:tailEnd/>
          </a:ln>
        </p:spPr>
      </p:pic>
      <p:sp>
        <p:nvSpPr>
          <p:cNvPr id="49162" name="Rectangle 14"/>
          <p:cNvSpPr>
            <a:spLocks noGrp="1" noChangeArrowheads="1"/>
          </p:cNvSpPr>
          <p:nvPr>
            <p:ph type="title"/>
          </p:nvPr>
        </p:nvSpPr>
        <p:spPr>
          <a:xfrm>
            <a:off x="1270000" y="38100"/>
            <a:ext cx="10464800" cy="1485900"/>
          </a:xfrm>
        </p:spPr>
        <p:txBody>
          <a:bodyPr anchor="ctr"/>
          <a:lstStyle/>
          <a:p>
            <a:pPr eaLnBrk="1" hangingPunct="1"/>
            <a:r>
              <a:rPr lang="en-US" smtClean="0"/>
              <a:t>Consensus</a:t>
            </a:r>
          </a:p>
        </p:txBody>
      </p:sp>
      <p:sp>
        <p:nvSpPr>
          <p:cNvPr id="49163" name="Rectangle 15"/>
          <p:cNvSpPr>
            <a:spLocks/>
          </p:cNvSpPr>
          <p:nvPr/>
        </p:nvSpPr>
        <p:spPr bwMode="auto">
          <a:xfrm>
            <a:off x="2898775" y="4387850"/>
            <a:ext cx="463550" cy="939800"/>
          </a:xfrm>
          <a:prstGeom prst="rect">
            <a:avLst/>
          </a:prstGeom>
          <a:noFill/>
          <a:ln w="12700">
            <a:noFill/>
            <a:miter lim="800000"/>
            <a:headEnd/>
            <a:tailEnd/>
          </a:ln>
        </p:spPr>
        <p:txBody>
          <a:bodyPr wrap="none" lIns="0" tIns="0" rIns="0" bIns="0" anchor="ctr">
            <a:spAutoFit/>
          </a:bodyPr>
          <a:lstStyle/>
          <a:p>
            <a:r>
              <a:rPr lang="en-US" sz="5500" b="1" dirty="0">
                <a:solidFill>
                  <a:srgbClr val="0080FF"/>
                </a:solidFill>
                <a:latin typeface="Times" charset="0"/>
                <a:cs typeface="Times" charset="0"/>
                <a:sym typeface="Times" charset="0"/>
              </a:rPr>
              <a:t>1</a:t>
            </a:r>
          </a:p>
        </p:txBody>
      </p:sp>
      <p:sp>
        <p:nvSpPr>
          <p:cNvPr id="5" name="Rectangle 16"/>
          <p:cNvSpPr>
            <a:spLocks/>
          </p:cNvSpPr>
          <p:nvPr/>
        </p:nvSpPr>
        <p:spPr bwMode="auto">
          <a:xfrm>
            <a:off x="6149975" y="2914650"/>
            <a:ext cx="463550" cy="939800"/>
          </a:xfrm>
          <a:prstGeom prst="rect">
            <a:avLst/>
          </a:prstGeom>
          <a:noFill/>
          <a:ln w="12700">
            <a:noFill/>
            <a:miter lim="800000"/>
            <a:headEnd/>
            <a:tailEnd/>
          </a:ln>
        </p:spPr>
        <p:txBody>
          <a:bodyPr wrap="none" lIns="0" tIns="0" rIns="0" bIns="0" anchor="ctr">
            <a:spAutoFit/>
          </a:bodyPr>
          <a:lstStyle/>
          <a:p>
            <a:r>
              <a:rPr lang="en-US" sz="5500" b="1">
                <a:solidFill>
                  <a:srgbClr val="FF0000"/>
                </a:solidFill>
                <a:latin typeface="Times" charset="0"/>
                <a:cs typeface="Times" charset="0"/>
                <a:sym typeface="Times" charset="0"/>
              </a:rPr>
              <a:t>0</a:t>
            </a:r>
          </a:p>
        </p:txBody>
      </p:sp>
      <p:sp>
        <p:nvSpPr>
          <p:cNvPr id="6" name="Rectangle 17"/>
          <p:cNvSpPr>
            <a:spLocks/>
          </p:cNvSpPr>
          <p:nvPr/>
        </p:nvSpPr>
        <p:spPr bwMode="auto">
          <a:xfrm>
            <a:off x="9601200" y="4394200"/>
            <a:ext cx="463550" cy="939800"/>
          </a:xfrm>
          <a:prstGeom prst="rect">
            <a:avLst/>
          </a:prstGeom>
          <a:noFill/>
          <a:ln w="12700">
            <a:noFill/>
            <a:miter lim="800000"/>
            <a:headEnd/>
            <a:tailEnd/>
          </a:ln>
        </p:spPr>
        <p:txBody>
          <a:bodyPr wrap="none" lIns="0" tIns="0" rIns="0" bIns="0" anchor="ctr">
            <a:spAutoFit/>
          </a:bodyPr>
          <a:lstStyle/>
          <a:p>
            <a:r>
              <a:rPr lang="en-US" sz="5500" b="1">
                <a:solidFill>
                  <a:srgbClr val="FF0000"/>
                </a:solidFill>
                <a:latin typeface="Times" charset="0"/>
                <a:cs typeface="Times" charset="0"/>
                <a:sym typeface="Times" charset="0"/>
              </a:rPr>
              <a:t>0</a:t>
            </a:r>
          </a:p>
        </p:txBody>
      </p:sp>
      <p:sp>
        <p:nvSpPr>
          <p:cNvPr id="49166" name="Rectangle 18"/>
          <p:cNvSpPr>
            <a:spLocks/>
          </p:cNvSpPr>
          <p:nvPr/>
        </p:nvSpPr>
        <p:spPr bwMode="auto">
          <a:xfrm>
            <a:off x="4241800" y="7239000"/>
            <a:ext cx="463550" cy="939800"/>
          </a:xfrm>
          <a:prstGeom prst="rect">
            <a:avLst/>
          </a:prstGeom>
          <a:noFill/>
          <a:ln w="12700">
            <a:noFill/>
            <a:miter lim="800000"/>
            <a:headEnd/>
            <a:tailEnd/>
          </a:ln>
        </p:spPr>
        <p:txBody>
          <a:bodyPr wrap="none" lIns="0" tIns="0" rIns="0" bIns="0" anchor="ctr">
            <a:spAutoFit/>
          </a:bodyPr>
          <a:lstStyle/>
          <a:p>
            <a:r>
              <a:rPr lang="en-US" sz="5500" b="1">
                <a:solidFill>
                  <a:srgbClr val="0080FF"/>
                </a:solidFill>
                <a:latin typeface="Times" charset="0"/>
                <a:cs typeface="Times" charset="0"/>
                <a:sym typeface="Times" charset="0"/>
              </a:rPr>
              <a:t>1</a:t>
            </a:r>
          </a:p>
        </p:txBody>
      </p:sp>
      <p:sp>
        <p:nvSpPr>
          <p:cNvPr id="49171" name="Rectangle 19"/>
          <p:cNvSpPr>
            <a:spLocks/>
          </p:cNvSpPr>
          <p:nvPr/>
        </p:nvSpPr>
        <p:spPr bwMode="auto">
          <a:xfrm>
            <a:off x="5953906" y="3166318"/>
            <a:ext cx="908534" cy="846386"/>
          </a:xfrm>
          <a:prstGeom prst="rect">
            <a:avLst/>
          </a:prstGeom>
          <a:solidFill>
            <a:schemeClr val="bg1"/>
          </a:solidFill>
          <a:ln w="12700">
            <a:noFill/>
            <a:miter lim="800000"/>
            <a:headEnd/>
            <a:tailEnd/>
          </a:ln>
        </p:spPr>
        <p:txBody>
          <a:bodyPr wrap="square" lIns="0" tIns="0" rIns="0" bIns="0" anchor="ctr">
            <a:spAutoFit/>
          </a:bodyPr>
          <a:lstStyle/>
          <a:p>
            <a:r>
              <a:rPr lang="en-US" sz="5500" b="1" dirty="0" smtClean="0">
                <a:solidFill>
                  <a:srgbClr val="0080FF"/>
                </a:solidFill>
                <a:latin typeface="Times" charset="0"/>
                <a:cs typeface="Times" charset="0"/>
                <a:sym typeface="Times" charset="0"/>
              </a:rPr>
              <a:t>1  </a:t>
            </a:r>
            <a:endParaRPr lang="en-US" sz="5500" b="1" dirty="0">
              <a:solidFill>
                <a:srgbClr val="0080FF"/>
              </a:solidFill>
              <a:latin typeface="Times" charset="0"/>
              <a:cs typeface="Times" charset="0"/>
              <a:sym typeface="Times" charset="0"/>
            </a:endParaRPr>
          </a:p>
        </p:txBody>
      </p:sp>
      <p:sp>
        <p:nvSpPr>
          <p:cNvPr id="49172" name="Rectangle 20"/>
          <p:cNvSpPr>
            <a:spLocks/>
          </p:cNvSpPr>
          <p:nvPr/>
        </p:nvSpPr>
        <p:spPr bwMode="auto">
          <a:xfrm>
            <a:off x="9238704" y="4427041"/>
            <a:ext cx="787506" cy="846386"/>
          </a:xfrm>
          <a:prstGeom prst="rect">
            <a:avLst/>
          </a:prstGeom>
          <a:solidFill>
            <a:schemeClr val="bg1"/>
          </a:solidFill>
          <a:ln w="12700">
            <a:noFill/>
            <a:miter lim="800000"/>
            <a:headEnd/>
            <a:tailEnd/>
          </a:ln>
        </p:spPr>
        <p:txBody>
          <a:bodyPr wrap="square" lIns="0" tIns="0" rIns="0" bIns="0" anchor="ctr">
            <a:spAutoFit/>
          </a:bodyPr>
          <a:lstStyle/>
          <a:p>
            <a:pPr algn="r"/>
            <a:r>
              <a:rPr lang="en-US" sz="5500" b="1" dirty="0" smtClean="0">
                <a:solidFill>
                  <a:srgbClr val="0080FF"/>
                </a:solidFill>
                <a:latin typeface="Times" charset="0"/>
                <a:cs typeface="Times" charset="0"/>
                <a:sym typeface="Times" charset="0"/>
              </a:rPr>
              <a:t>  1</a:t>
            </a:r>
            <a:endParaRPr lang="en-US" sz="5500" b="1" dirty="0">
              <a:solidFill>
                <a:srgbClr val="0080FF"/>
              </a:solidFill>
              <a:latin typeface="Times" charset="0"/>
              <a:cs typeface="Times" charset="0"/>
              <a:sym typeface="Times" charset="0"/>
            </a:endParaRPr>
          </a:p>
        </p:txBody>
      </p:sp>
      <p:sp>
        <p:nvSpPr>
          <p:cNvPr id="49169" name="Rectangle 21"/>
          <p:cNvSpPr>
            <a:spLocks/>
          </p:cNvSpPr>
          <p:nvPr/>
        </p:nvSpPr>
        <p:spPr bwMode="auto">
          <a:xfrm>
            <a:off x="8293100" y="7239000"/>
            <a:ext cx="463550" cy="939800"/>
          </a:xfrm>
          <a:prstGeom prst="rect">
            <a:avLst/>
          </a:prstGeom>
          <a:noFill/>
          <a:ln w="12700">
            <a:noFill/>
            <a:miter lim="800000"/>
            <a:headEnd/>
            <a:tailEnd/>
          </a:ln>
        </p:spPr>
        <p:txBody>
          <a:bodyPr wrap="none" lIns="0" tIns="0" rIns="0" bIns="0" anchor="ctr">
            <a:spAutoFit/>
          </a:bodyPr>
          <a:lstStyle/>
          <a:p>
            <a:r>
              <a:rPr lang="en-US" sz="5500" b="1">
                <a:solidFill>
                  <a:srgbClr val="0080FF"/>
                </a:solidFill>
                <a:latin typeface="Times" charset="0"/>
                <a:cs typeface="Times" charset="0"/>
                <a:sym typeface="Times" charset="0"/>
              </a:rPr>
              <a:t>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7275008" presetClass="entr" presetSubtype="67316904" fill="hold" nodeType="afterEffect">
                                  <p:stCondLst>
                                    <p:cond delay="0"/>
                                  </p:stCondLst>
                                  <p:childTnLst>
                                    <p:set>
                                      <p:cBhvr>
                                        <p:cTn id="9" dur="1" fill="hold">
                                          <p:stCondLst>
                                            <p:cond delay="499"/>
                                          </p:stCondLst>
                                        </p:cTn>
                                        <p:tgtEl>
                                          <p:spTgt spid="49164"/>
                                        </p:tgtEl>
                                        <p:attrNameLst>
                                          <p:attrName>style.visibility</p:attrName>
                                        </p:attrNameLst>
                                      </p:cBhvr>
                                      <p:to>
                                        <p:strVal val="visible"/>
                                      </p:to>
                                    </p:set>
                                  </p:childTnLst>
                                </p:cTn>
                              </p:par>
                            </p:childTnLst>
                          </p:cTn>
                        </p:par>
                        <p:par>
                          <p:cTn id="10" fill="hold">
                            <p:stCondLst>
                              <p:cond delay="1000"/>
                            </p:stCondLst>
                            <p:childTnLst>
                              <p:par>
                                <p:cTn id="11" presetID="67275008" presetClass="entr" presetSubtype="67316944" fill="hold" nodeType="afterEffect">
                                  <p:stCondLst>
                                    <p:cond delay="0"/>
                                  </p:stCondLst>
                                  <p:childTnLst>
                                    <p:set>
                                      <p:cBhvr>
                                        <p:cTn id="12" dur="1" fill="hold">
                                          <p:stCondLst>
                                            <p:cond delay="499"/>
                                          </p:stCondLst>
                                        </p:cTn>
                                        <p:tgtEl>
                                          <p:spTgt spid="49165"/>
                                        </p:tgtEl>
                                        <p:attrNameLst>
                                          <p:attrName>style.visibility</p:attrName>
                                        </p:attrNameLst>
                                      </p:cBhvr>
                                      <p:to>
                                        <p:strVal val="visible"/>
                                      </p:to>
                                    </p:set>
                                  </p:childTnLst>
                                </p:cTn>
                              </p:par>
                            </p:childTnLst>
                          </p:cTn>
                        </p:par>
                        <p:par>
                          <p:cTn id="13" fill="hold">
                            <p:stCondLst>
                              <p:cond delay="1500"/>
                            </p:stCondLst>
                            <p:childTnLst>
                              <p:par>
                                <p:cTn id="14" presetID="67275008" presetClass="entr" presetSubtype="67317544" fill="hold" grpId="0" nodeType="afterEffect">
                                  <p:stCondLst>
                                    <p:cond delay="0"/>
                                  </p:stCondLst>
                                  <p:childTnLst>
                                    <p:set>
                                      <p:cBhvr>
                                        <p:cTn id="15" dur="1" fill="hold">
                                          <p:stCondLst>
                                            <p:cond delay="499"/>
                                          </p:stCondLst>
                                        </p:cTn>
                                        <p:tgtEl>
                                          <p:spTgt spid="49171"/>
                                        </p:tgtEl>
                                        <p:attrNameLst>
                                          <p:attrName>style.visibility</p:attrName>
                                        </p:attrNameLst>
                                      </p:cBhvr>
                                      <p:to>
                                        <p:strVal val="visible"/>
                                      </p:to>
                                    </p:set>
                                  </p:childTnLst>
                                </p:cTn>
                              </p:par>
                            </p:childTnLst>
                          </p:cTn>
                        </p:par>
                        <p:par>
                          <p:cTn id="16" fill="hold">
                            <p:stCondLst>
                              <p:cond delay="2000"/>
                            </p:stCondLst>
                            <p:childTnLst>
                              <p:par>
                                <p:cTn id="17" presetID="67275008" presetClass="entr" presetSubtype="67317584" fill="hold" grpId="0" nodeType="afterEffect">
                                  <p:stCondLst>
                                    <p:cond delay="0"/>
                                  </p:stCondLst>
                                  <p:childTnLst>
                                    <p:set>
                                      <p:cBhvr>
                                        <p:cTn id="18" dur="1" fill="hold">
                                          <p:stCondLst>
                                            <p:cond delay="499"/>
                                          </p:stCondLst>
                                        </p:cTn>
                                        <p:tgtEl>
                                          <p:spTgt spid="49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71" grpId="0" autoUpdateAnimBg="0"/>
      <p:bldP spid="4917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1"/>
          <p:cNvGraphicFramePr>
            <a:graphicFrameLocks/>
          </p:cNvGraphicFramePr>
          <p:nvPr/>
        </p:nvGraphicFramePr>
        <p:xfrm>
          <a:off x="246063" y="1162050"/>
          <a:ext cx="10121900" cy="8121650"/>
        </p:xfrm>
        <a:graphic>
          <a:graphicData uri="http://schemas.openxmlformats.org/presentationml/2006/ole">
            <p:oleObj spid="_x0000_s7170" name="Chart" r:id="rId4" imgW="0" imgH="0" progId="MSGraph.Chart.8">
              <p:embed/>
            </p:oleObj>
          </a:graphicData>
        </a:graphic>
      </p:graphicFrame>
      <p:sp>
        <p:nvSpPr>
          <p:cNvPr id="7171" name="Rectangle 2"/>
          <p:cNvSpPr>
            <a:spLocks/>
          </p:cNvSpPr>
          <p:nvPr/>
        </p:nvSpPr>
        <p:spPr bwMode="auto">
          <a:xfrm>
            <a:off x="7426325" y="8718550"/>
            <a:ext cx="349250" cy="660400"/>
          </a:xfrm>
          <a:prstGeom prst="rect">
            <a:avLst/>
          </a:prstGeom>
          <a:noFill/>
          <a:ln w="12700">
            <a:noFill/>
            <a:miter lim="800000"/>
            <a:headEnd/>
            <a:tailEnd/>
          </a:ln>
        </p:spPr>
        <p:txBody>
          <a:bodyPr wrap="none" lIns="0" tIns="0" rIns="0" bIns="0" anchor="ctr">
            <a:spAutoFit/>
          </a:bodyPr>
          <a:lstStyle/>
          <a:p>
            <a:r>
              <a:rPr lang="en-US" sz="3700" i="1">
                <a:solidFill>
                  <a:schemeClr val="tx1"/>
                </a:solidFill>
                <a:latin typeface="Times" charset="0"/>
                <a:cs typeface="Times" charset="0"/>
                <a:sym typeface="Times" charset="0"/>
              </a:rPr>
              <a:t>n</a:t>
            </a:r>
          </a:p>
        </p:txBody>
      </p:sp>
      <p:sp>
        <p:nvSpPr>
          <p:cNvPr id="7172" name="Rectangle 3"/>
          <p:cNvSpPr>
            <a:spLocks/>
          </p:cNvSpPr>
          <p:nvPr/>
        </p:nvSpPr>
        <p:spPr bwMode="auto">
          <a:xfrm>
            <a:off x="6772275" y="1854200"/>
            <a:ext cx="1860550" cy="723900"/>
          </a:xfrm>
          <a:prstGeom prst="rect">
            <a:avLst/>
          </a:prstGeom>
          <a:noFill/>
          <a:ln w="12700">
            <a:noFill/>
            <a:miter lim="800000"/>
            <a:headEnd/>
            <a:tailEnd/>
          </a:ln>
        </p:spPr>
        <p:txBody>
          <a:bodyPr wrap="none" lIns="0" tIns="0" rIns="0" bIns="0" anchor="ctr">
            <a:spAutoFit/>
          </a:bodyPr>
          <a:lstStyle/>
          <a:p>
            <a:r>
              <a:rPr lang="en-US">
                <a:solidFill>
                  <a:srgbClr val="66FFFF"/>
                </a:solidFill>
                <a:ea typeface="Gill Sans" charset="0"/>
                <a:cs typeface="Gill Sans" charset="0"/>
              </a:rPr>
              <a:t>Bracha’s</a:t>
            </a:r>
          </a:p>
        </p:txBody>
      </p:sp>
      <p:sp>
        <p:nvSpPr>
          <p:cNvPr id="7173" name="Rectangle 4"/>
          <p:cNvSpPr>
            <a:spLocks/>
          </p:cNvSpPr>
          <p:nvPr/>
        </p:nvSpPr>
        <p:spPr bwMode="auto">
          <a:xfrm>
            <a:off x="10109200" y="2971800"/>
            <a:ext cx="1436688" cy="723900"/>
          </a:xfrm>
          <a:prstGeom prst="rect">
            <a:avLst/>
          </a:prstGeom>
          <a:noFill/>
          <a:ln w="12700">
            <a:noFill/>
            <a:miter lim="800000"/>
            <a:headEnd/>
            <a:tailEnd/>
          </a:ln>
        </p:spPr>
        <p:txBody>
          <a:bodyPr wrap="none" lIns="0" tIns="0" rIns="0" bIns="0" anchor="ctr">
            <a:spAutoFit/>
          </a:bodyPr>
          <a:lstStyle/>
          <a:p>
            <a:r>
              <a:rPr lang="en-US">
                <a:solidFill>
                  <a:srgbClr val="816DAA"/>
                </a:solidFill>
                <a:ea typeface="Gill Sans" charset="0"/>
                <a:cs typeface="Gill Sans" charset="0"/>
              </a:rPr>
              <a:t>ABBA</a:t>
            </a:r>
          </a:p>
        </p:txBody>
      </p:sp>
      <p:sp>
        <p:nvSpPr>
          <p:cNvPr id="7174" name="Rectangle 5"/>
          <p:cNvSpPr>
            <a:spLocks/>
          </p:cNvSpPr>
          <p:nvPr/>
        </p:nvSpPr>
        <p:spPr bwMode="auto">
          <a:xfrm>
            <a:off x="9513888" y="7067550"/>
            <a:ext cx="2882900" cy="711200"/>
          </a:xfrm>
          <a:prstGeom prst="rect">
            <a:avLst/>
          </a:prstGeom>
          <a:noFill/>
          <a:ln w="12700">
            <a:noFill/>
            <a:miter lim="800000"/>
            <a:headEnd/>
            <a:tailEnd/>
          </a:ln>
        </p:spPr>
        <p:txBody>
          <a:bodyPr lIns="0" tIns="0" rIns="0" bIns="0" anchor="ctr"/>
          <a:lstStyle/>
          <a:p>
            <a:r>
              <a:rPr lang="en-US" i="1">
                <a:solidFill>
                  <a:srgbClr val="FFFF00"/>
                </a:solidFill>
                <a:ea typeface="Gill Sans" charset="0"/>
                <a:cs typeface="Gill Sans" charset="0"/>
              </a:rPr>
              <a:t>Turquois</a:t>
            </a:r>
          </a:p>
        </p:txBody>
      </p:sp>
      <p:sp>
        <p:nvSpPr>
          <p:cNvPr id="7175" name="Rectangle 6"/>
          <p:cNvSpPr>
            <a:spLocks/>
          </p:cNvSpPr>
          <p:nvPr/>
        </p:nvSpPr>
        <p:spPr bwMode="auto">
          <a:xfrm>
            <a:off x="711200" y="215900"/>
            <a:ext cx="11582400" cy="1257300"/>
          </a:xfrm>
          <a:prstGeom prst="rect">
            <a:avLst/>
          </a:prstGeom>
          <a:noFill/>
          <a:ln w="12700">
            <a:noFill/>
            <a:miter lim="800000"/>
            <a:headEnd/>
            <a:tailEnd/>
          </a:ln>
        </p:spPr>
        <p:txBody>
          <a:bodyPr lIns="0" tIns="0" rIns="0" bIns="0" anchor="ctr"/>
          <a:lstStyle/>
          <a:p>
            <a:r>
              <a:rPr lang="en-US" sz="3900">
                <a:solidFill>
                  <a:schemeClr val="tx1"/>
                </a:solidFill>
                <a:ea typeface="Gill Sans" charset="0"/>
                <a:cs typeface="Gill Sans" charset="0"/>
              </a:rPr>
              <a:t>Average latency (in </a:t>
            </a:r>
            <a:r>
              <a:rPr lang="en-US" sz="3900" i="1">
                <a:solidFill>
                  <a:schemeClr val="tx1"/>
                </a:solidFill>
                <a:ea typeface="Gill Sans" charset="0"/>
                <a:cs typeface="Gill Sans" charset="0"/>
              </a:rPr>
              <a:t>ms</a:t>
            </a:r>
            <a:r>
              <a:rPr lang="en-US" sz="3900">
                <a:solidFill>
                  <a:schemeClr val="tx1"/>
                </a:solidFill>
                <a:ea typeface="Gill Sans" charset="0"/>
                <a:cs typeface="Gill Sans" charset="0"/>
              </a:rPr>
              <a:t>) with </a:t>
            </a:r>
            <a:r>
              <a:rPr lang="en-US" sz="3900" b="1">
                <a:solidFill>
                  <a:schemeClr val="tx1"/>
                </a:solidFill>
                <a:ea typeface="Gill Sans" charset="0"/>
                <a:cs typeface="Gill Sans" charset="0"/>
              </a:rPr>
              <a:t>Byzantine nodes</a:t>
            </a:r>
            <a:r>
              <a:rPr lang="en-US" sz="3900">
                <a:solidFill>
                  <a:schemeClr val="tx1"/>
                </a:solidFill>
                <a:ea typeface="Gill Sans" charset="0"/>
                <a:cs typeface="Gill Sans" charset="0"/>
              </a:rPr>
              <a:t> and </a:t>
            </a:r>
            <a:r>
              <a:rPr lang="en-US" sz="3900" b="1">
                <a:solidFill>
                  <a:schemeClr val="tx1"/>
                </a:solidFill>
                <a:ea typeface="Gill Sans" charset="0"/>
                <a:cs typeface="Gill Sans" charset="0"/>
              </a:rPr>
              <a:t>divergent proposals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1"/>
          <p:cNvSpPr>
            <a:spLocks noGrp="1" noChangeArrowheads="1"/>
          </p:cNvSpPr>
          <p:nvPr>
            <p:ph type="title"/>
          </p:nvPr>
        </p:nvSpPr>
        <p:spPr>
          <a:xfrm>
            <a:off x="1270000" y="-457200"/>
            <a:ext cx="10464800" cy="2438400"/>
          </a:xfrm>
        </p:spPr>
        <p:txBody>
          <a:bodyPr/>
          <a:lstStyle/>
          <a:p>
            <a:pPr eaLnBrk="1" hangingPunct="1"/>
            <a:r>
              <a:rPr lang="en-US" smtClean="0"/>
              <a:t>Conclusions</a:t>
            </a:r>
          </a:p>
        </p:txBody>
      </p:sp>
      <p:sp>
        <p:nvSpPr>
          <p:cNvPr id="116739" name="Rectangle 2"/>
          <p:cNvSpPr>
            <a:spLocks noGrp="1" noChangeArrowheads="1"/>
          </p:cNvSpPr>
          <p:nvPr>
            <p:ph type="body" idx="1"/>
          </p:nvPr>
        </p:nvSpPr>
        <p:spPr>
          <a:xfrm>
            <a:off x="330200" y="1879600"/>
            <a:ext cx="12446000" cy="7340600"/>
          </a:xfrm>
        </p:spPr>
        <p:txBody>
          <a:bodyPr/>
          <a:lstStyle/>
          <a:p>
            <a:pPr marL="889000" eaLnBrk="1" hangingPunct="1"/>
            <a:r>
              <a:rPr lang="en-US" sz="3200" smtClean="0"/>
              <a:t>The first consensus protocol that tolerates a combination of:</a:t>
            </a:r>
          </a:p>
          <a:p>
            <a:pPr marL="1587500" lvl="2" indent="-381000" eaLnBrk="1" hangingPunct="1">
              <a:buSzPct val="80000"/>
              <a:buFont typeface="Zapf Dingbats" charset="0"/>
              <a:buChar char="➡"/>
            </a:pPr>
            <a:r>
              <a:rPr lang="en-US" sz="2400" smtClean="0"/>
              <a:t>Byzantine nodes</a:t>
            </a:r>
          </a:p>
          <a:p>
            <a:pPr marL="1587500" lvl="2" indent="-381000" eaLnBrk="1" hangingPunct="1">
              <a:buSzPct val="80000"/>
              <a:buFont typeface="Zapf Dingbats" charset="0"/>
              <a:buChar char="➡"/>
            </a:pPr>
            <a:r>
              <a:rPr lang="en-US" sz="2400" smtClean="0"/>
              <a:t>Dynamic omission transmission faults</a:t>
            </a:r>
          </a:p>
          <a:p>
            <a:pPr marL="889000" eaLnBrk="1" hangingPunct="1">
              <a:spcBef>
                <a:spcPts val="4300"/>
              </a:spcBef>
            </a:pPr>
            <a:r>
              <a:rPr lang="en-US" sz="3200" smtClean="0"/>
              <a:t>The first protocol that circumvents the impossibility results of FLP and SW</a:t>
            </a:r>
          </a:p>
          <a:p>
            <a:pPr marL="889000" eaLnBrk="1" hangingPunct="1"/>
            <a:r>
              <a:rPr lang="en-US" sz="3200" smtClean="0"/>
              <a:t>A novel mechanism for broadcast message authentication that relies on hashing operations during normal execution</a:t>
            </a:r>
          </a:p>
          <a:p>
            <a:pPr marL="889000" eaLnBrk="1" hangingPunct="1"/>
            <a:r>
              <a:rPr lang="en-US" sz="3200" smtClean="0"/>
              <a:t>Our modeling assumptions paid off! Turquois was shown to be faster, in many cases by more than an order of magnitude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a:xfrm>
            <a:off x="1270000" y="3225800"/>
            <a:ext cx="10464800" cy="3302000"/>
          </a:xfrm>
        </p:spPr>
        <p:txBody>
          <a:bodyPr/>
          <a:lstStyle/>
          <a:p>
            <a:pPr eaLnBrk="1" hangingPunct="1"/>
            <a:r>
              <a:rPr lang="en-US" smtClean="0"/>
              <a:t>Abstracting the Ad hoc Network</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p:cNvPicPr>
            <a:picLocks noChangeAspect="1" noChangeArrowheads="1"/>
          </p:cNvPicPr>
          <p:nvPr/>
        </p:nvPicPr>
        <p:blipFill>
          <a:blip r:embed="rId3" cstate="print"/>
          <a:srcRect/>
          <a:stretch>
            <a:fillRect/>
          </a:stretch>
        </p:blipFill>
        <p:spPr bwMode="auto">
          <a:xfrm>
            <a:off x="1438275" y="6191250"/>
            <a:ext cx="1185863" cy="1181100"/>
          </a:xfrm>
          <a:prstGeom prst="rect">
            <a:avLst/>
          </a:prstGeom>
          <a:noFill/>
          <a:ln w="12700">
            <a:noFill/>
            <a:miter lim="800000"/>
            <a:headEnd/>
            <a:tailEnd/>
          </a:ln>
        </p:spPr>
      </p:pic>
      <p:pic>
        <p:nvPicPr>
          <p:cNvPr id="51203" name="Picture 2"/>
          <p:cNvPicPr>
            <a:picLocks noChangeAspect="1" noChangeArrowheads="1"/>
          </p:cNvPicPr>
          <p:nvPr/>
        </p:nvPicPr>
        <p:blipFill>
          <a:blip r:embed="rId3" cstate="print"/>
          <a:srcRect/>
          <a:stretch>
            <a:fillRect/>
          </a:stretch>
        </p:blipFill>
        <p:spPr bwMode="auto">
          <a:xfrm>
            <a:off x="2146300" y="2794000"/>
            <a:ext cx="1184275" cy="1181100"/>
          </a:xfrm>
          <a:prstGeom prst="rect">
            <a:avLst/>
          </a:prstGeom>
          <a:noFill/>
          <a:ln w="12700">
            <a:noFill/>
            <a:miter lim="800000"/>
            <a:headEnd/>
            <a:tailEnd/>
          </a:ln>
        </p:spPr>
      </p:pic>
      <p:pic>
        <p:nvPicPr>
          <p:cNvPr id="51204" name="Picture 3"/>
          <p:cNvPicPr>
            <a:picLocks noChangeAspect="1" noChangeArrowheads="1"/>
          </p:cNvPicPr>
          <p:nvPr/>
        </p:nvPicPr>
        <p:blipFill>
          <a:blip r:embed="rId3" cstate="print"/>
          <a:srcRect/>
          <a:stretch>
            <a:fillRect/>
          </a:stretch>
        </p:blipFill>
        <p:spPr bwMode="auto">
          <a:xfrm>
            <a:off x="8890000" y="2794000"/>
            <a:ext cx="1184275" cy="1181100"/>
          </a:xfrm>
          <a:prstGeom prst="rect">
            <a:avLst/>
          </a:prstGeom>
          <a:noFill/>
          <a:ln w="12700">
            <a:noFill/>
            <a:miter lim="800000"/>
            <a:headEnd/>
            <a:tailEnd/>
          </a:ln>
        </p:spPr>
      </p:pic>
      <p:pic>
        <p:nvPicPr>
          <p:cNvPr id="51205" name="Picture 4"/>
          <p:cNvPicPr>
            <a:picLocks noChangeAspect="1" noChangeArrowheads="1"/>
          </p:cNvPicPr>
          <p:nvPr/>
        </p:nvPicPr>
        <p:blipFill>
          <a:blip r:embed="rId3" cstate="print"/>
          <a:srcRect/>
          <a:stretch>
            <a:fillRect/>
          </a:stretch>
        </p:blipFill>
        <p:spPr bwMode="auto">
          <a:xfrm>
            <a:off x="5435600" y="5905500"/>
            <a:ext cx="1184275" cy="1181100"/>
          </a:xfrm>
          <a:prstGeom prst="rect">
            <a:avLst/>
          </a:prstGeom>
          <a:noFill/>
          <a:ln w="12700">
            <a:noFill/>
            <a:miter lim="800000"/>
            <a:headEnd/>
            <a:tailEnd/>
          </a:ln>
        </p:spPr>
      </p:pic>
      <p:pic>
        <p:nvPicPr>
          <p:cNvPr id="51206" name="Picture 5"/>
          <p:cNvPicPr>
            <a:picLocks noChangeAspect="1" noChangeArrowheads="1"/>
          </p:cNvPicPr>
          <p:nvPr/>
        </p:nvPicPr>
        <p:blipFill>
          <a:blip r:embed="rId3" cstate="print"/>
          <a:srcRect/>
          <a:stretch>
            <a:fillRect/>
          </a:stretch>
        </p:blipFill>
        <p:spPr bwMode="auto">
          <a:xfrm>
            <a:off x="4940300" y="2082800"/>
            <a:ext cx="1184275" cy="1181100"/>
          </a:xfrm>
          <a:prstGeom prst="rect">
            <a:avLst/>
          </a:prstGeom>
          <a:noFill/>
          <a:ln w="12700">
            <a:noFill/>
            <a:miter lim="800000"/>
            <a:headEnd/>
            <a:tailEnd/>
          </a:ln>
        </p:spPr>
      </p:pic>
      <p:grpSp>
        <p:nvGrpSpPr>
          <p:cNvPr id="2" name="Group 6"/>
          <p:cNvGrpSpPr>
            <a:grpSpLocks/>
          </p:cNvGrpSpPr>
          <p:nvPr/>
        </p:nvGrpSpPr>
        <p:grpSpPr bwMode="auto">
          <a:xfrm>
            <a:off x="4924425" y="2070100"/>
            <a:ext cx="1143000" cy="1143000"/>
            <a:chOff x="0" y="0"/>
            <a:chExt cx="719" cy="719"/>
          </a:xfrm>
        </p:grpSpPr>
        <p:sp>
          <p:nvSpPr>
            <p:cNvPr id="51232" name="Line 7"/>
            <p:cNvSpPr>
              <a:spLocks noChangeShapeType="1"/>
            </p:cNvSpPr>
            <p:nvPr/>
          </p:nvSpPr>
          <p:spPr bwMode="auto">
            <a:xfrm flipH="1">
              <a:off x="0" y="0"/>
              <a:ext cx="718" cy="719"/>
            </a:xfrm>
            <a:prstGeom prst="line">
              <a:avLst/>
            </a:prstGeom>
            <a:noFill/>
            <a:ln w="228600">
              <a:solidFill>
                <a:srgbClr val="FF0000"/>
              </a:solidFill>
              <a:miter lim="800000"/>
              <a:headEnd/>
              <a:tailEnd/>
            </a:ln>
          </p:spPr>
          <p:txBody>
            <a:bodyPr lIns="0" tIns="0" rIns="0" bIns="0"/>
            <a:lstStyle/>
            <a:p>
              <a:endParaRPr lang="en-US"/>
            </a:p>
          </p:txBody>
        </p:sp>
        <p:sp>
          <p:nvSpPr>
            <p:cNvPr id="51233" name="Line 8"/>
            <p:cNvSpPr>
              <a:spLocks noChangeShapeType="1"/>
            </p:cNvSpPr>
            <p:nvPr/>
          </p:nvSpPr>
          <p:spPr bwMode="auto">
            <a:xfrm>
              <a:off x="1" y="0"/>
              <a:ext cx="718" cy="719"/>
            </a:xfrm>
            <a:prstGeom prst="line">
              <a:avLst/>
            </a:prstGeom>
            <a:noFill/>
            <a:ln w="228600">
              <a:solidFill>
                <a:srgbClr val="FF0000"/>
              </a:solidFill>
              <a:miter lim="800000"/>
              <a:headEnd/>
              <a:tailEnd/>
            </a:ln>
          </p:spPr>
          <p:txBody>
            <a:bodyPr lIns="0" tIns="0" rIns="0" bIns="0"/>
            <a:lstStyle/>
            <a:p>
              <a:endParaRPr lang="en-US"/>
            </a:p>
          </p:txBody>
        </p:sp>
      </p:grpSp>
      <p:sp>
        <p:nvSpPr>
          <p:cNvPr id="53257" name="Line 9"/>
          <p:cNvSpPr>
            <a:spLocks noChangeShapeType="1"/>
          </p:cNvSpPr>
          <p:nvPr/>
        </p:nvSpPr>
        <p:spPr bwMode="auto">
          <a:xfrm rot="10800000">
            <a:off x="3233738" y="3940175"/>
            <a:ext cx="1414462" cy="1323975"/>
          </a:xfrm>
          <a:prstGeom prst="line">
            <a:avLst/>
          </a:prstGeom>
          <a:noFill/>
          <a:ln w="203200">
            <a:solidFill>
              <a:srgbClr val="FF0000"/>
            </a:solidFill>
            <a:miter lim="800000"/>
            <a:headEnd type="stealth" w="med" len="med"/>
            <a:tailEnd/>
          </a:ln>
        </p:spPr>
        <p:txBody>
          <a:bodyPr lIns="0" tIns="0" rIns="0" bIns="0"/>
          <a:lstStyle/>
          <a:p>
            <a:endParaRPr lang="en-US"/>
          </a:p>
        </p:txBody>
      </p:sp>
      <p:sp>
        <p:nvSpPr>
          <p:cNvPr id="53258" name="Line 10"/>
          <p:cNvSpPr>
            <a:spLocks noChangeShapeType="1"/>
          </p:cNvSpPr>
          <p:nvPr/>
        </p:nvSpPr>
        <p:spPr bwMode="auto">
          <a:xfrm>
            <a:off x="4073525" y="4714875"/>
            <a:ext cx="1390650" cy="1311275"/>
          </a:xfrm>
          <a:prstGeom prst="line">
            <a:avLst/>
          </a:prstGeom>
          <a:noFill/>
          <a:ln w="203200">
            <a:solidFill>
              <a:srgbClr val="FF0000"/>
            </a:solidFill>
            <a:miter lim="800000"/>
            <a:headEnd type="stealth" w="med" len="med"/>
            <a:tailEnd/>
          </a:ln>
        </p:spPr>
        <p:txBody>
          <a:bodyPr lIns="0" tIns="0" rIns="0" bIns="0"/>
          <a:lstStyle/>
          <a:p>
            <a:endParaRPr lang="en-US"/>
          </a:p>
        </p:txBody>
      </p:sp>
      <p:pic>
        <p:nvPicPr>
          <p:cNvPr id="53259" name="Picture 11"/>
          <p:cNvPicPr>
            <a:picLocks noChangeAspect="1" noChangeArrowheads="1"/>
          </p:cNvPicPr>
          <p:nvPr/>
        </p:nvPicPr>
        <p:blipFill>
          <a:blip r:embed="rId4" cstate="print"/>
          <a:srcRect/>
          <a:stretch>
            <a:fillRect/>
          </a:stretch>
        </p:blipFill>
        <p:spPr bwMode="auto">
          <a:xfrm rot="8256154">
            <a:off x="7334250" y="2852738"/>
            <a:ext cx="1938338" cy="3213100"/>
          </a:xfrm>
          <a:prstGeom prst="rect">
            <a:avLst/>
          </a:prstGeom>
          <a:noFill/>
          <a:ln w="12700">
            <a:noFill/>
            <a:miter lim="800000"/>
            <a:headEnd/>
            <a:tailEnd/>
          </a:ln>
        </p:spPr>
      </p:pic>
      <p:pic>
        <p:nvPicPr>
          <p:cNvPr id="53260" name="Picture 12"/>
          <p:cNvPicPr>
            <a:picLocks noChangeAspect="1" noChangeArrowheads="1"/>
          </p:cNvPicPr>
          <p:nvPr/>
        </p:nvPicPr>
        <p:blipFill>
          <a:blip r:embed="rId4" cstate="print"/>
          <a:srcRect/>
          <a:stretch>
            <a:fillRect/>
          </a:stretch>
        </p:blipFill>
        <p:spPr bwMode="auto">
          <a:xfrm rot="-7854863">
            <a:off x="7659688" y="3727450"/>
            <a:ext cx="2032000" cy="3368675"/>
          </a:xfrm>
          <a:prstGeom prst="rect">
            <a:avLst/>
          </a:prstGeom>
          <a:noFill/>
          <a:ln w="12700">
            <a:noFill/>
            <a:miter lim="800000"/>
            <a:headEnd/>
            <a:tailEnd/>
          </a:ln>
        </p:spPr>
      </p:pic>
      <p:grpSp>
        <p:nvGrpSpPr>
          <p:cNvPr id="3" name="Group 13"/>
          <p:cNvGrpSpPr>
            <a:grpSpLocks/>
          </p:cNvGrpSpPr>
          <p:nvPr/>
        </p:nvGrpSpPr>
        <p:grpSpPr bwMode="auto">
          <a:xfrm>
            <a:off x="9566275" y="6650038"/>
            <a:ext cx="2484438" cy="2614612"/>
            <a:chOff x="0" y="0"/>
            <a:chExt cx="1565" cy="1647"/>
          </a:xfrm>
        </p:grpSpPr>
        <p:sp>
          <p:nvSpPr>
            <p:cNvPr id="51225" name="Line 14"/>
            <p:cNvSpPr>
              <a:spLocks noChangeShapeType="1"/>
            </p:cNvSpPr>
            <p:nvPr/>
          </p:nvSpPr>
          <p:spPr bwMode="auto">
            <a:xfrm>
              <a:off x="328" y="686"/>
              <a:ext cx="483" cy="244"/>
            </a:xfrm>
            <a:prstGeom prst="line">
              <a:avLst/>
            </a:prstGeom>
            <a:noFill/>
            <a:ln w="101600">
              <a:solidFill>
                <a:srgbClr val="FF0000"/>
              </a:solidFill>
              <a:miter lim="800000"/>
              <a:headEnd type="stealth" w="med" len="med"/>
              <a:tailEnd/>
            </a:ln>
          </p:spPr>
          <p:txBody>
            <a:bodyPr lIns="0" tIns="0" rIns="0" bIns="0"/>
            <a:lstStyle/>
            <a:p>
              <a:endParaRPr lang="en-US"/>
            </a:p>
          </p:txBody>
        </p:sp>
        <p:sp>
          <p:nvSpPr>
            <p:cNvPr id="51226" name="Line 15"/>
            <p:cNvSpPr>
              <a:spLocks noChangeShapeType="1"/>
            </p:cNvSpPr>
            <p:nvPr/>
          </p:nvSpPr>
          <p:spPr bwMode="auto">
            <a:xfrm>
              <a:off x="582" y="354"/>
              <a:ext cx="368" cy="373"/>
            </a:xfrm>
            <a:prstGeom prst="line">
              <a:avLst/>
            </a:prstGeom>
            <a:noFill/>
            <a:ln w="101600">
              <a:solidFill>
                <a:srgbClr val="FF0000"/>
              </a:solidFill>
              <a:miter lim="800000"/>
              <a:headEnd type="stealth" w="med" len="med"/>
              <a:tailEnd/>
            </a:ln>
          </p:spPr>
          <p:txBody>
            <a:bodyPr lIns="0" tIns="0" rIns="0" bIns="0"/>
            <a:lstStyle/>
            <a:p>
              <a:endParaRPr lang="en-US"/>
            </a:p>
          </p:txBody>
        </p:sp>
        <p:sp>
          <p:nvSpPr>
            <p:cNvPr id="51227" name="Line 16"/>
            <p:cNvSpPr>
              <a:spLocks noChangeShapeType="1"/>
            </p:cNvSpPr>
            <p:nvPr/>
          </p:nvSpPr>
          <p:spPr bwMode="auto">
            <a:xfrm rot="10800000" flipH="1">
              <a:off x="253" y="1167"/>
              <a:ext cx="518" cy="32"/>
            </a:xfrm>
            <a:prstGeom prst="line">
              <a:avLst/>
            </a:prstGeom>
            <a:noFill/>
            <a:ln w="101600">
              <a:solidFill>
                <a:srgbClr val="FF0000"/>
              </a:solidFill>
              <a:miter lim="800000"/>
              <a:headEnd type="stealth" w="med" len="med"/>
              <a:tailEnd/>
            </a:ln>
          </p:spPr>
          <p:txBody>
            <a:bodyPr lIns="0" tIns="0" rIns="0" bIns="0"/>
            <a:lstStyle/>
            <a:p>
              <a:endParaRPr lang="en-US"/>
            </a:p>
          </p:txBody>
        </p:sp>
        <p:sp>
          <p:nvSpPr>
            <p:cNvPr id="51228" name="Freeform 17"/>
            <p:cNvSpPr>
              <a:spLocks/>
            </p:cNvSpPr>
            <p:nvPr/>
          </p:nvSpPr>
          <p:spPr bwMode="auto">
            <a:xfrm rot="-6078596">
              <a:off x="-111" y="329"/>
              <a:ext cx="1482" cy="988"/>
            </a:xfrm>
            <a:custGeom>
              <a:avLst/>
              <a:gdLst>
                <a:gd name="T0" fmla="*/ 21600 w 21600"/>
                <a:gd name="T1" fmla="*/ 17416 h 17416"/>
                <a:gd name="T2" fmla="*/ 0 w 21600"/>
                <a:gd name="T3" fmla="*/ 726 h 17416"/>
                <a:gd name="T4" fmla="*/ 0 60000 65536"/>
                <a:gd name="T5" fmla="*/ 0 60000 65536"/>
                <a:gd name="T6" fmla="*/ 0 w 21600"/>
                <a:gd name="T7" fmla="*/ 0 h 17416"/>
                <a:gd name="T8" fmla="*/ 21600 w 21600"/>
                <a:gd name="T9" fmla="*/ 17416 h 17416"/>
              </a:gdLst>
              <a:ahLst/>
              <a:cxnLst>
                <a:cxn ang="T4">
                  <a:pos x="T0" y="T1"/>
                </a:cxn>
                <a:cxn ang="T5">
                  <a:pos x="T2" y="T3"/>
                </a:cxn>
              </a:cxnLst>
              <a:rect l="T6" t="T7" r="T8" b="T9"/>
              <a:pathLst>
                <a:path w="21600" h="17416">
                  <a:moveTo>
                    <a:pt x="21600" y="17416"/>
                  </a:moveTo>
                  <a:cubicBezTo>
                    <a:pt x="21600" y="17416"/>
                    <a:pt x="18405" y="-4184"/>
                    <a:pt x="0" y="726"/>
                  </a:cubicBezTo>
                </a:path>
              </a:pathLst>
            </a:custGeom>
            <a:noFill/>
            <a:ln w="177800" cap="flat">
              <a:solidFill>
                <a:srgbClr val="FF0000"/>
              </a:solidFill>
              <a:prstDash val="solid"/>
              <a:miter lim="800000"/>
              <a:headEnd type="none" w="med" len="med"/>
              <a:tailEnd type="none" w="med" len="med"/>
            </a:ln>
          </p:spPr>
          <p:txBody>
            <a:bodyPr lIns="0" tIns="0" rIns="0" bIns="0"/>
            <a:lstStyle/>
            <a:p>
              <a:endParaRPr lang="en-US"/>
            </a:p>
          </p:txBody>
        </p:sp>
        <p:grpSp>
          <p:nvGrpSpPr>
            <p:cNvPr id="51229" name="Group 18"/>
            <p:cNvGrpSpPr>
              <a:grpSpLocks/>
            </p:cNvGrpSpPr>
            <p:nvPr/>
          </p:nvGrpSpPr>
          <p:grpSpPr bwMode="auto">
            <a:xfrm>
              <a:off x="925" y="786"/>
              <a:ext cx="640" cy="640"/>
              <a:chOff x="0" y="0"/>
              <a:chExt cx="639" cy="640"/>
            </a:xfrm>
          </p:grpSpPr>
          <p:sp>
            <p:nvSpPr>
              <p:cNvPr id="51230" name="AutoShape 19"/>
              <p:cNvSpPr>
                <a:spLocks/>
              </p:cNvSpPr>
              <p:nvPr/>
            </p:nvSpPr>
            <p:spPr bwMode="auto">
              <a:xfrm>
                <a:off x="0" y="0"/>
                <a:ext cx="639" cy="640"/>
              </a:xfrm>
              <a:custGeom>
                <a:avLst/>
                <a:gdLst>
                  <a:gd name="T0" fmla="*/ 319 w 19679"/>
                  <a:gd name="T1" fmla="*/ 351 h 19679"/>
                  <a:gd name="T2" fmla="*/ 0 60000 65536"/>
                  <a:gd name="T3" fmla="*/ 0 w 19679"/>
                  <a:gd name="T4" fmla="*/ 0 h 19679"/>
                  <a:gd name="T5" fmla="*/ 19679 w 19679"/>
                  <a:gd name="T6" fmla="*/ 19679 h 19679"/>
                </a:gdLst>
                <a:ahLst/>
                <a:cxnLst>
                  <a:cxn ang="T2">
                    <a:pos x="T0" y="T1"/>
                  </a:cxn>
                </a:cxnLst>
                <a:rect l="T3" t="T4" r="T5" b="T6"/>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77800" cap="flat">
                <a:solidFill>
                  <a:srgbClr val="FF0000"/>
                </a:solidFill>
                <a:prstDash val="solid"/>
                <a:miter lim="800000"/>
                <a:headEnd type="none" w="med" len="med"/>
                <a:tailEnd type="none" w="med" len="med"/>
              </a:ln>
            </p:spPr>
            <p:txBody>
              <a:bodyPr lIns="0" tIns="0" rIns="0" bIns="0"/>
              <a:lstStyle/>
              <a:p>
                <a:endParaRPr lang="en-US"/>
              </a:p>
            </p:txBody>
          </p:sp>
          <p:sp>
            <p:nvSpPr>
              <p:cNvPr id="51231" name="Line 20"/>
              <p:cNvSpPr>
                <a:spLocks noChangeShapeType="1"/>
              </p:cNvSpPr>
              <p:nvPr/>
            </p:nvSpPr>
            <p:spPr bwMode="auto">
              <a:xfrm>
                <a:off x="75" y="137"/>
                <a:ext cx="479" cy="369"/>
              </a:xfrm>
              <a:prstGeom prst="line">
                <a:avLst/>
              </a:prstGeom>
              <a:noFill/>
              <a:ln w="177800">
                <a:solidFill>
                  <a:srgbClr val="FF0000"/>
                </a:solidFill>
                <a:miter lim="800000"/>
                <a:headEnd/>
                <a:tailEnd/>
              </a:ln>
            </p:spPr>
            <p:txBody>
              <a:bodyPr lIns="0" tIns="0" rIns="0" bIns="0"/>
              <a:lstStyle/>
              <a:p>
                <a:endParaRPr lang="en-US"/>
              </a:p>
            </p:txBody>
          </p:sp>
        </p:grpSp>
      </p:grpSp>
      <p:sp>
        <p:nvSpPr>
          <p:cNvPr id="51213" name="Rectangle 21"/>
          <p:cNvSpPr>
            <a:spLocks noGrp="1" noChangeArrowheads="1"/>
          </p:cNvSpPr>
          <p:nvPr>
            <p:ph type="title"/>
          </p:nvPr>
        </p:nvSpPr>
        <p:spPr>
          <a:xfrm>
            <a:off x="1270000" y="-76200"/>
            <a:ext cx="10464800" cy="1485900"/>
          </a:xfrm>
        </p:spPr>
        <p:txBody>
          <a:bodyPr anchor="ctr"/>
          <a:lstStyle/>
          <a:p>
            <a:pPr eaLnBrk="1" hangingPunct="1"/>
            <a:r>
              <a:rPr lang="en-US" smtClean="0"/>
              <a:t>Environment</a:t>
            </a:r>
          </a:p>
        </p:txBody>
      </p:sp>
      <p:grpSp>
        <p:nvGrpSpPr>
          <p:cNvPr id="5" name="Group 22"/>
          <p:cNvGrpSpPr>
            <a:grpSpLocks/>
          </p:cNvGrpSpPr>
          <p:nvPr/>
        </p:nvGrpSpPr>
        <p:grpSpPr bwMode="auto">
          <a:xfrm>
            <a:off x="1624013" y="3327400"/>
            <a:ext cx="7786687" cy="3648075"/>
            <a:chOff x="0" y="0"/>
            <a:chExt cx="4904" cy="2297"/>
          </a:xfrm>
        </p:grpSpPr>
        <p:sp>
          <p:nvSpPr>
            <p:cNvPr id="51221" name="Line 23"/>
            <p:cNvSpPr>
              <a:spLocks noChangeShapeType="1"/>
            </p:cNvSpPr>
            <p:nvPr/>
          </p:nvSpPr>
          <p:spPr bwMode="auto">
            <a:xfrm flipH="1">
              <a:off x="716" y="1996"/>
              <a:ext cx="1534" cy="145"/>
            </a:xfrm>
            <a:prstGeom prst="line">
              <a:avLst/>
            </a:prstGeom>
            <a:noFill/>
            <a:ln w="152400">
              <a:solidFill>
                <a:srgbClr val="008000"/>
              </a:solidFill>
              <a:miter lim="800000"/>
              <a:headEnd type="stealth" w="med" len="med"/>
              <a:tailEnd/>
            </a:ln>
          </p:spPr>
          <p:txBody>
            <a:bodyPr lIns="0" tIns="0" rIns="0" bIns="0"/>
            <a:lstStyle/>
            <a:p>
              <a:endParaRPr lang="en-US"/>
            </a:p>
          </p:txBody>
        </p:sp>
        <p:sp>
          <p:nvSpPr>
            <p:cNvPr id="51222" name="Line 24"/>
            <p:cNvSpPr>
              <a:spLocks noChangeShapeType="1"/>
            </p:cNvSpPr>
            <p:nvPr/>
          </p:nvSpPr>
          <p:spPr bwMode="auto">
            <a:xfrm flipH="1">
              <a:off x="329" y="424"/>
              <a:ext cx="366" cy="1301"/>
            </a:xfrm>
            <a:prstGeom prst="line">
              <a:avLst/>
            </a:prstGeom>
            <a:noFill/>
            <a:ln w="152400">
              <a:solidFill>
                <a:srgbClr val="FF0000"/>
              </a:solidFill>
              <a:miter lim="800000"/>
              <a:headEnd type="stealth" w="med" len="med"/>
              <a:tailEnd/>
            </a:ln>
          </p:spPr>
          <p:txBody>
            <a:bodyPr lIns="0" tIns="0" rIns="0" bIns="0"/>
            <a:lstStyle/>
            <a:p>
              <a:endParaRPr lang="en-US"/>
            </a:p>
          </p:txBody>
        </p:sp>
        <p:sp>
          <p:nvSpPr>
            <p:cNvPr id="51223" name="Line 25"/>
            <p:cNvSpPr>
              <a:spLocks noChangeShapeType="1"/>
            </p:cNvSpPr>
            <p:nvPr/>
          </p:nvSpPr>
          <p:spPr bwMode="auto">
            <a:xfrm flipH="1">
              <a:off x="624" y="-65"/>
              <a:ext cx="4004" cy="1982"/>
            </a:xfrm>
            <a:prstGeom prst="line">
              <a:avLst/>
            </a:prstGeom>
            <a:noFill/>
            <a:ln w="152400">
              <a:solidFill>
                <a:srgbClr val="008000"/>
              </a:solidFill>
              <a:miter lim="800000"/>
              <a:headEnd type="stealth" w="med" len="med"/>
              <a:tailEnd/>
            </a:ln>
          </p:spPr>
          <p:txBody>
            <a:bodyPr lIns="0" tIns="0" rIns="0" bIns="0"/>
            <a:lstStyle/>
            <a:p>
              <a:endParaRPr lang="en-US"/>
            </a:p>
          </p:txBody>
        </p:sp>
        <p:sp>
          <p:nvSpPr>
            <p:cNvPr id="51224" name="Line 26"/>
            <p:cNvSpPr>
              <a:spLocks noChangeShapeType="1"/>
            </p:cNvSpPr>
            <p:nvPr/>
          </p:nvSpPr>
          <p:spPr bwMode="auto">
            <a:xfrm flipH="1">
              <a:off x="490" y="-147"/>
              <a:ext cx="1844" cy="1921"/>
            </a:xfrm>
            <a:prstGeom prst="line">
              <a:avLst/>
            </a:prstGeom>
            <a:noFill/>
            <a:ln w="152400">
              <a:solidFill>
                <a:srgbClr val="FF0000"/>
              </a:solidFill>
              <a:miter lim="800000"/>
              <a:headEnd type="stealth" w="med" len="med"/>
              <a:tailEnd/>
            </a:ln>
          </p:spPr>
          <p:txBody>
            <a:bodyPr lIns="0" tIns="0" rIns="0" bIns="0"/>
            <a:lstStyle/>
            <a:p>
              <a:endParaRPr lang="en-US"/>
            </a:p>
          </p:txBody>
        </p:sp>
      </p:grpSp>
      <p:pic>
        <p:nvPicPr>
          <p:cNvPr id="53275" name="Picture 27"/>
          <p:cNvPicPr>
            <a:picLocks noChangeArrowheads="1"/>
          </p:cNvPicPr>
          <p:nvPr/>
        </p:nvPicPr>
        <p:blipFill>
          <a:blip r:embed="rId5" cstate="print"/>
          <a:srcRect/>
          <a:stretch>
            <a:fillRect/>
          </a:stretch>
        </p:blipFill>
        <p:spPr bwMode="auto">
          <a:xfrm>
            <a:off x="5359400" y="5829300"/>
            <a:ext cx="1333500" cy="1333500"/>
          </a:xfrm>
          <a:prstGeom prst="rect">
            <a:avLst/>
          </a:prstGeom>
          <a:noFill/>
          <a:ln w="12700">
            <a:noFill/>
            <a:miter lim="800000"/>
            <a:headEnd/>
            <a:tailEnd/>
          </a:ln>
        </p:spPr>
      </p:pic>
      <p:grpSp>
        <p:nvGrpSpPr>
          <p:cNvPr id="6" name="Group 28"/>
          <p:cNvGrpSpPr>
            <a:grpSpLocks/>
          </p:cNvGrpSpPr>
          <p:nvPr/>
        </p:nvGrpSpPr>
        <p:grpSpPr bwMode="auto">
          <a:xfrm>
            <a:off x="2801938" y="3403600"/>
            <a:ext cx="6189662" cy="3140075"/>
            <a:chOff x="0" y="0"/>
            <a:chExt cx="3898" cy="1978"/>
          </a:xfrm>
        </p:grpSpPr>
        <p:sp>
          <p:nvSpPr>
            <p:cNvPr id="51217" name="Line 29"/>
            <p:cNvSpPr>
              <a:spLocks noChangeShapeType="1"/>
            </p:cNvSpPr>
            <p:nvPr/>
          </p:nvSpPr>
          <p:spPr bwMode="auto">
            <a:xfrm rot="10800000" flipH="1">
              <a:off x="0" y="1978"/>
              <a:ext cx="1536" cy="0"/>
            </a:xfrm>
            <a:prstGeom prst="line">
              <a:avLst/>
            </a:prstGeom>
            <a:noFill/>
            <a:ln w="203200">
              <a:solidFill>
                <a:srgbClr val="800000"/>
              </a:solidFill>
              <a:miter lim="800000"/>
              <a:headEnd type="stealth" w="med" len="med"/>
              <a:tailEnd/>
            </a:ln>
          </p:spPr>
          <p:txBody>
            <a:bodyPr lIns="0" tIns="0" rIns="0" bIns="0"/>
            <a:lstStyle/>
            <a:p>
              <a:endParaRPr lang="en-US"/>
            </a:p>
          </p:txBody>
        </p:sp>
        <p:sp>
          <p:nvSpPr>
            <p:cNvPr id="51218" name="Line 30"/>
            <p:cNvSpPr>
              <a:spLocks noChangeShapeType="1"/>
            </p:cNvSpPr>
            <p:nvPr/>
          </p:nvSpPr>
          <p:spPr bwMode="auto">
            <a:xfrm>
              <a:off x="293" y="320"/>
              <a:ext cx="1354" cy="1290"/>
            </a:xfrm>
            <a:prstGeom prst="line">
              <a:avLst/>
            </a:prstGeom>
            <a:noFill/>
            <a:ln w="203200">
              <a:solidFill>
                <a:srgbClr val="008080"/>
              </a:solidFill>
              <a:miter lim="800000"/>
              <a:headEnd type="stealth" w="med" len="med"/>
              <a:tailEnd/>
            </a:ln>
          </p:spPr>
          <p:txBody>
            <a:bodyPr lIns="0" tIns="0" rIns="0" bIns="0"/>
            <a:lstStyle/>
            <a:p>
              <a:endParaRPr lang="en-US"/>
            </a:p>
          </p:txBody>
        </p:sp>
        <p:sp>
          <p:nvSpPr>
            <p:cNvPr id="51219" name="Line 31"/>
            <p:cNvSpPr>
              <a:spLocks noChangeShapeType="1"/>
            </p:cNvSpPr>
            <p:nvPr/>
          </p:nvSpPr>
          <p:spPr bwMode="auto">
            <a:xfrm>
              <a:off x="1786" y="0"/>
              <a:ext cx="192" cy="1429"/>
            </a:xfrm>
            <a:prstGeom prst="line">
              <a:avLst/>
            </a:prstGeom>
            <a:noFill/>
            <a:ln w="203200">
              <a:solidFill>
                <a:srgbClr val="808000"/>
              </a:solidFill>
              <a:miter lim="800000"/>
              <a:headEnd type="stealth" w="med" len="med"/>
              <a:tailEnd/>
            </a:ln>
          </p:spPr>
          <p:txBody>
            <a:bodyPr lIns="0" tIns="0" rIns="0" bIns="0"/>
            <a:lstStyle/>
            <a:p>
              <a:endParaRPr lang="en-US"/>
            </a:p>
          </p:txBody>
        </p:sp>
        <p:sp>
          <p:nvSpPr>
            <p:cNvPr id="51220" name="Line 32"/>
            <p:cNvSpPr>
              <a:spLocks noChangeShapeType="1"/>
            </p:cNvSpPr>
            <p:nvPr/>
          </p:nvSpPr>
          <p:spPr bwMode="auto">
            <a:xfrm flipH="1">
              <a:off x="2450" y="309"/>
              <a:ext cx="1448" cy="1232"/>
            </a:xfrm>
            <a:prstGeom prst="line">
              <a:avLst/>
            </a:prstGeom>
            <a:noFill/>
            <a:ln w="203200">
              <a:solidFill>
                <a:srgbClr val="800080"/>
              </a:solidFill>
              <a:miter lim="800000"/>
              <a:headEnd type="stealth" w="med" len="med"/>
              <a:tailEnd/>
            </a:ln>
          </p:spPr>
          <p:txBody>
            <a:bodyPr lIns="0" tIns="0" rIns="0" bIns="0"/>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53259"/>
                                        </p:tgtEl>
                                        <p:attrNameLst>
                                          <p:attrName>style.visibility</p:attrName>
                                        </p:attrNameLst>
                                      </p:cBhvr>
                                      <p:to>
                                        <p:strVal val="visible"/>
                                      </p:to>
                                    </p:set>
                                    <p:anim calcmode="lin" valueType="num">
                                      <p:cBhvr>
                                        <p:cTn id="11" dur="500" fill="hold"/>
                                        <p:tgtEl>
                                          <p:spTgt spid="53259"/>
                                        </p:tgtEl>
                                        <p:attrNameLst>
                                          <p:attrName>ppt_w</p:attrName>
                                        </p:attrNameLst>
                                      </p:cBhvr>
                                      <p:tavLst>
                                        <p:tav tm="0">
                                          <p:val>
                                            <p:fltVal val="0"/>
                                          </p:val>
                                        </p:tav>
                                        <p:tav tm="100000">
                                          <p:val>
                                            <p:strVal val="#ppt_w"/>
                                          </p:val>
                                        </p:tav>
                                      </p:tavLst>
                                    </p:anim>
                                    <p:anim calcmode="lin" valueType="num">
                                      <p:cBhvr>
                                        <p:cTn id="12" dur="500" fill="hold"/>
                                        <p:tgtEl>
                                          <p:spTgt spid="53259"/>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53260"/>
                                        </p:tgtEl>
                                        <p:attrNameLst>
                                          <p:attrName>style.visibility</p:attrName>
                                        </p:attrNameLst>
                                      </p:cBhvr>
                                      <p:to>
                                        <p:strVal val="visible"/>
                                      </p:to>
                                    </p:set>
                                    <p:anim calcmode="lin" valueType="num">
                                      <p:cBhvr>
                                        <p:cTn id="16" dur="500" fill="hold"/>
                                        <p:tgtEl>
                                          <p:spTgt spid="53260"/>
                                        </p:tgtEl>
                                        <p:attrNameLst>
                                          <p:attrName>ppt_w</p:attrName>
                                        </p:attrNameLst>
                                      </p:cBhvr>
                                      <p:tavLst>
                                        <p:tav tm="0">
                                          <p:val>
                                            <p:fltVal val="0"/>
                                          </p:val>
                                        </p:tav>
                                        <p:tav tm="100000">
                                          <p:val>
                                            <p:strVal val="#ppt_w"/>
                                          </p:val>
                                        </p:tav>
                                      </p:tavLst>
                                    </p:anim>
                                    <p:anim calcmode="lin" valueType="num">
                                      <p:cBhvr>
                                        <p:cTn id="17" dur="500" fill="hold"/>
                                        <p:tgtEl>
                                          <p:spTgt spid="53260"/>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3257"/>
                                        </p:tgtEl>
                                        <p:attrNameLst>
                                          <p:attrName>style.visibility</p:attrName>
                                        </p:attrNameLst>
                                      </p:cBhvr>
                                      <p:to>
                                        <p:strVal val="visible"/>
                                      </p:to>
                                    </p:set>
                                    <p:animEffect transition="in" filter="wipe(left)">
                                      <p:cBhvr>
                                        <p:cTn id="22" dur="500"/>
                                        <p:tgtEl>
                                          <p:spTgt spid="53257"/>
                                        </p:tgtEl>
                                      </p:cBhvr>
                                    </p:animEffect>
                                  </p:childTnLst>
                                </p:cTn>
                              </p:par>
                            </p:childTnLst>
                          </p:cTn>
                        </p:par>
                        <p:par>
                          <p:cTn id="23" fill="hold">
                            <p:stCondLst>
                              <p:cond delay="500"/>
                            </p:stCondLst>
                            <p:childTnLst>
                              <p:par>
                                <p:cTn id="24" presetID="22" presetClass="entr" presetSubtype="2" fill="hold" grpId="0" nodeType="afterEffect">
                                  <p:stCondLst>
                                    <p:cond delay="0"/>
                                  </p:stCondLst>
                                  <p:childTnLst>
                                    <p:set>
                                      <p:cBhvr>
                                        <p:cTn id="25" dur="1" fill="hold">
                                          <p:stCondLst>
                                            <p:cond delay="0"/>
                                          </p:stCondLst>
                                        </p:cTn>
                                        <p:tgtEl>
                                          <p:spTgt spid="53258"/>
                                        </p:tgtEl>
                                        <p:attrNameLst>
                                          <p:attrName>style.visibility</p:attrName>
                                        </p:attrNameLst>
                                      </p:cBhvr>
                                      <p:to>
                                        <p:strVal val="visible"/>
                                      </p:to>
                                    </p:set>
                                    <p:animEffect transition="in" filter="wipe(right)">
                                      <p:cBhvr>
                                        <p:cTn id="26" dur="500"/>
                                        <p:tgtEl>
                                          <p:spTgt spid="53258"/>
                                        </p:tgtEl>
                                      </p:cBhvr>
                                    </p:animEffect>
                                  </p:childTnLst>
                                </p:cTn>
                              </p:par>
                            </p:childTnLst>
                          </p:cTn>
                        </p:par>
                        <p:par>
                          <p:cTn id="27" fill="hold">
                            <p:stCondLst>
                              <p:cond delay="1000"/>
                            </p:stCondLst>
                            <p:childTnLst>
                              <p:par>
                                <p:cTn id="28" presetID="1" presetClass="entr" presetSubtype="0" fill="hold" nodeType="afterEffect">
                                  <p:stCondLst>
                                    <p:cond delay="0"/>
                                  </p:stCondLst>
                                  <p:childTnLst>
                                    <p:set>
                                      <p:cBhvr>
                                        <p:cTn id="29" dur="1" fill="hold">
                                          <p:stCondLst>
                                            <p:cond delay="499"/>
                                          </p:stCondLst>
                                        </p:cTn>
                                        <p:tgtEl>
                                          <p:spTgt spid="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499"/>
                                          </p:stCondLst>
                                        </p:cTn>
                                        <p:tgtEl>
                                          <p:spTgt spid="5"/>
                                        </p:tgtEl>
                                        <p:attrNameLst>
                                          <p:attrName>style.visibility</p:attrName>
                                        </p:attrNameLst>
                                      </p:cBhvr>
                                      <p:to>
                                        <p:strVal val="visible"/>
                                      </p:to>
                                    </p:set>
                                  </p:childTnLst>
                                </p:cTn>
                              </p:par>
                            </p:childTnLst>
                          </p:cTn>
                        </p:par>
                        <p:par>
                          <p:cTn id="34" fill="hold">
                            <p:stCondLst>
                              <p:cond delay="500"/>
                            </p:stCondLst>
                            <p:childTnLst>
                              <p:par>
                                <p:cTn id="35" presetID="68974464" presetClass="entr" presetSubtype="45382656" fill="hold" nodeType="afterEffect">
                                  <p:stCondLst>
                                    <p:cond delay="1"/>
                                  </p:stCondLst>
                                  <p:childTnLst>
                                    <p:set>
                                      <p:cBhvr>
                                        <p:cTn id="36" dur="1" fill="hold">
                                          <p:stCondLst>
                                            <p:cond delay="499"/>
                                          </p:stCondLst>
                                        </p:cTn>
                                        <p:tgtEl>
                                          <p:spTgt spid="53275"/>
                                        </p:tgtEl>
                                        <p:attrNameLst>
                                          <p:attrName>style.visibility</p:attrName>
                                        </p:attrNameLst>
                                      </p:cBhvr>
                                      <p:to>
                                        <p:strVal val="visible"/>
                                      </p:to>
                                    </p:set>
                                  </p:childTnLst>
                                </p:cTn>
                              </p:par>
                            </p:childTnLst>
                          </p:cTn>
                        </p:par>
                        <p:par>
                          <p:cTn id="37" fill="hold">
                            <p:stCondLst>
                              <p:cond delay="1001"/>
                            </p:stCondLst>
                            <p:childTnLst>
                              <p:par>
                                <p:cTn id="38" presetID="1" presetClass="entr" presetSubtype="0" fill="hold" nodeType="afterEffect">
                                  <p:stCondLst>
                                    <p:cond delay="0"/>
                                  </p:stCondLst>
                                  <p:childTnLst>
                                    <p:set>
                                      <p:cBhvr>
                                        <p:cTn id="39"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animBg="1"/>
      <p:bldP spid="532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Grp="1" noChangeArrowheads="1"/>
          </p:cNvSpPr>
          <p:nvPr>
            <p:ph type="title"/>
          </p:nvPr>
        </p:nvSpPr>
        <p:spPr>
          <a:xfrm>
            <a:off x="669925" y="-236538"/>
            <a:ext cx="11593513" cy="2090738"/>
          </a:xfrm>
        </p:spPr>
        <p:txBody>
          <a:bodyPr/>
          <a:lstStyle/>
          <a:p>
            <a:pPr eaLnBrk="1" hangingPunct="1"/>
            <a:r>
              <a:rPr lang="en-US" sz="8000" smtClean="0"/>
              <a:t>Communication Medium</a:t>
            </a:r>
          </a:p>
        </p:txBody>
      </p:sp>
      <p:sp>
        <p:nvSpPr>
          <p:cNvPr id="53251" name="Rectangle 2"/>
          <p:cNvSpPr>
            <a:spLocks/>
          </p:cNvSpPr>
          <p:nvPr/>
        </p:nvSpPr>
        <p:spPr bwMode="auto">
          <a:xfrm>
            <a:off x="1257300" y="2406650"/>
            <a:ext cx="11125200" cy="1346200"/>
          </a:xfrm>
          <a:prstGeom prst="rect">
            <a:avLst/>
          </a:prstGeom>
          <a:noFill/>
          <a:ln w="12700">
            <a:noFill/>
            <a:miter lim="800000"/>
            <a:headEnd/>
            <a:tailEnd/>
          </a:ln>
        </p:spPr>
        <p:txBody>
          <a:bodyPr lIns="0" tIns="0" rIns="0" bIns="0" anchor="ctr"/>
          <a:lstStyle/>
          <a:p>
            <a:pPr algn="l"/>
            <a:r>
              <a:rPr lang="en-US">
                <a:solidFill>
                  <a:schemeClr val="tx1"/>
                </a:solidFill>
                <a:ea typeface="Gill Sans" charset="0"/>
                <a:cs typeface="Gill Sans" charset="0"/>
              </a:rPr>
              <a:t>open and natural broadcasting environment</a:t>
            </a:r>
          </a:p>
          <a:p>
            <a:pPr algn="l"/>
            <a:r>
              <a:rPr lang="en-US">
                <a:solidFill>
                  <a:schemeClr val="tx1"/>
                </a:solidFill>
                <a:ea typeface="Gill Sans" charset="0"/>
                <a:cs typeface="Gill Sans" charset="0"/>
              </a:rPr>
              <a:t>where the cost of transmitting to multiple nodes can be the same of transmitting to a single one</a:t>
            </a:r>
          </a:p>
        </p:txBody>
      </p:sp>
      <p:pic>
        <p:nvPicPr>
          <p:cNvPr id="53252" name="Picture 4"/>
          <p:cNvPicPr>
            <a:picLocks noChangeAspect="1" noChangeArrowheads="1"/>
          </p:cNvPicPr>
          <p:nvPr/>
        </p:nvPicPr>
        <p:blipFill>
          <a:blip r:embed="rId3" cstate="print"/>
          <a:srcRect/>
          <a:stretch>
            <a:fillRect/>
          </a:stretch>
        </p:blipFill>
        <p:spPr bwMode="auto">
          <a:xfrm>
            <a:off x="1943100" y="7480300"/>
            <a:ext cx="1184275" cy="1181100"/>
          </a:xfrm>
          <a:prstGeom prst="rect">
            <a:avLst/>
          </a:prstGeom>
          <a:noFill/>
          <a:ln w="12700">
            <a:noFill/>
            <a:miter lim="800000"/>
            <a:headEnd/>
            <a:tailEnd/>
          </a:ln>
        </p:spPr>
      </p:pic>
      <p:pic>
        <p:nvPicPr>
          <p:cNvPr id="53253" name="Picture 5"/>
          <p:cNvPicPr>
            <a:picLocks noChangeAspect="1" noChangeArrowheads="1"/>
          </p:cNvPicPr>
          <p:nvPr/>
        </p:nvPicPr>
        <p:blipFill>
          <a:blip r:embed="rId3" cstate="print"/>
          <a:srcRect/>
          <a:stretch>
            <a:fillRect/>
          </a:stretch>
        </p:blipFill>
        <p:spPr bwMode="auto">
          <a:xfrm>
            <a:off x="3721100" y="4711700"/>
            <a:ext cx="1184275" cy="1181100"/>
          </a:xfrm>
          <a:prstGeom prst="rect">
            <a:avLst/>
          </a:prstGeom>
          <a:noFill/>
          <a:ln w="12700">
            <a:noFill/>
            <a:miter lim="800000"/>
            <a:headEnd/>
            <a:tailEnd/>
          </a:ln>
        </p:spPr>
      </p:pic>
      <p:pic>
        <p:nvPicPr>
          <p:cNvPr id="53254" name="Picture 6"/>
          <p:cNvPicPr>
            <a:picLocks noChangeAspect="1" noChangeArrowheads="1"/>
          </p:cNvPicPr>
          <p:nvPr/>
        </p:nvPicPr>
        <p:blipFill>
          <a:blip r:embed="rId3" cstate="print"/>
          <a:srcRect/>
          <a:stretch>
            <a:fillRect/>
          </a:stretch>
        </p:blipFill>
        <p:spPr bwMode="auto">
          <a:xfrm>
            <a:off x="5448300" y="7480300"/>
            <a:ext cx="1184275" cy="1181100"/>
          </a:xfrm>
          <a:prstGeom prst="rect">
            <a:avLst/>
          </a:prstGeom>
          <a:noFill/>
          <a:ln w="12700">
            <a:noFill/>
            <a:miter lim="800000"/>
            <a:headEnd/>
            <a:tailEnd/>
          </a:ln>
        </p:spPr>
      </p:pic>
      <p:pic>
        <p:nvPicPr>
          <p:cNvPr id="53255" name="Picture 7"/>
          <p:cNvPicPr>
            <a:picLocks noChangeAspect="1" noChangeArrowheads="1"/>
          </p:cNvPicPr>
          <p:nvPr/>
        </p:nvPicPr>
        <p:blipFill>
          <a:blip r:embed="rId4" cstate="print"/>
          <a:srcRect/>
          <a:stretch>
            <a:fillRect/>
          </a:stretch>
        </p:blipFill>
        <p:spPr bwMode="auto">
          <a:xfrm rot="-1698045">
            <a:off x="3044825" y="4857750"/>
            <a:ext cx="2657475" cy="4406900"/>
          </a:xfrm>
          <a:prstGeom prst="rect">
            <a:avLst/>
          </a:prstGeom>
          <a:noFill/>
          <a:ln w="12700">
            <a:noFill/>
            <a:miter lim="800000"/>
            <a:headEnd/>
            <a:tailEnd/>
          </a:ln>
        </p:spPr>
      </p:pic>
      <p:pic>
        <p:nvPicPr>
          <p:cNvPr id="57352" name="Picture 8"/>
          <p:cNvPicPr>
            <a:picLocks noChangeArrowheads="1"/>
          </p:cNvPicPr>
          <p:nvPr/>
        </p:nvPicPr>
        <p:blipFill>
          <a:blip r:embed="rId5" cstate="print"/>
          <a:srcRect/>
          <a:stretch>
            <a:fillRect/>
          </a:stretch>
        </p:blipFill>
        <p:spPr bwMode="auto">
          <a:xfrm>
            <a:off x="7112000" y="4279900"/>
            <a:ext cx="5575300" cy="2463800"/>
          </a:xfrm>
          <a:prstGeom prst="rect">
            <a:avLst/>
          </a:prstGeom>
          <a:noFill/>
          <a:ln w="12700">
            <a:noFill/>
            <a:miter lim="800000"/>
            <a:headEnd/>
            <a:tailEnd/>
          </a:ln>
        </p:spPr>
      </p:pic>
      <p:pic>
        <p:nvPicPr>
          <p:cNvPr id="57353" name="Picture 9"/>
          <p:cNvPicPr>
            <a:picLocks noChangeArrowheads="1"/>
          </p:cNvPicPr>
          <p:nvPr/>
        </p:nvPicPr>
        <p:blipFill>
          <a:blip r:embed="rId6" cstate="print"/>
          <a:srcRect/>
          <a:stretch>
            <a:fillRect/>
          </a:stretch>
        </p:blipFill>
        <p:spPr bwMode="auto">
          <a:xfrm>
            <a:off x="7023100" y="6680200"/>
            <a:ext cx="5740400" cy="2730500"/>
          </a:xfrm>
          <a:prstGeom prst="rect">
            <a:avLst/>
          </a:prstGeom>
          <a:noFill/>
          <a:ln w="12700">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73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73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
          <p:cNvSpPr>
            <a:spLocks noGrp="1" noChangeArrowheads="1"/>
          </p:cNvSpPr>
          <p:nvPr>
            <p:ph type="title"/>
          </p:nvPr>
        </p:nvSpPr>
        <p:spPr>
          <a:xfrm>
            <a:off x="1270000" y="190500"/>
            <a:ext cx="10464800" cy="1600200"/>
          </a:xfrm>
        </p:spPr>
        <p:txBody>
          <a:bodyPr/>
          <a:lstStyle/>
          <a:p>
            <a:pPr eaLnBrk="1" hangingPunct="1"/>
            <a:r>
              <a:rPr lang="en-US" smtClean="0"/>
              <a:t>Model</a:t>
            </a:r>
          </a:p>
        </p:txBody>
      </p:sp>
      <p:sp>
        <p:nvSpPr>
          <p:cNvPr id="54275" name="Rectangle 2"/>
          <p:cNvSpPr>
            <a:spLocks noGrp="1" noChangeArrowheads="1"/>
          </p:cNvSpPr>
          <p:nvPr>
            <p:ph type="body" idx="1"/>
          </p:nvPr>
        </p:nvSpPr>
        <p:spPr>
          <a:xfrm>
            <a:off x="876300" y="1485900"/>
            <a:ext cx="12534900" cy="7556500"/>
          </a:xfrm>
        </p:spPr>
        <p:txBody>
          <a:bodyPr/>
          <a:lstStyle/>
          <a:p>
            <a:pPr marL="889000" eaLnBrk="1" hangingPunct="1">
              <a:spcBef>
                <a:spcPct val="0"/>
              </a:spcBef>
            </a:pPr>
            <a:r>
              <a:rPr lang="en-US" sz="4600" i="1" smtClean="0">
                <a:latin typeface="Times" charset="0"/>
                <a:cs typeface="Times" charset="0"/>
                <a:sym typeface="Times" charset="0"/>
              </a:rPr>
              <a:t>n</a:t>
            </a:r>
            <a:r>
              <a:rPr lang="en-US" sz="4600" i="1" smtClean="0"/>
              <a:t> </a:t>
            </a:r>
            <a:r>
              <a:rPr lang="en-US" sz="4600" smtClean="0"/>
              <a:t>nodes communicate by broadcasting </a:t>
            </a:r>
            <a:br>
              <a:rPr lang="en-US" sz="4600" smtClean="0"/>
            </a:br>
            <a:r>
              <a:rPr lang="en-US" sz="4600" smtClean="0"/>
              <a:t>messages</a:t>
            </a:r>
          </a:p>
          <a:p>
            <a:pPr marL="889000" eaLnBrk="1" hangingPunct="1">
              <a:spcBef>
                <a:spcPts val="4300"/>
              </a:spcBef>
            </a:pPr>
            <a:r>
              <a:rPr lang="en-US" sz="4600" smtClean="0"/>
              <a:t>Dynamic omission transmission faults</a:t>
            </a:r>
          </a:p>
          <a:p>
            <a:pPr marL="889000" eaLnBrk="1" hangingPunct="1">
              <a:spcBef>
                <a:spcPts val="4300"/>
              </a:spcBef>
            </a:pPr>
            <a:r>
              <a:rPr lang="en-US" sz="4600" smtClean="0"/>
              <a:t>Byzantine process failures</a:t>
            </a:r>
          </a:p>
          <a:p>
            <a:pPr marL="889000" eaLnBrk="1" hangingPunct="1">
              <a:spcBef>
                <a:spcPts val="4300"/>
              </a:spcBef>
            </a:pPr>
            <a:r>
              <a:rPr lang="en-US" sz="4600" smtClean="0"/>
              <a:t>Asynchronous system</a:t>
            </a:r>
            <a:br>
              <a:rPr lang="en-US" sz="4600" smtClean="0"/>
            </a:br>
            <a:endParaRPr lang="en-US" sz="460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p:cNvSpPr>
            <a:spLocks noGrp="1" noChangeArrowheads="1"/>
          </p:cNvSpPr>
          <p:nvPr>
            <p:ph type="title"/>
          </p:nvPr>
        </p:nvSpPr>
        <p:spPr>
          <a:xfrm>
            <a:off x="1270000" y="0"/>
            <a:ext cx="10464800" cy="1600200"/>
          </a:xfrm>
        </p:spPr>
        <p:txBody>
          <a:bodyPr/>
          <a:lstStyle/>
          <a:p>
            <a:pPr eaLnBrk="1" hangingPunct="1"/>
            <a:r>
              <a:rPr lang="en-US" smtClean="0"/>
              <a:t>Impossibility Results</a:t>
            </a:r>
          </a:p>
        </p:txBody>
      </p:sp>
      <p:sp>
        <p:nvSpPr>
          <p:cNvPr id="59395" name="Rectangle 2"/>
          <p:cNvSpPr>
            <a:spLocks/>
          </p:cNvSpPr>
          <p:nvPr/>
        </p:nvSpPr>
        <p:spPr bwMode="auto">
          <a:xfrm>
            <a:off x="38100" y="2228850"/>
            <a:ext cx="12928600" cy="838200"/>
          </a:xfrm>
          <a:prstGeom prst="rect">
            <a:avLst/>
          </a:prstGeom>
          <a:noFill/>
          <a:ln w="12700">
            <a:noFill/>
            <a:miter lim="800000"/>
            <a:headEnd/>
            <a:tailEnd/>
          </a:ln>
        </p:spPr>
        <p:txBody>
          <a:bodyPr lIns="0" tIns="0" rIns="0" bIns="0" anchor="ctr"/>
          <a:lstStyle/>
          <a:p>
            <a:r>
              <a:rPr lang="en-US" sz="2800" b="1">
                <a:solidFill>
                  <a:schemeClr val="tx1"/>
                </a:solidFill>
                <a:ea typeface="Gill Sans" charset="0"/>
                <a:cs typeface="Gill Sans" charset="0"/>
              </a:rPr>
              <a:t>Fischer, Lynch and Paterson, </a:t>
            </a:r>
          </a:p>
          <a:p>
            <a:r>
              <a:rPr lang="en-US" sz="2800" b="1" i="1">
                <a:solidFill>
                  <a:schemeClr val="tx1"/>
                </a:solidFill>
                <a:ea typeface="Gill Sans" charset="0"/>
                <a:cs typeface="Gill Sans" charset="0"/>
              </a:rPr>
              <a:t>Impossibility of Distributed Consensus with One Faulty Process</a:t>
            </a:r>
            <a:r>
              <a:rPr lang="en-US" sz="2800" b="1">
                <a:solidFill>
                  <a:schemeClr val="tx1"/>
                </a:solidFill>
                <a:ea typeface="Gill Sans" charset="0"/>
                <a:cs typeface="Gill Sans" charset="0"/>
              </a:rPr>
              <a:t>, 1985</a:t>
            </a:r>
          </a:p>
        </p:txBody>
      </p:sp>
      <p:sp>
        <p:nvSpPr>
          <p:cNvPr id="59396" name="Rectangle 3"/>
          <p:cNvSpPr>
            <a:spLocks/>
          </p:cNvSpPr>
          <p:nvPr/>
        </p:nvSpPr>
        <p:spPr bwMode="auto">
          <a:xfrm>
            <a:off x="1092200" y="3409950"/>
            <a:ext cx="10833100" cy="1244600"/>
          </a:xfrm>
          <a:prstGeom prst="rect">
            <a:avLst/>
          </a:prstGeom>
          <a:noFill/>
          <a:ln w="12700">
            <a:noFill/>
            <a:miter lim="800000"/>
            <a:headEnd/>
            <a:tailEnd/>
          </a:ln>
        </p:spPr>
        <p:txBody>
          <a:bodyPr lIns="0" tIns="0" rIns="0" bIns="0" anchor="ctr"/>
          <a:lstStyle/>
          <a:p>
            <a:r>
              <a:rPr lang="en-US">
                <a:solidFill>
                  <a:srgbClr val="FFCC66"/>
                </a:solidFill>
                <a:ea typeface="Gill Sans" charset="0"/>
                <a:cs typeface="Gill Sans" charset="0"/>
              </a:rPr>
              <a:t>Consensus is impossible in an asynchronous system if only one process can crash</a:t>
            </a:r>
          </a:p>
        </p:txBody>
      </p:sp>
      <p:sp>
        <p:nvSpPr>
          <p:cNvPr id="59397" name="Line 4"/>
          <p:cNvSpPr>
            <a:spLocks noChangeShapeType="1"/>
          </p:cNvSpPr>
          <p:nvPr/>
        </p:nvSpPr>
        <p:spPr bwMode="auto">
          <a:xfrm>
            <a:off x="282575" y="5407025"/>
            <a:ext cx="12439650" cy="3175"/>
          </a:xfrm>
          <a:prstGeom prst="line">
            <a:avLst/>
          </a:prstGeom>
          <a:noFill/>
          <a:ln w="101600" cap="rnd">
            <a:solidFill>
              <a:srgbClr val="000000"/>
            </a:solidFill>
            <a:prstDash val="sysDot"/>
            <a:miter lim="800000"/>
            <a:headEnd/>
            <a:tailEnd/>
          </a:ln>
        </p:spPr>
        <p:txBody>
          <a:bodyPr lIns="0" tIns="0" rIns="0" bIns="0"/>
          <a:lstStyle/>
          <a:p>
            <a:endParaRPr lang="en-US"/>
          </a:p>
        </p:txBody>
      </p:sp>
      <p:sp>
        <p:nvSpPr>
          <p:cNvPr id="59398" name="Rectangle 5"/>
          <p:cNvSpPr>
            <a:spLocks/>
          </p:cNvSpPr>
          <p:nvPr/>
        </p:nvSpPr>
        <p:spPr bwMode="auto">
          <a:xfrm>
            <a:off x="800100" y="6089650"/>
            <a:ext cx="11417300" cy="838200"/>
          </a:xfrm>
          <a:prstGeom prst="rect">
            <a:avLst/>
          </a:prstGeom>
          <a:noFill/>
          <a:ln w="12700">
            <a:noFill/>
            <a:miter lim="800000"/>
            <a:headEnd/>
            <a:tailEnd/>
          </a:ln>
        </p:spPr>
        <p:txBody>
          <a:bodyPr lIns="0" tIns="0" rIns="0" bIns="0" anchor="ctr"/>
          <a:lstStyle/>
          <a:p>
            <a:r>
              <a:rPr lang="en-US" sz="2800" b="1">
                <a:solidFill>
                  <a:schemeClr val="tx1"/>
                </a:solidFill>
                <a:ea typeface="Gill Sans" charset="0"/>
                <a:cs typeface="Gill Sans" charset="0"/>
              </a:rPr>
              <a:t>Santoro and Widmayer, </a:t>
            </a:r>
          </a:p>
          <a:p>
            <a:r>
              <a:rPr lang="en-US" sz="2800" b="1" i="1">
                <a:solidFill>
                  <a:schemeClr val="tx1"/>
                </a:solidFill>
                <a:ea typeface="Gill Sans" charset="0"/>
                <a:cs typeface="Gill Sans" charset="0"/>
              </a:rPr>
              <a:t>Time is not a Healer</a:t>
            </a:r>
            <a:r>
              <a:rPr lang="en-US" sz="2800" b="1">
                <a:solidFill>
                  <a:schemeClr val="tx1"/>
                </a:solidFill>
                <a:ea typeface="Gill Sans" charset="0"/>
                <a:cs typeface="Gill Sans" charset="0"/>
              </a:rPr>
              <a:t>, 1989</a:t>
            </a:r>
          </a:p>
        </p:txBody>
      </p:sp>
      <p:sp>
        <p:nvSpPr>
          <p:cNvPr id="59399" name="Rectangle 6"/>
          <p:cNvSpPr>
            <a:spLocks/>
          </p:cNvSpPr>
          <p:nvPr/>
        </p:nvSpPr>
        <p:spPr bwMode="auto">
          <a:xfrm>
            <a:off x="1092200" y="7169150"/>
            <a:ext cx="10833100" cy="1917700"/>
          </a:xfrm>
          <a:prstGeom prst="rect">
            <a:avLst/>
          </a:prstGeom>
          <a:noFill/>
          <a:ln w="12700">
            <a:noFill/>
            <a:miter lim="800000"/>
            <a:headEnd/>
            <a:tailEnd/>
          </a:ln>
        </p:spPr>
        <p:txBody>
          <a:bodyPr lIns="0" tIns="0" rIns="0" bIns="0" anchor="ctr"/>
          <a:lstStyle/>
          <a:p>
            <a:r>
              <a:rPr lang="en-US">
                <a:solidFill>
                  <a:srgbClr val="FFCC66"/>
                </a:solidFill>
                <a:ea typeface="Gill Sans" charset="0"/>
                <a:cs typeface="Gill Sans" charset="0"/>
              </a:rPr>
              <a:t>Consensus is impossible in a synchronous system if </a:t>
            </a:r>
            <a:r>
              <a:rPr lang="en-US" i="1">
                <a:solidFill>
                  <a:srgbClr val="FFCC66"/>
                </a:solidFill>
                <a:latin typeface="Times" charset="0"/>
                <a:cs typeface="Times" charset="0"/>
                <a:sym typeface="Times" charset="0"/>
              </a:rPr>
              <a:t>n−</a:t>
            </a:r>
            <a:r>
              <a:rPr lang="en-US">
                <a:solidFill>
                  <a:srgbClr val="FFCC66"/>
                </a:solidFill>
                <a:latin typeface="Times" charset="0"/>
                <a:cs typeface="Times" charset="0"/>
                <a:sym typeface="Times" charset="0"/>
              </a:rPr>
              <a:t>2</a:t>
            </a:r>
            <a:r>
              <a:rPr lang="en-US" b="1">
                <a:solidFill>
                  <a:srgbClr val="FFCC66"/>
                </a:solidFill>
                <a:latin typeface="Times" charset="0"/>
                <a:cs typeface="Times" charset="0"/>
                <a:sym typeface="Times" charset="0"/>
              </a:rPr>
              <a:t> </a:t>
            </a:r>
            <a:r>
              <a:rPr lang="en-US">
                <a:solidFill>
                  <a:srgbClr val="FFCC66"/>
                </a:solidFill>
                <a:ea typeface="Gill Sans" charset="0"/>
                <a:cs typeface="Gill Sans" charset="0"/>
              </a:rPr>
              <a:t>transmission omission faults can occur per communication step</a:t>
            </a:r>
          </a:p>
        </p:txBody>
      </p:sp>
      <p:sp>
        <p:nvSpPr>
          <p:cNvPr id="59400" name="Line 7"/>
          <p:cNvSpPr>
            <a:spLocks noChangeShapeType="1"/>
          </p:cNvSpPr>
          <p:nvPr/>
        </p:nvSpPr>
        <p:spPr bwMode="auto">
          <a:xfrm>
            <a:off x="282575" y="5407025"/>
            <a:ext cx="12439650" cy="3175"/>
          </a:xfrm>
          <a:prstGeom prst="line">
            <a:avLst/>
          </a:prstGeom>
          <a:noFill/>
          <a:ln w="101600" cap="rnd">
            <a:solidFill>
              <a:schemeClr val="tx1"/>
            </a:solidFill>
            <a:prstDash val="sysDot"/>
            <a:miter lim="800000"/>
            <a:headEnd/>
            <a:tailEnd/>
          </a:ln>
        </p:spPr>
        <p:txBody>
          <a:bodyPr lIns="0" tIns="0" rIns="0" bIns="0"/>
          <a:lstStyle/>
          <a:p>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
          <p:cNvSpPr>
            <a:spLocks noGrp="1" noChangeArrowheads="1"/>
          </p:cNvSpPr>
          <p:nvPr>
            <p:ph type="title"/>
          </p:nvPr>
        </p:nvSpPr>
        <p:spPr>
          <a:xfrm>
            <a:off x="1270000" y="0"/>
            <a:ext cx="10464800" cy="1600200"/>
          </a:xfrm>
        </p:spPr>
        <p:txBody>
          <a:bodyPr/>
          <a:lstStyle/>
          <a:p>
            <a:pPr eaLnBrk="1" hangingPunct="1"/>
            <a:r>
              <a:rPr lang="en-US" smtClean="0"/>
              <a:t>Impossibility Results</a:t>
            </a:r>
          </a:p>
        </p:txBody>
      </p:sp>
      <p:sp>
        <p:nvSpPr>
          <p:cNvPr id="60419" name="Rectangle 2"/>
          <p:cNvSpPr>
            <a:spLocks/>
          </p:cNvSpPr>
          <p:nvPr/>
        </p:nvSpPr>
        <p:spPr bwMode="auto">
          <a:xfrm>
            <a:off x="38100" y="2228850"/>
            <a:ext cx="12928600" cy="838200"/>
          </a:xfrm>
          <a:prstGeom prst="rect">
            <a:avLst/>
          </a:prstGeom>
          <a:noFill/>
          <a:ln w="12700">
            <a:noFill/>
            <a:miter lim="800000"/>
            <a:headEnd/>
            <a:tailEnd/>
          </a:ln>
        </p:spPr>
        <p:txBody>
          <a:bodyPr lIns="0" tIns="0" rIns="0" bIns="0" anchor="ctr"/>
          <a:lstStyle/>
          <a:p>
            <a:r>
              <a:rPr lang="en-US" sz="2800" b="1">
                <a:solidFill>
                  <a:schemeClr val="tx1"/>
                </a:solidFill>
                <a:ea typeface="Gill Sans" charset="0"/>
                <a:cs typeface="Gill Sans" charset="0"/>
              </a:rPr>
              <a:t>Fischer, Lynch and Paterson, </a:t>
            </a:r>
          </a:p>
          <a:p>
            <a:r>
              <a:rPr lang="en-US" sz="2800" b="1" i="1">
                <a:solidFill>
                  <a:schemeClr val="tx1"/>
                </a:solidFill>
                <a:ea typeface="Gill Sans" charset="0"/>
                <a:cs typeface="Gill Sans" charset="0"/>
              </a:rPr>
              <a:t>Impossibility of Distributed Consensus with One Faulty Process</a:t>
            </a:r>
            <a:r>
              <a:rPr lang="en-US" sz="2800" b="1">
                <a:solidFill>
                  <a:schemeClr val="tx1"/>
                </a:solidFill>
                <a:ea typeface="Gill Sans" charset="0"/>
                <a:cs typeface="Gill Sans" charset="0"/>
              </a:rPr>
              <a:t>, 1985</a:t>
            </a:r>
          </a:p>
        </p:txBody>
      </p:sp>
      <p:sp>
        <p:nvSpPr>
          <p:cNvPr id="60420" name="Rectangle 3"/>
          <p:cNvSpPr>
            <a:spLocks/>
          </p:cNvSpPr>
          <p:nvPr/>
        </p:nvSpPr>
        <p:spPr bwMode="auto">
          <a:xfrm>
            <a:off x="1092200" y="3409950"/>
            <a:ext cx="10833100" cy="1244600"/>
          </a:xfrm>
          <a:prstGeom prst="rect">
            <a:avLst/>
          </a:prstGeom>
          <a:noFill/>
          <a:ln w="12700">
            <a:noFill/>
            <a:miter lim="800000"/>
            <a:headEnd/>
            <a:tailEnd/>
          </a:ln>
        </p:spPr>
        <p:txBody>
          <a:bodyPr lIns="0" tIns="0" rIns="0" bIns="0" anchor="ctr"/>
          <a:lstStyle/>
          <a:p>
            <a:r>
              <a:rPr lang="en-US">
                <a:solidFill>
                  <a:srgbClr val="FFCC66"/>
                </a:solidFill>
                <a:ea typeface="Gill Sans" charset="0"/>
                <a:cs typeface="Gill Sans" charset="0"/>
              </a:rPr>
              <a:t>Consensus is impossible in an asynchronous system if only one process can crash</a:t>
            </a:r>
          </a:p>
        </p:txBody>
      </p:sp>
      <p:sp>
        <p:nvSpPr>
          <p:cNvPr id="60421" name="Line 4"/>
          <p:cNvSpPr>
            <a:spLocks noChangeShapeType="1"/>
          </p:cNvSpPr>
          <p:nvPr/>
        </p:nvSpPr>
        <p:spPr bwMode="auto">
          <a:xfrm>
            <a:off x="282575" y="5407025"/>
            <a:ext cx="12439650" cy="3175"/>
          </a:xfrm>
          <a:prstGeom prst="line">
            <a:avLst/>
          </a:prstGeom>
          <a:noFill/>
          <a:ln w="101600" cap="rnd">
            <a:solidFill>
              <a:srgbClr val="000000"/>
            </a:solidFill>
            <a:prstDash val="sysDot"/>
            <a:miter lim="800000"/>
            <a:headEnd/>
            <a:tailEnd/>
          </a:ln>
        </p:spPr>
        <p:txBody>
          <a:bodyPr lIns="0" tIns="0" rIns="0" bIns="0"/>
          <a:lstStyle/>
          <a:p>
            <a:endParaRPr lang="en-US"/>
          </a:p>
        </p:txBody>
      </p:sp>
      <p:sp>
        <p:nvSpPr>
          <p:cNvPr id="60422" name="Rectangle 5"/>
          <p:cNvSpPr>
            <a:spLocks/>
          </p:cNvSpPr>
          <p:nvPr/>
        </p:nvSpPr>
        <p:spPr bwMode="auto">
          <a:xfrm>
            <a:off x="800100" y="6089650"/>
            <a:ext cx="11417300" cy="838200"/>
          </a:xfrm>
          <a:prstGeom prst="rect">
            <a:avLst/>
          </a:prstGeom>
          <a:noFill/>
          <a:ln w="12700">
            <a:noFill/>
            <a:miter lim="800000"/>
            <a:headEnd/>
            <a:tailEnd/>
          </a:ln>
        </p:spPr>
        <p:txBody>
          <a:bodyPr lIns="0" tIns="0" rIns="0" bIns="0" anchor="ctr"/>
          <a:lstStyle/>
          <a:p>
            <a:r>
              <a:rPr lang="en-US" sz="2800" b="1">
                <a:solidFill>
                  <a:schemeClr val="tx1"/>
                </a:solidFill>
                <a:ea typeface="Gill Sans" charset="0"/>
                <a:cs typeface="Gill Sans" charset="0"/>
              </a:rPr>
              <a:t>Santoro and Widmayer, </a:t>
            </a:r>
          </a:p>
          <a:p>
            <a:r>
              <a:rPr lang="en-US" sz="2800" b="1" i="1">
                <a:solidFill>
                  <a:schemeClr val="tx1"/>
                </a:solidFill>
                <a:ea typeface="Gill Sans" charset="0"/>
                <a:cs typeface="Gill Sans" charset="0"/>
              </a:rPr>
              <a:t>Time is not a Healer</a:t>
            </a:r>
            <a:r>
              <a:rPr lang="en-US" sz="2800" b="1">
                <a:solidFill>
                  <a:schemeClr val="tx1"/>
                </a:solidFill>
                <a:ea typeface="Gill Sans" charset="0"/>
                <a:cs typeface="Gill Sans" charset="0"/>
              </a:rPr>
              <a:t>, 1989</a:t>
            </a:r>
          </a:p>
        </p:txBody>
      </p:sp>
      <p:sp>
        <p:nvSpPr>
          <p:cNvPr id="60423" name="Rectangle 6"/>
          <p:cNvSpPr>
            <a:spLocks/>
          </p:cNvSpPr>
          <p:nvPr/>
        </p:nvSpPr>
        <p:spPr bwMode="auto">
          <a:xfrm>
            <a:off x="1092200" y="7169150"/>
            <a:ext cx="10833100" cy="1917700"/>
          </a:xfrm>
          <a:prstGeom prst="rect">
            <a:avLst/>
          </a:prstGeom>
          <a:noFill/>
          <a:ln w="12700">
            <a:noFill/>
            <a:miter lim="800000"/>
            <a:headEnd/>
            <a:tailEnd/>
          </a:ln>
        </p:spPr>
        <p:txBody>
          <a:bodyPr lIns="0" tIns="0" rIns="0" bIns="0" anchor="ctr"/>
          <a:lstStyle/>
          <a:p>
            <a:r>
              <a:rPr lang="en-US">
                <a:solidFill>
                  <a:srgbClr val="FFCC66"/>
                </a:solidFill>
                <a:ea typeface="Gill Sans" charset="0"/>
                <a:cs typeface="Gill Sans" charset="0"/>
              </a:rPr>
              <a:t>Consensus is impossible in a synchronous  system if </a:t>
            </a:r>
            <a:r>
              <a:rPr lang="en-US" i="1">
                <a:solidFill>
                  <a:srgbClr val="FFCC66"/>
                </a:solidFill>
                <a:latin typeface="Times" charset="0"/>
                <a:cs typeface="Times" charset="0"/>
                <a:sym typeface="Times" charset="0"/>
              </a:rPr>
              <a:t>n−</a:t>
            </a:r>
            <a:r>
              <a:rPr lang="en-US">
                <a:solidFill>
                  <a:srgbClr val="FFCC66"/>
                </a:solidFill>
                <a:latin typeface="Times" charset="0"/>
                <a:cs typeface="Times" charset="0"/>
                <a:sym typeface="Times" charset="0"/>
              </a:rPr>
              <a:t>2</a:t>
            </a:r>
            <a:r>
              <a:rPr lang="en-US" b="1">
                <a:solidFill>
                  <a:srgbClr val="FFCC66"/>
                </a:solidFill>
                <a:latin typeface="Times" charset="0"/>
                <a:cs typeface="Times" charset="0"/>
                <a:sym typeface="Times" charset="0"/>
              </a:rPr>
              <a:t> </a:t>
            </a:r>
            <a:r>
              <a:rPr lang="en-US">
                <a:solidFill>
                  <a:srgbClr val="FFCC66"/>
                </a:solidFill>
                <a:ea typeface="Gill Sans" charset="0"/>
                <a:cs typeface="Gill Sans" charset="0"/>
              </a:rPr>
              <a:t>transmission omission faults can occur per communication step</a:t>
            </a:r>
          </a:p>
        </p:txBody>
      </p:sp>
      <p:sp>
        <p:nvSpPr>
          <p:cNvPr id="60424" name="Line 7"/>
          <p:cNvSpPr>
            <a:spLocks noChangeShapeType="1"/>
          </p:cNvSpPr>
          <p:nvPr/>
        </p:nvSpPr>
        <p:spPr bwMode="auto">
          <a:xfrm>
            <a:off x="282575" y="5407025"/>
            <a:ext cx="12439650" cy="3175"/>
          </a:xfrm>
          <a:prstGeom prst="line">
            <a:avLst/>
          </a:prstGeom>
          <a:noFill/>
          <a:ln w="101600" cap="rnd">
            <a:solidFill>
              <a:schemeClr val="tx1"/>
            </a:solidFill>
            <a:prstDash val="sysDot"/>
            <a:miter lim="800000"/>
            <a:headEnd/>
            <a:tailEnd/>
          </a:ln>
        </p:spPr>
        <p:txBody>
          <a:bodyPr lIns="0" tIns="0" rIns="0" bIns="0"/>
          <a:lstStyle/>
          <a:p>
            <a:endParaRPr lang="en-US"/>
          </a:p>
        </p:txBody>
      </p:sp>
      <p:pic>
        <p:nvPicPr>
          <p:cNvPr id="70664" name="Picture 8"/>
          <p:cNvPicPr>
            <a:picLocks noChangeArrowheads="1"/>
          </p:cNvPicPr>
          <p:nvPr/>
        </p:nvPicPr>
        <p:blipFill>
          <a:blip r:embed="rId3" cstate="print"/>
          <a:srcRect/>
          <a:stretch>
            <a:fillRect/>
          </a:stretch>
        </p:blipFill>
        <p:spPr bwMode="auto">
          <a:xfrm>
            <a:off x="3619500" y="4114800"/>
            <a:ext cx="5511800" cy="2768600"/>
          </a:xfrm>
          <a:prstGeom prst="rect">
            <a:avLst/>
          </a:prstGeom>
          <a:noFill/>
          <a:ln w="12700" cap="flat">
            <a:noFill/>
            <a:miter lim="800000"/>
            <a:headEnd/>
            <a:tailEnd/>
          </a:ln>
          <a:effectLst>
            <a:outerShdw dist="12699" dir="5400000" algn="ctr" rotWithShape="0">
              <a:schemeClr val="bg2">
                <a:alpha val="50000"/>
              </a:schemeClr>
            </a:outerShdw>
          </a:effec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FFFFFF"/>
      </a:accent1>
      <a:accent2>
        <a:srgbClr val="333399"/>
      </a:accent2>
      <a:accent3>
        <a:srgbClr val="AAAAAA"/>
      </a:accent3>
      <a:accent4>
        <a:srgbClr val="DADADA"/>
      </a:accent4>
      <a:accent5>
        <a:srgbClr val="FFFFFF"/>
      </a:accent5>
      <a:accent6>
        <a:srgbClr val="2D2D8A"/>
      </a:accent6>
      <a:hlink>
        <a:srgbClr val="009999"/>
      </a:hlink>
      <a:folHlink>
        <a:srgbClr val="99CC00"/>
      </a:folHlink>
    </a:clrScheme>
    <a:fontScheme name="Title &amp; Subtitle">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amp; Bullets - Righ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Bullets &amp; Photo">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 Center">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Photo - Horizontal Reflection">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_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000000"/>
      </a:lt2>
      <a:accent1>
        <a:srgbClr val="008000"/>
      </a:accent1>
      <a:accent2>
        <a:srgbClr val="333399"/>
      </a:accent2>
      <a:accent3>
        <a:srgbClr val="AAAAAA"/>
      </a:accent3>
      <a:accent4>
        <a:srgbClr val="DADADA"/>
      </a:accent4>
      <a:accent5>
        <a:srgbClr val="AAC0AA"/>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_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_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_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1_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_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_Title &amp; Bullets - Lef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_Title, Bullets &amp; Photo">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_Photo - Vertic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_Photo - Horizont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2_Photo - Horizontal">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2_Title &amp; Bullets - Righ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2_Title &amp; Bullets - 2 Column">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2_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2_Title - Top">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2_Title - Center">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2_Blank">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Helvetica Neue Light"/>
        <a:ea typeface="ヒラギノ角ゴ ProN W3"/>
        <a:cs typeface="ヒラギノ角ゴ ProN W3"/>
      </a:majorFont>
      <a:minorFont>
        <a:latin typeface="Helvetica Neue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hoto - Vertical">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Vertical Reflection">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itle - Top">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Blank">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itle &amp; Bullets - Lef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2 Column">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51</TotalTime>
  <Pages>0</Pages>
  <Words>2151</Words>
  <Characters>0</Characters>
  <Application>Microsoft Office PowerPoint</Application>
  <PresentationFormat>Custom</PresentationFormat>
  <Lines>0</Lines>
  <Paragraphs>283</Paragraphs>
  <Slides>31</Slides>
  <Notes>26</Notes>
  <HiddenSlides>0</HiddenSlides>
  <MMClips>0</MMClips>
  <ScaleCrop>false</ScaleCrop>
  <HeadingPairs>
    <vt:vector size="6" baseType="variant">
      <vt:variant>
        <vt:lpstr>Theme</vt:lpstr>
      </vt:variant>
      <vt:variant>
        <vt:i4>37</vt:i4>
      </vt:variant>
      <vt:variant>
        <vt:lpstr>Embedded OLE Servers</vt:lpstr>
      </vt:variant>
      <vt:variant>
        <vt:i4>1</vt:i4>
      </vt:variant>
      <vt:variant>
        <vt:lpstr>Slide Titles</vt:lpstr>
      </vt:variant>
      <vt:variant>
        <vt:i4>31</vt:i4>
      </vt:variant>
    </vt:vector>
  </HeadingPairs>
  <TitlesOfParts>
    <vt:vector size="69" baseType="lpstr">
      <vt:lpstr>Title &amp; Subtitle</vt:lpstr>
      <vt:lpstr>Title &amp; Bullets</vt:lpstr>
      <vt:lpstr>1_Title &amp; Subtitle</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 Center</vt:lpstr>
      <vt:lpstr>1_Bullets</vt:lpstr>
      <vt:lpstr>1_Title &amp; Bullets - 2 Column</vt:lpstr>
      <vt:lpstr>Photo - Horizontal Reflection</vt:lpstr>
      <vt:lpstr>1_Blank</vt:lpstr>
      <vt:lpstr>1_Title - Top</vt:lpstr>
      <vt:lpstr>1_Title - Center</vt:lpstr>
      <vt:lpstr>Photo - Horizontal</vt:lpstr>
      <vt:lpstr>1_Photo - Horizontal Reflection</vt:lpstr>
      <vt:lpstr>1_Photo - Vertical</vt:lpstr>
      <vt:lpstr>1_Photo - Vertical Reflection</vt:lpstr>
      <vt:lpstr>1_Title, Bullets &amp; Photo</vt:lpstr>
      <vt:lpstr>1_Title &amp; Bullets - Left</vt:lpstr>
      <vt:lpstr>1_Title &amp; Bullets - Right</vt:lpstr>
      <vt:lpstr>2_Title &amp; Bullets</vt:lpstr>
      <vt:lpstr>2_Title &amp; Bullets - Left</vt:lpstr>
      <vt:lpstr>2_Title, Bullets &amp; Photo</vt:lpstr>
      <vt:lpstr>2_Photo - Vertical</vt:lpstr>
      <vt:lpstr>1_Photo - Horizontal</vt:lpstr>
      <vt:lpstr>2_Photo - Horizontal</vt:lpstr>
      <vt:lpstr>2_Title &amp; Bullets - Right</vt:lpstr>
      <vt:lpstr>2_Title &amp; Bullets - 2 Column</vt:lpstr>
      <vt:lpstr>2_Bullets</vt:lpstr>
      <vt:lpstr>2_Title - Top</vt:lpstr>
      <vt:lpstr>2_Title - Center</vt:lpstr>
      <vt:lpstr>2_Blank</vt:lpstr>
      <vt:lpstr>Chart</vt:lpstr>
      <vt:lpstr>Slide 1</vt:lpstr>
      <vt:lpstr>Slide 2</vt:lpstr>
      <vt:lpstr>Consensus</vt:lpstr>
      <vt:lpstr>Abstracting the Ad hoc Network</vt:lpstr>
      <vt:lpstr>Environment</vt:lpstr>
      <vt:lpstr>Communication Medium</vt:lpstr>
      <vt:lpstr>Model</vt:lpstr>
      <vt:lpstr>Impossibility Results</vt:lpstr>
      <vt:lpstr>Impossibility Results</vt:lpstr>
      <vt:lpstr>The Turquois Protocol </vt:lpstr>
      <vt:lpstr>Desirable Features</vt:lpstr>
      <vt:lpstr>k-consensus</vt:lpstr>
      <vt:lpstr>Slide 13</vt:lpstr>
      <vt:lpstr>Slide 14</vt:lpstr>
      <vt:lpstr>Slide 15</vt:lpstr>
      <vt:lpstr>Slide 16</vt:lpstr>
      <vt:lpstr>Slide 17</vt:lpstr>
      <vt:lpstr>Slide 18</vt:lpstr>
      <vt:lpstr>Slide 19</vt:lpstr>
      <vt:lpstr>Slide 20</vt:lpstr>
      <vt:lpstr>Validation of Messages</vt:lpstr>
      <vt:lpstr>Slide 22</vt:lpstr>
      <vt:lpstr>Slide 23</vt:lpstr>
      <vt:lpstr>Performance Evaluation</vt:lpstr>
      <vt:lpstr>Performance Evaluation</vt:lpstr>
      <vt:lpstr>Slide 26</vt:lpstr>
      <vt:lpstr>Slide 27</vt:lpstr>
      <vt:lpstr>Slide 28</vt:lpstr>
      <vt:lpstr>Slide 29</vt:lpstr>
      <vt:lpstr>Slide 30</vt:lpstr>
      <vt:lpstr>Conclusions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Turquois: Byzantine Consensus in Wireless Ad hoc Networks</dc:title>
  <dc:subject/>
  <dc:creator/>
  <cp:keywords/>
  <dc:description/>
  <cp:lastModifiedBy>Nuno Ferreira Neves</cp:lastModifiedBy>
  <cp:revision>10</cp:revision>
  <dcterms:modified xsi:type="dcterms:W3CDTF">2010-07-04T15:14:48Z</dcterms:modified>
</cp:coreProperties>
</file>