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8" r:id="rId10"/>
    <p:sldId id="275" r:id="rId11"/>
    <p:sldId id="276" r:id="rId12"/>
    <p:sldId id="277" r:id="rId13"/>
  </p:sldIdLst>
  <p:sldSz cx="10693400" cy="7561263"/>
  <p:notesSz cx="6864350" cy="9750425"/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100"/>
    <a:srgbClr val="E19900"/>
    <a:srgbClr val="FAAB4F"/>
    <a:srgbClr val="C8C8C8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02" autoAdjust="0"/>
    <p:restoredTop sz="94660"/>
  </p:normalViewPr>
  <p:slideViewPr>
    <p:cSldViewPr snapToGrid="0">
      <p:cViewPr>
        <p:scale>
          <a:sx n="68" d="100"/>
          <a:sy n="68" d="100"/>
        </p:scale>
        <p:origin x="-1104" y="-78"/>
      </p:cViewPr>
      <p:guideLst>
        <p:guide orient="horz" pos="3529"/>
        <p:guide orient="horz" pos="1480"/>
        <p:guide orient="horz" pos="968"/>
        <p:guide orient="horz" pos="3319"/>
        <p:guide orient="horz" pos="4627"/>
        <p:guide orient="horz" pos="2583"/>
        <p:guide orient="horz" pos="556"/>
        <p:guide orient="horz" pos="714"/>
        <p:guide pos="236"/>
        <p:guide pos="3608"/>
        <p:guide pos="5146"/>
        <p:guide pos="1550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178" y="-102"/>
      </p:cViewPr>
      <p:guideLst>
        <p:guide orient="horz" pos="3071"/>
        <p:guide orient="horz" pos="5965"/>
        <p:guide orient="horz" pos="6062"/>
        <p:guide pos="2163"/>
      </p:guideLst>
    </p:cSldViewPr>
  </p:notesViewPr>
  <p:gridSpacing cx="1843430400" cy="18434304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4" name="Picture 12" descr="continental_255_153_0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3269" y="9262358"/>
            <a:ext cx="2249634" cy="361762"/>
          </a:xfrm>
          <a:prstGeom prst="rect">
            <a:avLst/>
          </a:prstGeom>
          <a:noFill/>
        </p:spPr>
      </p:pic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301448" y="9187510"/>
            <a:ext cx="626145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sm" len="lg"/>
          </a:ln>
          <a:effectLst/>
        </p:spPr>
        <p:txBody>
          <a:bodyPr lIns="92016" tIns="46008" rIns="92016" bIns="46008" anchor="b"/>
          <a:lstStyle/>
          <a:p>
            <a:endParaRPr lang="pt-PT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166758" y="9407375"/>
            <a:ext cx="807009" cy="262440"/>
          </a:xfrm>
          <a:prstGeom prst="rect">
            <a:avLst/>
          </a:prstGeom>
          <a:noFill/>
          <a:ln w="9525">
            <a:noFill/>
            <a:miter lim="800000"/>
            <a:headEnd/>
            <a:tailEnd type="none" w="sm" len="lg"/>
          </a:ln>
          <a:effectLst/>
        </p:spPr>
        <p:txBody>
          <a:bodyPr wrap="none" lIns="107502" tIns="53751" rIns="107502" bIns="53751">
            <a:spAutoFit/>
          </a:bodyPr>
          <a:lstStyle/>
          <a:p>
            <a:pPr algn="l" defTabSz="915988" eaLnBrk="0" hangingPunct="0">
              <a:spcBef>
                <a:spcPct val="50000"/>
              </a:spcBef>
            </a:pPr>
            <a:r>
              <a:rPr lang="de-DE" sz="1000"/>
              <a:t>Page ‹Nr.›</a:t>
            </a: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298242" y="606576"/>
            <a:ext cx="62630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sm" len="lg"/>
          </a:ln>
          <a:effectLst/>
        </p:spPr>
        <p:txBody>
          <a:bodyPr lIns="92016" tIns="46008" rIns="92016" bIns="46008" anchor="b"/>
          <a:lstStyle/>
          <a:p>
            <a:endParaRPr lang="pt-PT"/>
          </a:p>
        </p:txBody>
      </p:sp>
      <p:sp>
        <p:nvSpPr>
          <p:cNvPr id="28688" name="Rectangle 1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09466" y="0"/>
            <a:ext cx="6263057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909638" eaLnBrk="0" hangingPunct="0">
              <a:defRPr b="1"/>
            </a:lvl1pPr>
          </a:lstStyle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47725" y="731838"/>
            <a:ext cx="5170488" cy="36560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275" y="4632739"/>
            <a:ext cx="5491801" cy="438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pic>
        <p:nvPicPr>
          <p:cNvPr id="5131" name="Picture 11" descr="continental_255_153_0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3269" y="9262358"/>
            <a:ext cx="2249634" cy="361762"/>
          </a:xfrm>
          <a:prstGeom prst="rect">
            <a:avLst/>
          </a:prstGeom>
          <a:noFill/>
        </p:spPr>
      </p:pic>
      <p:sp>
        <p:nvSpPr>
          <p:cNvPr id="5132" name="Line 12"/>
          <p:cNvSpPr>
            <a:spLocks noChangeShapeType="1"/>
          </p:cNvSpPr>
          <p:nvPr/>
        </p:nvSpPr>
        <p:spPr bwMode="auto">
          <a:xfrm>
            <a:off x="301448" y="9187510"/>
            <a:ext cx="626145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sm" len="lg"/>
          </a:ln>
          <a:effectLst/>
        </p:spPr>
        <p:txBody>
          <a:bodyPr lIns="92016" tIns="46008" rIns="92016" bIns="46008" anchor="b"/>
          <a:lstStyle/>
          <a:p>
            <a:endParaRPr lang="pt-PT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166758" y="9407375"/>
            <a:ext cx="807009" cy="262440"/>
          </a:xfrm>
          <a:prstGeom prst="rect">
            <a:avLst/>
          </a:prstGeom>
          <a:noFill/>
          <a:ln w="9525">
            <a:noFill/>
            <a:miter lim="800000"/>
            <a:headEnd/>
            <a:tailEnd type="none" w="sm" len="lg"/>
          </a:ln>
          <a:effectLst/>
        </p:spPr>
        <p:txBody>
          <a:bodyPr wrap="none" lIns="107502" tIns="53751" rIns="107502" bIns="53751">
            <a:spAutoFit/>
          </a:bodyPr>
          <a:lstStyle/>
          <a:p>
            <a:pPr algn="l" defTabSz="915988" eaLnBrk="0" hangingPunct="0">
              <a:spcBef>
                <a:spcPct val="50000"/>
              </a:spcBef>
            </a:pPr>
            <a:r>
              <a:rPr lang="de-DE" sz="1000"/>
              <a:t>Page ‹Nr.›</a:t>
            </a:r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301448" y="4497077"/>
            <a:ext cx="626145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sm" len="lg"/>
          </a:ln>
          <a:effectLst/>
        </p:spPr>
        <p:txBody>
          <a:bodyPr lIns="92016" tIns="46008" rIns="92016" bIns="46008" anchor="b"/>
          <a:lstStyle/>
          <a:p>
            <a:endParaRPr lang="pt-PT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298242" y="606576"/>
            <a:ext cx="62630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sm" len="lg"/>
          </a:ln>
          <a:effectLst/>
        </p:spPr>
        <p:txBody>
          <a:bodyPr lIns="92016" tIns="46008" rIns="92016" bIns="46008" anchor="b"/>
          <a:lstStyle/>
          <a:p>
            <a:endParaRPr lang="pt-PT"/>
          </a:p>
        </p:txBody>
      </p:sp>
      <p:sp>
        <p:nvSpPr>
          <p:cNvPr id="5136" name="Rectangle 1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09466" y="0"/>
            <a:ext cx="6263057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909638" eaLnBrk="0" hangingPunct="0">
              <a:defRPr b="1"/>
            </a:lvl1pPr>
          </a:lstStyle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0900" y="730250"/>
            <a:ext cx="5170488" cy="365760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879" y="4632739"/>
            <a:ext cx="5488593" cy="4387925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9313" y="731838"/>
            <a:ext cx="5167312" cy="36560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9313" y="731838"/>
            <a:ext cx="5167312" cy="36560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3776" y="4806950"/>
            <a:ext cx="8704263" cy="1620838"/>
          </a:xfrm>
        </p:spPr>
        <p:txBody>
          <a:bodyPr anchor="t"/>
          <a:lstStyle>
            <a:lvl1pPr algn="ctr">
              <a:defRPr/>
            </a:lvl1pPr>
          </a:lstStyle>
          <a:p>
            <a:r>
              <a:rPr lang="de-DE"/>
              <a:t>Title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55600" y="7200901"/>
            <a:ext cx="3384551" cy="157163"/>
          </a:xfrm>
        </p:spPr>
        <p:txBody>
          <a:bodyPr/>
          <a:lstStyle>
            <a:lvl1pPr>
              <a:defRPr/>
            </a:lvl1pPr>
          </a:lstStyle>
          <a:p>
            <a:fld id="{34890CAE-F666-497D-B6B7-91341AA94FA2}" type="slidenum">
              <a:rPr lang="de-DE"/>
              <a:pPr/>
              <a:t>‹#›</a:t>
            </a:fld>
            <a:r>
              <a:rPr lang="de-DE"/>
              <a:t> / Author /  Date   © Continental AG</a:t>
            </a:r>
          </a:p>
        </p:txBody>
      </p:sp>
      <p:grpSp>
        <p:nvGrpSpPr>
          <p:cNvPr id="26640" name="Group 16"/>
          <p:cNvGrpSpPr>
            <a:grpSpLocks/>
          </p:cNvGrpSpPr>
          <p:nvPr userDrawn="1"/>
        </p:nvGrpSpPr>
        <p:grpSpPr bwMode="auto">
          <a:xfrm>
            <a:off x="361951" y="987426"/>
            <a:ext cx="9969500" cy="5726113"/>
            <a:chOff x="228" y="622"/>
            <a:chExt cx="6280" cy="3607"/>
          </a:xfrm>
        </p:grpSpPr>
        <p:pic>
          <p:nvPicPr>
            <p:cNvPr id="26638" name="Picture 14" descr="g_strich"/>
            <p:cNvPicPr>
              <a:picLocks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" y="622"/>
              <a:ext cx="6280" cy="25"/>
            </a:xfrm>
            <a:prstGeom prst="rect">
              <a:avLst/>
            </a:prstGeom>
            <a:noFill/>
          </p:spPr>
        </p:pic>
        <p:pic>
          <p:nvPicPr>
            <p:cNvPr id="26639" name="Picture 15" descr="sg_strich"/>
            <p:cNvPicPr>
              <a:picLocks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" y="4179"/>
              <a:ext cx="6280" cy="50"/>
            </a:xfrm>
            <a:prstGeom prst="rect">
              <a:avLst/>
            </a:prstGeom>
            <a:noFill/>
          </p:spPr>
        </p:pic>
      </p:grpSp>
      <p:pic>
        <p:nvPicPr>
          <p:cNvPr id="26642" name="Picture 18" descr="continental_255_153_0_RGB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47926" y="1966913"/>
            <a:ext cx="5757863" cy="949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685E3D8-BE5B-4352-A103-A326E4F49D7A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39076" y="249239"/>
            <a:ext cx="2492375" cy="6354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951" y="249239"/>
            <a:ext cx="7324726" cy="6354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037458-98DB-44DF-AC38-8C7F6B903854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4C6B23-1FE5-4CA2-83E1-BB455A16C9F3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9"/>
            <a:ext cx="9090026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6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000C5F3-C859-4977-B4A1-5E59BA92C1D0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951" y="1277938"/>
            <a:ext cx="4908550" cy="53260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0" y="1277938"/>
            <a:ext cx="4908550" cy="53260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3E1FEE-43A6-4B3B-B246-25CC05393F98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3214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1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6" y="1692275"/>
            <a:ext cx="4725987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6" y="2397125"/>
            <a:ext cx="4725987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780BE04-74D4-44C0-83AB-79C038BEF006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67CD53A-F78A-4B2E-86EE-49F90DC47485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E39601-FDB1-4411-AA60-971D0D79F9BA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7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BD3BF4-45AE-4D8C-B9E4-F18E55300D33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1" y="5292726"/>
            <a:ext cx="6416675" cy="62547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1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1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582B70-1B65-4559-AADA-271A7571A417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1951" y="249239"/>
            <a:ext cx="99695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Headline</a:t>
            </a:r>
            <a:br>
              <a:rPr lang="de-DE" smtClean="0"/>
            </a:br>
            <a:r>
              <a:rPr lang="de-DE" smtClean="0"/>
              <a:t>single- or double lines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1951" y="1277938"/>
            <a:ext cx="9969500" cy="532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First indent setting</a:t>
            </a:r>
          </a:p>
          <a:p>
            <a:pPr lvl="1"/>
            <a:r>
              <a:rPr lang="de-DE" smtClean="0"/>
              <a:t>Second indent setting</a:t>
            </a:r>
          </a:p>
          <a:p>
            <a:pPr lvl="2"/>
            <a:r>
              <a:rPr lang="de-DE" smtClean="0"/>
              <a:t>Third indent setting</a:t>
            </a:r>
          </a:p>
          <a:p>
            <a:pPr lvl="3"/>
            <a:r>
              <a:rPr lang="de-DE" smtClean="0"/>
              <a:t>Fourth indent setting</a:t>
            </a:r>
          </a:p>
          <a:p>
            <a:pPr lvl="4"/>
            <a:r>
              <a:rPr lang="de-DE" smtClean="0"/>
              <a:t>Fifth indent setting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1950" y="7194551"/>
            <a:ext cx="3384551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996950">
              <a:lnSpc>
                <a:spcPts val="600"/>
              </a:lnSpc>
              <a:defRPr sz="700"/>
            </a:lvl1pPr>
          </a:lstStyle>
          <a:p>
            <a:fld id="{1EEBC73D-ABAE-4DEE-A2AE-AAA25BE6A243}" type="slidenum">
              <a:rPr lang="de-DE"/>
              <a:pPr/>
              <a:t>‹#›</a:t>
            </a:fld>
            <a:r>
              <a:rPr lang="de-DE"/>
              <a:t> © Continental AG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55601" y="6897688"/>
            <a:ext cx="43068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l" defTabSz="996950"/>
            <a:endParaRPr lang="en-US" sz="900" b="1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39750" y="6184901"/>
            <a:ext cx="32400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l" defTabSz="996950">
              <a:lnSpc>
                <a:spcPts val="600"/>
              </a:lnSpc>
            </a:pPr>
            <a:endParaRPr lang="en-GB" sz="700">
              <a:solidFill>
                <a:srgbClr val="FF9900"/>
              </a:solidFill>
            </a:endParaRPr>
          </a:p>
        </p:txBody>
      </p:sp>
      <p:pic>
        <p:nvPicPr>
          <p:cNvPr id="25616" name="Picture 16" descr="continental_255_153_0_RGB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74038" y="6792913"/>
            <a:ext cx="2159000" cy="349250"/>
          </a:xfrm>
          <a:prstGeom prst="rect">
            <a:avLst/>
          </a:prstGeom>
          <a:noFill/>
        </p:spPr>
      </p:pic>
      <p:grpSp>
        <p:nvGrpSpPr>
          <p:cNvPr id="25617" name="Group 17"/>
          <p:cNvGrpSpPr>
            <a:grpSpLocks/>
          </p:cNvGrpSpPr>
          <p:nvPr userDrawn="1"/>
        </p:nvGrpSpPr>
        <p:grpSpPr bwMode="auto">
          <a:xfrm>
            <a:off x="361951" y="987426"/>
            <a:ext cx="9969500" cy="5726113"/>
            <a:chOff x="228" y="622"/>
            <a:chExt cx="6280" cy="3607"/>
          </a:xfrm>
        </p:grpSpPr>
        <p:pic>
          <p:nvPicPr>
            <p:cNvPr id="25618" name="Picture 18" descr="g_strich"/>
            <p:cNvPicPr>
              <a:picLocks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28" y="622"/>
              <a:ext cx="6280" cy="25"/>
            </a:xfrm>
            <a:prstGeom prst="rect">
              <a:avLst/>
            </a:prstGeom>
            <a:noFill/>
          </p:spPr>
        </p:pic>
        <p:pic>
          <p:nvPicPr>
            <p:cNvPr id="25619" name="Picture 19" descr="sg_strich"/>
            <p:cNvPicPr>
              <a:picLocks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28" y="4179"/>
              <a:ext cx="6280" cy="50"/>
            </a:xfrm>
            <a:prstGeom prst="rect">
              <a:avLst/>
            </a:prstGeom>
            <a:noFill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 spd="med">
    <p:random/>
  </p:transition>
  <p:hf hdr="0" ftr="0" dt="0"/>
  <p:txStyles>
    <p:titleStyle>
      <a:lvl1pPr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defTabSz="996950" rtl="0" fontAlgn="base">
        <a:lnSpc>
          <a:spcPts val="27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177800" indent="-177800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180975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2pPr>
      <a:lvl3pPr marL="895350" indent="-173038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3pPr>
      <a:lvl4pPr marL="1257300" indent="-179388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4pPr>
      <a:lvl5pPr marL="1619250" indent="-180975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5pPr>
      <a:lvl6pPr marL="2076450" indent="-180975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6pPr>
      <a:lvl7pPr marL="2533650" indent="-180975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7pPr>
      <a:lvl8pPr marL="2990850" indent="-180975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8pPr>
      <a:lvl9pPr marL="3448050" indent="-180975" algn="l" defTabSz="996950" rtl="0" fontAlgn="base">
        <a:lnSpc>
          <a:spcPts val="1800"/>
        </a:lnSpc>
        <a:spcBef>
          <a:spcPct val="0"/>
        </a:spcBef>
        <a:spcAft>
          <a:spcPct val="55000"/>
        </a:spcAft>
        <a:buClr>
          <a:srgbClr val="E19900"/>
        </a:buClr>
        <a:buFont typeface="Arial" charset="0"/>
        <a:buBlip>
          <a:blip r:embed="rId16"/>
        </a:buBlip>
        <a:defRPr sz="16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26" Type="http://schemas.openxmlformats.org/officeDocument/2006/relationships/image" Target="../media/image36.jpe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jpeg"/><Relationship Id="rId25" Type="http://schemas.openxmlformats.org/officeDocument/2006/relationships/image" Target="../media/image35.jpe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29" Type="http://schemas.openxmlformats.org/officeDocument/2006/relationships/image" Target="../media/image39.gi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oleObject" Target="../embeddings/oleObject3.bin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28" Type="http://schemas.openxmlformats.org/officeDocument/2006/relationships/image" Target="../media/image38.jpe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jpeg"/><Relationship Id="rId27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1" y="5391151"/>
            <a:ext cx="86296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 smtClean="0"/>
              <a:t>Ciência 2010</a:t>
            </a:r>
          </a:p>
          <a:p>
            <a:r>
              <a:rPr lang="pt-PT" sz="2400" b="1" dirty="0" smtClean="0"/>
              <a:t>Encontro com a Ciência e a Tecnologia em Portugal</a:t>
            </a:r>
            <a:endParaRPr lang="pt-PT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26942" y="3581401"/>
            <a:ext cx="85390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 err="1" smtClean="0"/>
              <a:t>AutoClass</a:t>
            </a:r>
            <a:r>
              <a:rPr lang="pt-PT" sz="3200" b="1" dirty="0" smtClean="0"/>
              <a:t> </a:t>
            </a:r>
            <a:r>
              <a:rPr lang="pt-PT" sz="3200" b="1" dirty="0" err="1" smtClean="0"/>
              <a:t>Project</a:t>
            </a:r>
            <a:endParaRPr lang="pt-PT" sz="3200" b="1" dirty="0" smtClean="0"/>
          </a:p>
          <a:p>
            <a:r>
              <a:rPr lang="pt-PT" sz="3200" b="1" dirty="0" smtClean="0">
                <a:solidFill>
                  <a:srgbClr val="FF9900"/>
                </a:solidFill>
              </a:rPr>
              <a:t>Continental </a:t>
            </a:r>
            <a:r>
              <a:rPr lang="pt-PT" sz="3200" b="1" dirty="0" err="1" smtClean="0">
                <a:solidFill>
                  <a:srgbClr val="FF9900"/>
                </a:solidFill>
              </a:rPr>
              <a:t>Mabor</a:t>
            </a:r>
            <a:r>
              <a:rPr lang="pt-PT" sz="3200" b="1" dirty="0" smtClean="0">
                <a:solidFill>
                  <a:srgbClr val="FF9900"/>
                </a:solidFill>
              </a:rPr>
              <a:t> </a:t>
            </a:r>
            <a:r>
              <a:rPr lang="pt-PT" sz="3200" b="1" dirty="0" smtClean="0"/>
              <a:t>- </a:t>
            </a:r>
            <a:r>
              <a:rPr lang="pt-PT" sz="3200" b="1" dirty="0" err="1" smtClean="0"/>
              <a:t>MIT-Portugal</a:t>
            </a:r>
            <a:r>
              <a:rPr lang="pt-PT" sz="3200" b="1" dirty="0" smtClean="0"/>
              <a:t> / EDAM</a:t>
            </a:r>
            <a:endParaRPr lang="pt-PT" sz="3200" b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70"/>
          <p:cNvSpPr>
            <a:spLocks noChangeArrowheads="1"/>
          </p:cNvSpPr>
          <p:nvPr/>
        </p:nvSpPr>
        <p:spPr bwMode="auto">
          <a:xfrm>
            <a:off x="1716259" y="1350499"/>
            <a:ext cx="8764173" cy="509250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numCol="2" anchor="t" anchorCtr="0">
            <a:normAutofit lnSpcReduction="10000"/>
          </a:bodyPr>
          <a:lstStyle/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/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/>
              <a:t>visual inspection manning cost reduction </a:t>
            </a:r>
            <a:r>
              <a:rPr lang="en-US" sz="2000" dirty="0" smtClean="0">
                <a:sym typeface="Wingdings" pitchFamily="2" charset="2"/>
              </a:rPr>
              <a:t> minimum 50% demonstrated</a:t>
            </a:r>
          </a:p>
          <a:p>
            <a:pPr marL="342900" indent="-342900" algn="l" eaLnBrk="0" hangingPunct="0">
              <a:buClr>
                <a:srgbClr val="FF9933"/>
              </a:buClr>
            </a:pPr>
            <a:r>
              <a:rPr lang="en-US" sz="2000" dirty="0" smtClean="0">
                <a:sym typeface="Wingdings" pitchFamily="2" charset="2"/>
              </a:rPr>
              <a:t>    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 estimated IRR higher than 40%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supplied prototype is suitable </a:t>
            </a:r>
            <a:r>
              <a:rPr lang="en-US" sz="2000" dirty="0" smtClean="0">
                <a:sym typeface="Wingdings" pitchFamily="2" charset="2"/>
              </a:rPr>
              <a:t>for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smtClean="0">
                <a:sym typeface="Wingdings" pitchFamily="2" charset="2"/>
              </a:rPr>
              <a:t>tire industry environment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End of project: April 30</a:t>
            </a:r>
            <a:r>
              <a:rPr lang="en-US" sz="2000" baseline="30000" dirty="0" smtClean="0">
                <a:sym typeface="Wingdings" pitchFamily="2" charset="2"/>
              </a:rPr>
              <a:t>th</a:t>
            </a:r>
            <a:r>
              <a:rPr lang="en-US" sz="2000" dirty="0" smtClean="0">
                <a:sym typeface="Wingdings" pitchFamily="2" charset="2"/>
              </a:rPr>
              <a:t>,  2013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100% of tires must be inspected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patentable solutions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international excellent publications from PHD side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3 successful PHD degrees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successful internationally recognized partnership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r>
              <a:rPr lang="en-US" sz="2000" dirty="0" smtClean="0">
                <a:sym typeface="Wingdings" pitchFamily="2" charset="2"/>
              </a:rPr>
              <a:t>Tires that are classified as o.k. do not have any non-conformities</a:t>
            </a: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>
              <a:sym typeface="Wingdings" pitchFamily="2" charset="2"/>
            </a:endParaRPr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/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/>
          </a:p>
          <a:p>
            <a:pPr marL="342900" indent="-342900" algn="l" eaLnBrk="0" hangingPunct="0">
              <a:buClr>
                <a:srgbClr val="FF9933"/>
              </a:buClr>
            </a:pPr>
            <a:endParaRPr lang="en-US" sz="2000" dirty="0" smtClean="0"/>
          </a:p>
          <a:p>
            <a:pPr marL="342900" indent="-342900" algn="l" eaLnBrk="0" hangingPunct="0">
              <a:buClr>
                <a:srgbClr val="FF9933"/>
              </a:buClr>
              <a:buFont typeface="Arial"/>
              <a:buChar char="•"/>
            </a:pPr>
            <a:endParaRPr lang="en-US" sz="2000" dirty="0" smtClean="0"/>
          </a:p>
        </p:txBody>
      </p:sp>
      <p:sp>
        <p:nvSpPr>
          <p:cNvPr id="28" name="Rectangle 154"/>
          <p:cNvSpPr>
            <a:spLocks noChangeArrowheads="1"/>
          </p:cNvSpPr>
          <p:nvPr/>
        </p:nvSpPr>
        <p:spPr bwMode="auto">
          <a:xfrm>
            <a:off x="1847851" y="265425"/>
            <a:ext cx="8376236" cy="4203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l" eaLnBrk="0" hangingPunct="0"/>
            <a:r>
              <a:rPr lang="en-US" b="1" dirty="0" smtClean="0"/>
              <a:t>PREQ minutes: </a:t>
            </a:r>
            <a:r>
              <a:rPr lang="en-US" b="1" dirty="0" err="1" smtClean="0"/>
              <a:t>AutoClass</a:t>
            </a:r>
            <a:endParaRPr lang="en-US" i="1" dirty="0"/>
          </a:p>
        </p:txBody>
      </p:sp>
      <p:sp>
        <p:nvSpPr>
          <p:cNvPr id="34" name="Rectangle 245"/>
          <p:cNvSpPr>
            <a:spLocks noChangeArrowheads="1"/>
          </p:cNvSpPr>
          <p:nvPr/>
        </p:nvSpPr>
        <p:spPr bwMode="auto">
          <a:xfrm>
            <a:off x="128320" y="1340654"/>
            <a:ext cx="1501755" cy="1021546"/>
          </a:xfrm>
          <a:prstGeom prst="rect">
            <a:avLst/>
          </a:prstGeom>
          <a:gradFill flip="none" rotWithShape="1">
            <a:gsLst>
              <a:gs pos="53000">
                <a:srgbClr val="FF9900">
                  <a:alpha val="50000"/>
                </a:srgbClr>
              </a:gs>
              <a:gs pos="100000">
                <a:schemeClr val="bg1">
                  <a:lumMod val="95000"/>
                  <a:alpha val="55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12700">
            <a:noFill/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l" eaLnBrk="0" hangingPunct="0"/>
            <a:r>
              <a:rPr lang="en-US" sz="1400" b="1" dirty="0" smtClean="0"/>
              <a:t>Management Requirements / </a:t>
            </a:r>
          </a:p>
          <a:p>
            <a:pPr algn="l" eaLnBrk="0" hangingPunct="0"/>
            <a:r>
              <a:rPr lang="en-US" sz="1400" b="1" dirty="0" smtClean="0"/>
              <a:t>expected deliverables </a:t>
            </a:r>
            <a:endParaRPr lang="en-US" sz="1400" b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54"/>
          <p:cNvSpPr>
            <a:spLocks noChangeArrowheads="1"/>
          </p:cNvSpPr>
          <p:nvPr/>
        </p:nvSpPr>
        <p:spPr bwMode="auto">
          <a:xfrm>
            <a:off x="1768525" y="333028"/>
            <a:ext cx="8376236" cy="46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l" eaLnBrk="0" hangingPunct="0"/>
            <a:r>
              <a:rPr lang="en-US" b="1" dirty="0" smtClean="0"/>
              <a:t>PREQ minutes: </a:t>
            </a:r>
            <a:r>
              <a:rPr lang="en-US" b="1" dirty="0" err="1" smtClean="0"/>
              <a:t>AutoClass</a:t>
            </a:r>
            <a:endParaRPr lang="en-US" i="1" dirty="0"/>
          </a:p>
        </p:txBody>
      </p:sp>
      <p:sp>
        <p:nvSpPr>
          <p:cNvPr id="13" name="Rectangle 245"/>
          <p:cNvSpPr>
            <a:spLocks noChangeArrowheads="1"/>
          </p:cNvSpPr>
          <p:nvPr/>
        </p:nvSpPr>
        <p:spPr bwMode="auto">
          <a:xfrm>
            <a:off x="134281" y="1385369"/>
            <a:ext cx="1501755" cy="714634"/>
          </a:xfrm>
          <a:prstGeom prst="rect">
            <a:avLst/>
          </a:prstGeom>
          <a:gradFill flip="none" rotWithShape="1">
            <a:gsLst>
              <a:gs pos="53000">
                <a:srgbClr val="FF9900">
                  <a:alpha val="50000"/>
                </a:srgbClr>
              </a:gs>
              <a:gs pos="100000">
                <a:schemeClr val="bg1">
                  <a:lumMod val="95000"/>
                  <a:alpha val="55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12700">
            <a:noFill/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l" eaLnBrk="0" hangingPunct="0"/>
            <a:r>
              <a:rPr lang="en-US" sz="1400" b="1" dirty="0" smtClean="0"/>
              <a:t>Importance of the project</a:t>
            </a:r>
            <a:endParaRPr lang="en-US" sz="1400" b="1" dirty="0"/>
          </a:p>
        </p:txBody>
      </p:sp>
      <p:sp>
        <p:nvSpPr>
          <p:cNvPr id="14" name="Rectangle 170"/>
          <p:cNvSpPr>
            <a:spLocks noChangeArrowheads="1"/>
          </p:cNvSpPr>
          <p:nvPr/>
        </p:nvSpPr>
        <p:spPr bwMode="auto">
          <a:xfrm>
            <a:off x="1674057" y="1097280"/>
            <a:ext cx="9019343" cy="550046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numCol="1" anchor="t" anchorCtr="0">
            <a:noAutofit/>
          </a:bodyPr>
          <a:lstStyle/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Ensure reduction of Continental </a:t>
            </a:r>
            <a:r>
              <a:rPr lang="en-US" sz="1500" dirty="0" smtClean="0"/>
              <a:t>processing </a:t>
            </a:r>
            <a:r>
              <a:rPr lang="en-US" sz="1500" dirty="0" smtClean="0"/>
              <a:t>costs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Will give higher reliability to final inspection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Higher customer satisfaction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Balanced, more stable tire flow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Improvement of overall efficiency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Potential opportunity for further </a:t>
            </a:r>
            <a:r>
              <a:rPr lang="en-US" sz="1500" dirty="0" smtClean="0"/>
              <a:t>improvements </a:t>
            </a:r>
            <a:r>
              <a:rPr lang="en-US" sz="1500" dirty="0" smtClean="0"/>
              <a:t>in other areas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Project of global dimension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Effect can be amplified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Matching on requirements of </a:t>
            </a:r>
            <a:r>
              <a:rPr lang="en-US" sz="1500" dirty="0" smtClean="0"/>
              <a:t>EDAM </a:t>
            </a:r>
            <a:r>
              <a:rPr lang="en-US" sz="1500" dirty="0" smtClean="0"/>
              <a:t>model (engineering system approach)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Partnership with industrial key-player group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Prestige and recognition of </a:t>
            </a:r>
            <a:r>
              <a:rPr lang="en-US" sz="1500" dirty="0" smtClean="0"/>
              <a:t>university </a:t>
            </a:r>
            <a:r>
              <a:rPr lang="en-US" sz="1500" dirty="0" smtClean="0"/>
              <a:t>capabilities</a:t>
            </a:r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r>
              <a:rPr lang="en-US" sz="1500" dirty="0" smtClean="0"/>
              <a:t>Technology/ economic/ social perspective </a:t>
            </a:r>
            <a:r>
              <a:rPr lang="en-US" sz="1500" dirty="0" smtClean="0"/>
              <a:t>full </a:t>
            </a:r>
            <a:r>
              <a:rPr lang="en-US" sz="1500" dirty="0" smtClean="0"/>
              <a:t>integrated</a:t>
            </a:r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 smtClean="0"/>
          </a:p>
          <a:p>
            <a:pPr marL="101408" indent="-101408" algn="l" eaLnBrk="0" hangingPunct="0">
              <a:buClr>
                <a:srgbClr val="FF9933"/>
              </a:buClr>
              <a:buFont typeface="Wingdings" pitchFamily="2" charset="2"/>
              <a:buChar char="§"/>
            </a:pPr>
            <a:endParaRPr lang="en-US" sz="15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ChangeArrowheads="1"/>
          </p:cNvSpPr>
          <p:nvPr/>
        </p:nvSpPr>
        <p:spPr bwMode="auto">
          <a:xfrm>
            <a:off x="175834" y="1361348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dirty="0" smtClean="0">
                <a:solidFill>
                  <a:srgbClr val="FAAB4F"/>
                </a:solidFill>
              </a:rPr>
              <a:t>Sponsor Continental</a:t>
            </a:r>
            <a:endParaRPr lang="en-US" sz="1200" b="1" dirty="0">
              <a:solidFill>
                <a:srgbClr val="FAAB4F"/>
              </a:solidFill>
            </a:endParaRPr>
          </a:p>
        </p:txBody>
      </p:sp>
      <p:sp>
        <p:nvSpPr>
          <p:cNvPr id="309252" name="Rectangle 4"/>
          <p:cNvSpPr>
            <a:spLocks noChangeArrowheads="1"/>
          </p:cNvSpPr>
          <p:nvPr/>
        </p:nvSpPr>
        <p:spPr bwMode="auto">
          <a:xfrm>
            <a:off x="174041" y="1949447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100" dirty="0" smtClean="0"/>
              <a:t>Antonio Lopes de </a:t>
            </a:r>
            <a:r>
              <a:rPr lang="en-US" sz="1100" dirty="0" err="1" smtClean="0"/>
              <a:t>Seabra</a:t>
            </a:r>
            <a:endParaRPr lang="en-US" sz="1100" dirty="0"/>
          </a:p>
        </p:txBody>
      </p:sp>
      <p:sp>
        <p:nvSpPr>
          <p:cNvPr id="309253" name="Rectangle 5"/>
          <p:cNvSpPr>
            <a:spLocks noChangeArrowheads="1"/>
          </p:cNvSpPr>
          <p:nvPr/>
        </p:nvSpPr>
        <p:spPr bwMode="auto">
          <a:xfrm>
            <a:off x="4991030" y="878748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dirty="0" smtClean="0">
                <a:solidFill>
                  <a:srgbClr val="FAAB4F"/>
                </a:solidFill>
              </a:rPr>
              <a:t>Project team (leaders)</a:t>
            </a:r>
            <a:endParaRPr lang="en-US" sz="1200" b="1" dirty="0">
              <a:solidFill>
                <a:srgbClr val="FAAB4F"/>
              </a:solidFill>
            </a:endParaRPr>
          </a:p>
        </p:txBody>
      </p:sp>
      <p:sp>
        <p:nvSpPr>
          <p:cNvPr id="309254" name="Rectangle 6"/>
          <p:cNvSpPr>
            <a:spLocks noChangeArrowheads="1"/>
          </p:cNvSpPr>
          <p:nvPr/>
        </p:nvSpPr>
        <p:spPr bwMode="auto">
          <a:xfrm>
            <a:off x="3386244" y="1962147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Rui</a:t>
            </a:r>
            <a:r>
              <a:rPr lang="en-US" sz="1100" dirty="0" smtClean="0"/>
              <a:t> </a:t>
            </a:r>
            <a:r>
              <a:rPr lang="en-US" sz="1100" dirty="0" err="1" smtClean="0"/>
              <a:t>Bonifacio</a:t>
            </a:r>
            <a:endParaRPr lang="en-US" sz="1100" dirty="0"/>
          </a:p>
        </p:txBody>
      </p:sp>
      <p:sp>
        <p:nvSpPr>
          <p:cNvPr id="309255" name="Rectangle 7"/>
          <p:cNvSpPr>
            <a:spLocks noChangeArrowheads="1"/>
          </p:cNvSpPr>
          <p:nvPr/>
        </p:nvSpPr>
        <p:spPr bwMode="auto">
          <a:xfrm>
            <a:off x="3386244" y="1374048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dirty="0" smtClean="0">
                <a:solidFill>
                  <a:srgbClr val="FAAB4F"/>
                </a:solidFill>
              </a:rPr>
              <a:t>Project leader Continental</a:t>
            </a:r>
            <a:endParaRPr lang="en-US" sz="1200" b="1" dirty="0">
              <a:solidFill>
                <a:srgbClr val="FAAB4F"/>
              </a:solidFill>
            </a:endParaRPr>
          </a:p>
        </p:txBody>
      </p:sp>
      <p:sp>
        <p:nvSpPr>
          <p:cNvPr id="309256" name="Rectangle 8"/>
          <p:cNvSpPr>
            <a:spLocks noChangeArrowheads="1"/>
          </p:cNvSpPr>
          <p:nvPr/>
        </p:nvSpPr>
        <p:spPr bwMode="auto">
          <a:xfrm>
            <a:off x="6591454" y="1374048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smtClean="0">
                <a:solidFill>
                  <a:srgbClr val="FAAB4F"/>
                </a:solidFill>
              </a:rPr>
              <a:t>Review Team</a:t>
            </a:r>
            <a:endParaRPr lang="en-US" sz="1200" b="1">
              <a:solidFill>
                <a:srgbClr val="FAAB4F"/>
              </a:solidFill>
            </a:endParaRPr>
          </a:p>
        </p:txBody>
      </p:sp>
      <p:sp>
        <p:nvSpPr>
          <p:cNvPr id="309257" name="Rectangle 9"/>
          <p:cNvSpPr>
            <a:spLocks noChangeArrowheads="1"/>
          </p:cNvSpPr>
          <p:nvPr/>
        </p:nvSpPr>
        <p:spPr bwMode="auto">
          <a:xfrm>
            <a:off x="8182017" y="1375841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smtClean="0">
                <a:solidFill>
                  <a:srgbClr val="FAAB4F"/>
                </a:solidFill>
              </a:rPr>
              <a:t>Project Monitor</a:t>
            </a:r>
            <a:endParaRPr lang="en-US" sz="1200" b="1">
              <a:solidFill>
                <a:srgbClr val="FAAB4F"/>
              </a:solidFill>
            </a:endParaRPr>
          </a:p>
        </p:txBody>
      </p:sp>
      <p:sp>
        <p:nvSpPr>
          <p:cNvPr id="309258" name="Rectangle 10"/>
          <p:cNvSpPr>
            <a:spLocks noChangeArrowheads="1"/>
          </p:cNvSpPr>
          <p:nvPr/>
        </p:nvSpPr>
        <p:spPr bwMode="auto">
          <a:xfrm>
            <a:off x="8168570" y="4314540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200" b="1" smtClean="0">
                <a:solidFill>
                  <a:srgbClr val="FAAB4F"/>
                </a:solidFill>
              </a:rPr>
              <a:t>Project controller</a:t>
            </a:r>
            <a:endParaRPr lang="en-US" sz="1200" b="1">
              <a:solidFill>
                <a:srgbClr val="FAAB4F"/>
              </a:solidFill>
            </a:endParaRPr>
          </a:p>
        </p:txBody>
      </p:sp>
      <p:sp>
        <p:nvSpPr>
          <p:cNvPr id="309260" name="Rectangle 12"/>
          <p:cNvSpPr>
            <a:spLocks noChangeArrowheads="1"/>
          </p:cNvSpPr>
          <p:nvPr/>
        </p:nvSpPr>
        <p:spPr bwMode="auto">
          <a:xfrm>
            <a:off x="4990504" y="4423858"/>
            <a:ext cx="1485194" cy="38982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Gil Lopes</a:t>
            </a:r>
            <a:endParaRPr lang="en-US" sz="1100" dirty="0"/>
          </a:p>
        </p:txBody>
      </p:sp>
      <p:sp>
        <p:nvSpPr>
          <p:cNvPr id="309261" name="Rectangle 13"/>
          <p:cNvSpPr>
            <a:spLocks noChangeArrowheads="1"/>
          </p:cNvSpPr>
          <p:nvPr/>
        </p:nvSpPr>
        <p:spPr bwMode="auto">
          <a:xfrm>
            <a:off x="4990254" y="2870032"/>
            <a:ext cx="1485194" cy="510632"/>
          </a:xfrm>
          <a:prstGeom prst="rect">
            <a:avLst/>
          </a:prstGeom>
          <a:solidFill>
            <a:schemeClr val="tx1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200" dirty="0" smtClean="0">
                <a:solidFill>
                  <a:srgbClr val="FF9900"/>
                </a:solidFill>
              </a:rPr>
              <a:t>Project team </a:t>
            </a:r>
          </a:p>
          <a:p>
            <a:pPr eaLnBrk="0" hangingPunct="0"/>
            <a:r>
              <a:rPr lang="en-US" sz="1200" dirty="0" smtClean="0">
                <a:solidFill>
                  <a:srgbClr val="FF9900"/>
                </a:solidFill>
              </a:rPr>
              <a:t>(co-leaders)</a:t>
            </a:r>
            <a:endParaRPr lang="en-US" sz="1200" dirty="0">
              <a:solidFill>
                <a:srgbClr val="FF9900"/>
              </a:solidFill>
            </a:endParaRPr>
          </a:p>
        </p:txBody>
      </p:sp>
      <p:sp>
        <p:nvSpPr>
          <p:cNvPr id="309262" name="Rectangle 14"/>
          <p:cNvSpPr>
            <a:spLocks noChangeArrowheads="1"/>
          </p:cNvSpPr>
          <p:nvPr/>
        </p:nvSpPr>
        <p:spPr bwMode="auto">
          <a:xfrm>
            <a:off x="1782234" y="1955885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Gerd</a:t>
            </a:r>
            <a:r>
              <a:rPr lang="en-US" sz="1100" dirty="0" smtClean="0"/>
              <a:t> </a:t>
            </a:r>
            <a:r>
              <a:rPr lang="en-US" sz="1100" dirty="0" err="1" smtClean="0"/>
              <a:t>Janotta</a:t>
            </a:r>
            <a:endParaRPr lang="en-US" sz="1100" dirty="0" smtClean="0"/>
          </a:p>
        </p:txBody>
      </p:sp>
      <p:sp>
        <p:nvSpPr>
          <p:cNvPr id="309263" name="Rectangle 15"/>
          <p:cNvSpPr>
            <a:spLocks noChangeArrowheads="1"/>
          </p:cNvSpPr>
          <p:nvPr/>
        </p:nvSpPr>
        <p:spPr bwMode="auto">
          <a:xfrm>
            <a:off x="4990254" y="1460585"/>
            <a:ext cx="1485194" cy="38982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Americo</a:t>
            </a:r>
            <a:r>
              <a:rPr lang="en-US" sz="1100" dirty="0" smtClean="0"/>
              <a:t> </a:t>
            </a:r>
            <a:r>
              <a:rPr lang="en-US" sz="1100" dirty="0" err="1" smtClean="0"/>
              <a:t>Azevedo</a:t>
            </a:r>
            <a:endParaRPr lang="en-US" sz="1100" dirty="0"/>
          </a:p>
        </p:txBody>
      </p:sp>
      <p:sp>
        <p:nvSpPr>
          <p:cNvPr id="309264" name="Rectangle 16"/>
          <p:cNvSpPr>
            <a:spLocks noChangeArrowheads="1"/>
          </p:cNvSpPr>
          <p:nvPr/>
        </p:nvSpPr>
        <p:spPr bwMode="auto">
          <a:xfrm>
            <a:off x="1782234" y="2543983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Jörg</a:t>
            </a:r>
            <a:r>
              <a:rPr lang="en-US" sz="1100" dirty="0" smtClean="0"/>
              <a:t> </a:t>
            </a:r>
            <a:r>
              <a:rPr lang="en-US" sz="1100" dirty="0" err="1" smtClean="0"/>
              <a:t>Nohl</a:t>
            </a:r>
            <a:endParaRPr lang="en-US" sz="1100" dirty="0"/>
          </a:p>
        </p:txBody>
      </p:sp>
      <p:sp>
        <p:nvSpPr>
          <p:cNvPr id="309265" name="Rectangle 17"/>
          <p:cNvSpPr>
            <a:spLocks noChangeArrowheads="1"/>
          </p:cNvSpPr>
          <p:nvPr/>
        </p:nvSpPr>
        <p:spPr bwMode="auto">
          <a:xfrm>
            <a:off x="4990254" y="1925851"/>
            <a:ext cx="1485194" cy="47217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Paulo Costa</a:t>
            </a:r>
            <a:endParaRPr lang="en-US" sz="1100" dirty="0"/>
          </a:p>
        </p:txBody>
      </p:sp>
      <p:sp>
        <p:nvSpPr>
          <p:cNvPr id="309266" name="Rectangle 18"/>
          <p:cNvSpPr>
            <a:spLocks noChangeArrowheads="1"/>
          </p:cNvSpPr>
          <p:nvPr/>
        </p:nvSpPr>
        <p:spPr bwMode="auto">
          <a:xfrm>
            <a:off x="1782234" y="3132081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Claus </a:t>
            </a:r>
            <a:r>
              <a:rPr lang="en-US" sz="1100" dirty="0" err="1" smtClean="0"/>
              <a:t>Petschick</a:t>
            </a:r>
            <a:endParaRPr lang="en-US" sz="1100" dirty="0"/>
          </a:p>
        </p:txBody>
      </p:sp>
      <p:sp>
        <p:nvSpPr>
          <p:cNvPr id="309267" name="Rectangle 19"/>
          <p:cNvSpPr>
            <a:spLocks noChangeArrowheads="1"/>
          </p:cNvSpPr>
          <p:nvPr/>
        </p:nvSpPr>
        <p:spPr bwMode="auto">
          <a:xfrm>
            <a:off x="4990254" y="3421607"/>
            <a:ext cx="1485194" cy="36849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Paulo </a:t>
            </a:r>
            <a:r>
              <a:rPr lang="en-US" sz="1100" dirty="0" err="1" smtClean="0"/>
              <a:t>Peças</a:t>
            </a:r>
            <a:endParaRPr lang="en-US" sz="1100" dirty="0"/>
          </a:p>
        </p:txBody>
      </p:sp>
      <p:sp>
        <p:nvSpPr>
          <p:cNvPr id="309268" name="Rectangle 20"/>
          <p:cNvSpPr>
            <a:spLocks noChangeArrowheads="1"/>
          </p:cNvSpPr>
          <p:nvPr/>
        </p:nvSpPr>
        <p:spPr bwMode="auto">
          <a:xfrm>
            <a:off x="1782234" y="3720180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endParaRPr lang="en-US" sz="1100" dirty="0"/>
          </a:p>
        </p:txBody>
      </p:sp>
      <p:sp>
        <p:nvSpPr>
          <p:cNvPr id="309270" name="Rectangle 22"/>
          <p:cNvSpPr>
            <a:spLocks noChangeArrowheads="1"/>
          </p:cNvSpPr>
          <p:nvPr/>
        </p:nvSpPr>
        <p:spPr bwMode="auto">
          <a:xfrm>
            <a:off x="1782234" y="4308278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endParaRPr lang="en-US" sz="1100" dirty="0"/>
          </a:p>
        </p:txBody>
      </p:sp>
      <p:sp>
        <p:nvSpPr>
          <p:cNvPr id="309271" name="Rectangle 23"/>
          <p:cNvSpPr>
            <a:spLocks noChangeArrowheads="1"/>
          </p:cNvSpPr>
          <p:nvPr/>
        </p:nvSpPr>
        <p:spPr bwMode="auto">
          <a:xfrm>
            <a:off x="4990254" y="2432061"/>
            <a:ext cx="1485194" cy="38982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Antonio Paulo </a:t>
            </a:r>
            <a:r>
              <a:rPr lang="en-US" sz="1100" dirty="0" err="1" smtClean="0"/>
              <a:t>Moreira</a:t>
            </a:r>
            <a:endParaRPr lang="en-US" sz="1100" dirty="0"/>
          </a:p>
        </p:txBody>
      </p:sp>
      <p:sp>
        <p:nvSpPr>
          <p:cNvPr id="309273" name="Rectangle 25"/>
          <p:cNvSpPr>
            <a:spLocks noChangeArrowheads="1"/>
          </p:cNvSpPr>
          <p:nvPr/>
        </p:nvSpPr>
        <p:spPr bwMode="auto">
          <a:xfrm>
            <a:off x="6594264" y="1955885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Manfred </a:t>
            </a:r>
            <a:r>
              <a:rPr lang="en-US" sz="1100" dirty="0" err="1" smtClean="0"/>
              <a:t>Bastein</a:t>
            </a:r>
            <a:endParaRPr lang="en-US" sz="1100" dirty="0"/>
          </a:p>
        </p:txBody>
      </p:sp>
      <p:sp>
        <p:nvSpPr>
          <p:cNvPr id="309274" name="Rectangle 26"/>
          <p:cNvSpPr>
            <a:spLocks noChangeArrowheads="1"/>
          </p:cNvSpPr>
          <p:nvPr/>
        </p:nvSpPr>
        <p:spPr bwMode="auto">
          <a:xfrm>
            <a:off x="6580197" y="2529915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Hervé</a:t>
            </a:r>
            <a:r>
              <a:rPr lang="en-US" sz="1100" dirty="0" smtClean="0"/>
              <a:t> </a:t>
            </a:r>
            <a:r>
              <a:rPr lang="en-US" sz="1100" dirty="0" err="1" smtClean="0"/>
              <a:t>Ghesquières</a:t>
            </a:r>
            <a:endParaRPr lang="en-US" sz="1100" dirty="0"/>
          </a:p>
        </p:txBody>
      </p:sp>
      <p:sp>
        <p:nvSpPr>
          <p:cNvPr id="309275" name="Rectangle 27"/>
          <p:cNvSpPr>
            <a:spLocks noChangeArrowheads="1"/>
          </p:cNvSpPr>
          <p:nvPr/>
        </p:nvSpPr>
        <p:spPr bwMode="auto">
          <a:xfrm>
            <a:off x="6594264" y="3132081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Chris Sellers</a:t>
            </a:r>
            <a:endParaRPr lang="en-US" sz="1100" dirty="0"/>
          </a:p>
        </p:txBody>
      </p:sp>
      <p:sp>
        <p:nvSpPr>
          <p:cNvPr id="309276" name="Rectangle 28"/>
          <p:cNvSpPr>
            <a:spLocks noChangeArrowheads="1"/>
          </p:cNvSpPr>
          <p:nvPr/>
        </p:nvSpPr>
        <p:spPr bwMode="auto">
          <a:xfrm>
            <a:off x="6594264" y="3720180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Ferreira </a:t>
            </a:r>
            <a:r>
              <a:rPr lang="en-US" sz="1100" dirty="0" err="1" smtClean="0"/>
              <a:t>da</a:t>
            </a:r>
            <a:r>
              <a:rPr lang="en-US" sz="1100" dirty="0" smtClean="0"/>
              <a:t> Silva</a:t>
            </a:r>
            <a:endParaRPr lang="en-US" sz="1100" dirty="0"/>
          </a:p>
        </p:txBody>
      </p:sp>
      <p:sp>
        <p:nvSpPr>
          <p:cNvPr id="309277" name="Rectangle 29"/>
          <p:cNvSpPr>
            <a:spLocks noChangeArrowheads="1"/>
          </p:cNvSpPr>
          <p:nvPr/>
        </p:nvSpPr>
        <p:spPr bwMode="auto">
          <a:xfrm>
            <a:off x="6594264" y="4308278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Rui</a:t>
            </a:r>
            <a:r>
              <a:rPr lang="en-US" sz="1100" dirty="0" smtClean="0"/>
              <a:t> </a:t>
            </a:r>
            <a:r>
              <a:rPr lang="en-US" sz="1100" dirty="0" err="1" smtClean="0"/>
              <a:t>Baptista</a:t>
            </a:r>
            <a:endParaRPr lang="en-US" sz="1100" dirty="0"/>
          </a:p>
        </p:txBody>
      </p:sp>
      <p:sp>
        <p:nvSpPr>
          <p:cNvPr id="309283" name="Rectangle 35"/>
          <p:cNvSpPr>
            <a:spLocks noChangeArrowheads="1"/>
          </p:cNvSpPr>
          <p:nvPr/>
        </p:nvSpPr>
        <p:spPr bwMode="auto">
          <a:xfrm>
            <a:off x="6594764" y="4905510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Rui</a:t>
            </a:r>
            <a:r>
              <a:rPr lang="en-US" sz="1100" dirty="0" smtClean="0"/>
              <a:t> </a:t>
            </a:r>
            <a:r>
              <a:rPr lang="en-US" sz="1100" dirty="0" err="1" smtClean="0"/>
              <a:t>Nunes</a:t>
            </a:r>
            <a:endParaRPr lang="en-US" sz="1100" dirty="0"/>
          </a:p>
        </p:txBody>
      </p:sp>
      <p:sp>
        <p:nvSpPr>
          <p:cNvPr id="309284" name="Rectangle 36"/>
          <p:cNvSpPr>
            <a:spLocks noChangeArrowheads="1"/>
          </p:cNvSpPr>
          <p:nvPr/>
        </p:nvSpPr>
        <p:spPr bwMode="auto">
          <a:xfrm>
            <a:off x="8184827" y="1950493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Carlos </a:t>
            </a:r>
            <a:r>
              <a:rPr lang="en-US" sz="1100" dirty="0" err="1" smtClean="0"/>
              <a:t>Pinho</a:t>
            </a:r>
            <a:endParaRPr lang="en-US" sz="1100" dirty="0"/>
          </a:p>
        </p:txBody>
      </p:sp>
      <p:sp>
        <p:nvSpPr>
          <p:cNvPr id="309285" name="Rectangle 37"/>
          <p:cNvSpPr>
            <a:spLocks noChangeArrowheads="1"/>
          </p:cNvSpPr>
          <p:nvPr/>
        </p:nvSpPr>
        <p:spPr bwMode="auto">
          <a:xfrm>
            <a:off x="8168543" y="4904432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To be defined</a:t>
            </a:r>
            <a:endParaRPr lang="en-US" sz="1100" dirty="0"/>
          </a:p>
        </p:txBody>
      </p:sp>
      <p:sp>
        <p:nvSpPr>
          <p:cNvPr id="309288" name="Rectangle 40"/>
          <p:cNvSpPr>
            <a:spLocks noChangeArrowheads="1"/>
          </p:cNvSpPr>
          <p:nvPr/>
        </p:nvSpPr>
        <p:spPr bwMode="auto">
          <a:xfrm>
            <a:off x="1782234" y="1374048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smtClean="0">
                <a:solidFill>
                  <a:srgbClr val="FAAB4F"/>
                </a:solidFill>
              </a:rPr>
              <a:t>Steering team</a:t>
            </a:r>
            <a:endParaRPr lang="en-US" sz="1200" b="1">
              <a:solidFill>
                <a:srgbClr val="FAAB4F"/>
              </a:solidFill>
            </a:endParaRPr>
          </a:p>
        </p:txBody>
      </p:sp>
      <p:sp>
        <p:nvSpPr>
          <p:cNvPr id="47" name="Rectangle 154"/>
          <p:cNvSpPr>
            <a:spLocks noChangeArrowheads="1"/>
          </p:cNvSpPr>
          <p:nvPr/>
        </p:nvSpPr>
        <p:spPr bwMode="auto">
          <a:xfrm>
            <a:off x="207011" y="220487"/>
            <a:ext cx="8376236" cy="46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l" eaLnBrk="0" hangingPunct="0"/>
            <a:r>
              <a:rPr lang="en-US" b="1" dirty="0" smtClean="0"/>
              <a:t>PREQ minutes: </a:t>
            </a:r>
            <a:r>
              <a:rPr lang="en-US" b="1" dirty="0" err="1" smtClean="0"/>
              <a:t>AutoClass</a:t>
            </a:r>
            <a:endParaRPr lang="en-US" i="1" dirty="0"/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4992526" y="3869842"/>
            <a:ext cx="1485194" cy="46844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Fernando </a:t>
            </a:r>
            <a:r>
              <a:rPr lang="en-US" sz="1100" dirty="0" err="1" smtClean="0"/>
              <a:t>Ribeiro</a:t>
            </a:r>
            <a:endParaRPr lang="en-US" sz="1100" dirty="0"/>
          </a:p>
        </p:txBody>
      </p:sp>
      <p:sp>
        <p:nvSpPr>
          <p:cNvPr id="43" name="Rectangle 12"/>
          <p:cNvSpPr>
            <a:spLocks noChangeArrowheads="1"/>
          </p:cNvSpPr>
          <p:nvPr/>
        </p:nvSpPr>
        <p:spPr bwMode="auto">
          <a:xfrm>
            <a:off x="4992778" y="4862861"/>
            <a:ext cx="1485194" cy="52402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MIT Advisors</a:t>
            </a:r>
            <a:endParaRPr lang="en-US" sz="1100" dirty="0"/>
          </a:p>
        </p:txBody>
      </p:sp>
      <p:sp>
        <p:nvSpPr>
          <p:cNvPr id="44" name="TextBox 43"/>
          <p:cNvSpPr txBox="1"/>
          <p:nvPr/>
        </p:nvSpPr>
        <p:spPr>
          <a:xfrm>
            <a:off x="3175000" y="6210300"/>
            <a:ext cx="1846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152400" y="2517048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dirty="0" smtClean="0">
                <a:solidFill>
                  <a:srgbClr val="FAAB4F"/>
                </a:solidFill>
              </a:rPr>
              <a:t>Sponsor EDAM</a:t>
            </a:r>
            <a:endParaRPr lang="en-US" sz="1200" b="1" dirty="0">
              <a:solidFill>
                <a:srgbClr val="FAAB4F"/>
              </a:solidFill>
            </a:endParaRPr>
          </a:p>
        </p:txBody>
      </p:sp>
      <p:sp>
        <p:nvSpPr>
          <p:cNvPr id="49" name="Rectangle 22"/>
          <p:cNvSpPr>
            <a:spLocks noChangeArrowheads="1"/>
          </p:cNvSpPr>
          <p:nvPr/>
        </p:nvSpPr>
        <p:spPr bwMode="auto">
          <a:xfrm>
            <a:off x="169334" y="3063678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Jean </a:t>
            </a:r>
            <a:r>
              <a:rPr lang="en-US" sz="1100" dirty="0" err="1" smtClean="0"/>
              <a:t>Pol</a:t>
            </a:r>
            <a:r>
              <a:rPr lang="en-US" sz="1100" dirty="0" smtClean="0"/>
              <a:t> </a:t>
            </a:r>
            <a:r>
              <a:rPr lang="en-US" sz="1100" dirty="0" err="1" smtClean="0"/>
              <a:t>Piquard</a:t>
            </a:r>
            <a:endParaRPr lang="en-US" sz="1100" dirty="0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3373544" y="3105147"/>
            <a:ext cx="1485194" cy="50408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Augustin</a:t>
            </a:r>
            <a:r>
              <a:rPr lang="en-US" sz="1100" dirty="0" smtClean="0"/>
              <a:t> Olivier</a:t>
            </a:r>
            <a:endParaRPr lang="en-US" sz="1100" dirty="0"/>
          </a:p>
        </p:txBody>
      </p:sp>
      <p:sp>
        <p:nvSpPr>
          <p:cNvPr id="51" name="Rectangle 7"/>
          <p:cNvSpPr>
            <a:spLocks noChangeArrowheads="1"/>
          </p:cNvSpPr>
          <p:nvPr/>
        </p:nvSpPr>
        <p:spPr bwMode="auto">
          <a:xfrm>
            <a:off x="3373544" y="2517048"/>
            <a:ext cx="1485194" cy="504084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ctr" eaLnBrk="0" hangingPunct="0"/>
            <a:r>
              <a:rPr lang="en-US" sz="1200" b="1" dirty="0" smtClean="0">
                <a:solidFill>
                  <a:srgbClr val="FAAB4F"/>
                </a:solidFill>
              </a:rPr>
              <a:t>Project leader EDAM</a:t>
            </a:r>
            <a:endParaRPr lang="en-US" sz="1200" b="1" dirty="0">
              <a:solidFill>
                <a:srgbClr val="FAAB4F"/>
              </a:solidFill>
            </a:endParaRPr>
          </a:p>
        </p:txBody>
      </p:sp>
      <p:sp>
        <p:nvSpPr>
          <p:cNvPr id="52" name="Rectangle 12"/>
          <p:cNvSpPr>
            <a:spLocks noChangeArrowheads="1"/>
          </p:cNvSpPr>
          <p:nvPr/>
        </p:nvSpPr>
        <p:spPr bwMode="auto">
          <a:xfrm>
            <a:off x="5018178" y="5497861"/>
            <a:ext cx="1485194" cy="524024"/>
          </a:xfrm>
          <a:prstGeom prst="rect">
            <a:avLst/>
          </a:prstGeom>
          <a:solidFill>
            <a:schemeClr val="tx1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200" dirty="0" smtClean="0">
                <a:solidFill>
                  <a:srgbClr val="FF9900"/>
                </a:solidFill>
              </a:rPr>
              <a:t>Project team PHD</a:t>
            </a:r>
            <a:endParaRPr lang="en-US" sz="1200" dirty="0">
              <a:solidFill>
                <a:srgbClr val="FF9900"/>
              </a:solidFill>
            </a:endParaRP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5018178" y="6094761"/>
            <a:ext cx="1485194" cy="52402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err="1" smtClean="0"/>
              <a:t>Eduarda</a:t>
            </a:r>
            <a:r>
              <a:rPr lang="en-US" sz="1100" dirty="0" smtClean="0"/>
              <a:t> Silva</a:t>
            </a:r>
            <a:endParaRPr lang="en-US" sz="1100" dirty="0"/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>
            <a:off x="3494178" y="6094761"/>
            <a:ext cx="1485194" cy="52402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Michael </a:t>
            </a:r>
            <a:r>
              <a:rPr lang="en-US" sz="1100" dirty="0" err="1" smtClean="0"/>
              <a:t>Donauer</a:t>
            </a:r>
            <a:endParaRPr lang="en-US" sz="1100" dirty="0"/>
          </a:p>
        </p:txBody>
      </p:sp>
      <p:sp>
        <p:nvSpPr>
          <p:cNvPr id="55" name="Rectangle 12"/>
          <p:cNvSpPr>
            <a:spLocks noChangeArrowheads="1"/>
          </p:cNvSpPr>
          <p:nvPr/>
        </p:nvSpPr>
        <p:spPr bwMode="auto">
          <a:xfrm>
            <a:off x="6554878" y="6082061"/>
            <a:ext cx="1485194" cy="52402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eaLnBrk="0" hangingPunct="0"/>
            <a:r>
              <a:rPr lang="en-US" sz="1100" dirty="0" smtClean="0"/>
              <a:t>Vasco </a:t>
            </a:r>
            <a:r>
              <a:rPr lang="en-US" sz="1100" dirty="0" err="1" smtClean="0"/>
              <a:t>Teles</a:t>
            </a:r>
            <a:endParaRPr lang="en-US" sz="11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0" y="1047750"/>
            <a:ext cx="3055938" cy="5276850"/>
            <a:chOff x="480" y="288"/>
            <a:chExt cx="2013" cy="3744"/>
          </a:xfrm>
        </p:grpSpPr>
        <p:graphicFrame>
          <p:nvGraphicFramePr>
            <p:cNvPr id="1026" name="Object 45"/>
            <p:cNvGraphicFramePr>
              <a:graphicFrameLocks noChangeAspect="1"/>
            </p:cNvGraphicFramePr>
            <p:nvPr/>
          </p:nvGraphicFramePr>
          <p:xfrm>
            <a:off x="480" y="288"/>
            <a:ext cx="2013" cy="3744"/>
          </p:xfrm>
          <a:graphic>
            <a:graphicData uri="http://schemas.openxmlformats.org/presentationml/2006/ole">
              <p:oleObj spid="_x0000_s1026" name="Photo Editor Photo" r:id="rId3" imgW="2104762" imgH="3914286" progId="">
                <p:embed/>
              </p:oleObj>
            </a:graphicData>
          </a:graphic>
        </p:graphicFrame>
        <p:grpSp>
          <p:nvGrpSpPr>
            <p:cNvPr id="3" name="Group 41"/>
            <p:cNvGrpSpPr>
              <a:grpSpLocks/>
            </p:cNvGrpSpPr>
            <p:nvPr/>
          </p:nvGrpSpPr>
          <p:grpSpPr bwMode="auto">
            <a:xfrm>
              <a:off x="480" y="1152"/>
              <a:ext cx="672" cy="2640"/>
              <a:chOff x="480" y="1152"/>
              <a:chExt cx="672" cy="2640"/>
            </a:xfrm>
          </p:grpSpPr>
          <p:sp>
            <p:nvSpPr>
              <p:cNvPr id="1065" name="Rectangle 42"/>
              <p:cNvSpPr>
                <a:spLocks noChangeArrowheads="1"/>
              </p:cNvSpPr>
              <p:nvPr/>
            </p:nvSpPr>
            <p:spPr bwMode="auto">
              <a:xfrm>
                <a:off x="480" y="1152"/>
                <a:ext cx="240" cy="13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t-PT">
                  <a:solidFill>
                    <a:schemeClr val="tx1"/>
                  </a:solidFill>
                </a:endParaRPr>
              </a:p>
            </p:txBody>
          </p:sp>
          <p:sp>
            <p:nvSpPr>
              <p:cNvPr id="1066" name="Rectangle 43"/>
              <p:cNvSpPr>
                <a:spLocks noChangeArrowheads="1"/>
              </p:cNvSpPr>
              <p:nvPr/>
            </p:nvSpPr>
            <p:spPr bwMode="auto">
              <a:xfrm>
                <a:off x="624" y="1584"/>
                <a:ext cx="528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t-PT">
                  <a:solidFill>
                    <a:schemeClr val="tx1"/>
                  </a:solidFill>
                </a:endParaRPr>
              </a:p>
            </p:txBody>
          </p:sp>
          <p:sp>
            <p:nvSpPr>
              <p:cNvPr id="1067" name="Rectangle 44"/>
              <p:cNvSpPr>
                <a:spLocks noChangeArrowheads="1"/>
              </p:cNvSpPr>
              <p:nvPr/>
            </p:nvSpPr>
            <p:spPr bwMode="auto">
              <a:xfrm>
                <a:off x="528" y="3456"/>
                <a:ext cx="528" cy="33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t-PT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63" name="Rectangle 46"/>
            <p:cNvSpPr>
              <a:spLocks noChangeArrowheads="1"/>
            </p:cNvSpPr>
            <p:nvPr/>
          </p:nvSpPr>
          <p:spPr bwMode="auto">
            <a:xfrm>
              <a:off x="480" y="3408"/>
              <a:ext cx="336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>
                <a:solidFill>
                  <a:schemeClr val="tx1"/>
                </a:solidFill>
              </a:endParaRPr>
            </a:p>
          </p:txBody>
        </p:sp>
        <p:sp>
          <p:nvSpPr>
            <p:cNvPr id="1064" name="Rectangle 47"/>
            <p:cNvSpPr>
              <a:spLocks noChangeArrowheads="1"/>
            </p:cNvSpPr>
            <p:nvPr/>
          </p:nvSpPr>
          <p:spPr bwMode="auto">
            <a:xfrm>
              <a:off x="480" y="1776"/>
              <a:ext cx="384" cy="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>
                <a:solidFill>
                  <a:schemeClr val="tx1"/>
                </a:solidFill>
              </a:endParaRPr>
            </a:p>
          </p:txBody>
        </p:sp>
      </p:grp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69888" y="407990"/>
            <a:ext cx="4656979" cy="46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en-US" sz="2400" b="1" dirty="0"/>
              <a:t> Continental Group in Portugal</a:t>
            </a: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5746751" y="2312988"/>
            <a:ext cx="0" cy="289560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</p:spPr>
        <p:txBody>
          <a:bodyPr wrap="none" lIns="91424" tIns="45712" rIns="91424" bIns="45712" anchor="ctr"/>
          <a:lstStyle/>
          <a:p>
            <a:endParaRPr lang="pt-PT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3135314" y="2538412"/>
            <a:ext cx="2210797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Continental </a:t>
            </a:r>
            <a:r>
              <a:rPr lang="pt-PT" sz="1800" b="1" dirty="0" err="1"/>
              <a:t>Mabor</a:t>
            </a:r>
            <a:endParaRPr lang="pt-PT" sz="1800" b="1" dirty="0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5756277" y="2538413"/>
            <a:ext cx="1232003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Tire </a:t>
            </a:r>
            <a:r>
              <a:rPr lang="pt-PT" sz="1800" b="1" dirty="0" err="1"/>
              <a:t>Plant</a:t>
            </a:r>
            <a:endParaRPr lang="pt-PT" sz="1800" b="1" dirty="0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781175" y="2936875"/>
            <a:ext cx="8008938" cy="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lIns="91424" tIns="45712" rIns="91424" bIns="45712" anchor="ctr"/>
          <a:lstStyle/>
          <a:p>
            <a:endParaRPr lang="pt-PT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1736725" y="3455988"/>
            <a:ext cx="8008938" cy="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lIns="91424" tIns="45712" rIns="91424" bIns="45712" anchor="ctr"/>
          <a:lstStyle/>
          <a:p>
            <a:endParaRPr lang="pt-PT"/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3135314" y="2998788"/>
            <a:ext cx="2210797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Continental Pneus</a:t>
            </a:r>
          </a:p>
        </p:txBody>
      </p:sp>
      <p:sp>
        <p:nvSpPr>
          <p:cNvPr id="1035" name="Line 13"/>
          <p:cNvSpPr>
            <a:spLocks noChangeShapeType="1"/>
          </p:cNvSpPr>
          <p:nvPr/>
        </p:nvSpPr>
        <p:spPr bwMode="auto">
          <a:xfrm>
            <a:off x="1720852" y="3913188"/>
            <a:ext cx="8010525" cy="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lIns="91424" tIns="45712" rIns="91424" bIns="45712" anchor="ctr"/>
          <a:lstStyle/>
          <a:p>
            <a:endParaRPr lang="pt-PT"/>
          </a:p>
        </p:txBody>
      </p:sp>
      <p:sp>
        <p:nvSpPr>
          <p:cNvPr id="1036" name="Text Box 14"/>
          <p:cNvSpPr txBox="1">
            <a:spLocks noChangeArrowheads="1"/>
          </p:cNvSpPr>
          <p:nvPr/>
        </p:nvSpPr>
        <p:spPr bwMode="auto">
          <a:xfrm>
            <a:off x="3135315" y="3532188"/>
            <a:ext cx="676146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I T A</a:t>
            </a:r>
          </a:p>
        </p:txBody>
      </p:sp>
      <p:sp>
        <p:nvSpPr>
          <p:cNvPr id="1037" name="Line 16"/>
          <p:cNvSpPr>
            <a:spLocks noChangeShapeType="1"/>
          </p:cNvSpPr>
          <p:nvPr/>
        </p:nvSpPr>
        <p:spPr bwMode="auto">
          <a:xfrm>
            <a:off x="1720852" y="4522789"/>
            <a:ext cx="8010525" cy="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lIns="91424" tIns="45712" rIns="91424" bIns="45712" anchor="ctr"/>
          <a:lstStyle/>
          <a:p>
            <a:endParaRPr lang="pt-PT"/>
          </a:p>
        </p:txBody>
      </p:sp>
      <p:sp>
        <p:nvSpPr>
          <p:cNvPr id="1038" name="Text Box 17"/>
          <p:cNvSpPr txBox="1">
            <a:spLocks noChangeArrowheads="1"/>
          </p:cNvSpPr>
          <p:nvPr/>
        </p:nvSpPr>
        <p:spPr bwMode="auto">
          <a:xfrm>
            <a:off x="3135314" y="3986212"/>
            <a:ext cx="2531398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Continental </a:t>
            </a:r>
            <a:r>
              <a:rPr lang="pt-PT" sz="1800" b="1" dirty="0" err="1"/>
              <a:t>Lemmerz</a:t>
            </a:r>
            <a:endParaRPr lang="pt-PT" sz="1800" b="1" dirty="0"/>
          </a:p>
        </p:txBody>
      </p:sp>
      <p:sp>
        <p:nvSpPr>
          <p:cNvPr id="1039" name="Text Box 19"/>
          <p:cNvSpPr txBox="1">
            <a:spLocks noChangeArrowheads="1"/>
          </p:cNvSpPr>
          <p:nvPr/>
        </p:nvSpPr>
        <p:spPr bwMode="auto">
          <a:xfrm>
            <a:off x="3135315" y="4567238"/>
            <a:ext cx="2155204" cy="31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pt-PT" sz="1800" b="1" dirty="0"/>
              <a:t>Continental </a:t>
            </a:r>
            <a:r>
              <a:rPr lang="pt-PT" sz="1800" b="1" dirty="0" err="1"/>
              <a:t>Teves</a:t>
            </a:r>
            <a:endParaRPr lang="pt-PT" sz="1800" b="1" dirty="0"/>
          </a:p>
        </p:txBody>
      </p:sp>
      <p:sp>
        <p:nvSpPr>
          <p:cNvPr id="1040" name="Line 20"/>
          <p:cNvSpPr>
            <a:spLocks noChangeShapeType="1"/>
          </p:cNvSpPr>
          <p:nvPr/>
        </p:nvSpPr>
        <p:spPr bwMode="auto">
          <a:xfrm>
            <a:off x="1714501" y="5045075"/>
            <a:ext cx="8008938" cy="0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 wrap="none" lIns="91424" tIns="45712" rIns="91424" bIns="45712" anchor="ctr"/>
          <a:lstStyle/>
          <a:p>
            <a:endParaRPr lang="pt-PT"/>
          </a:p>
        </p:txBody>
      </p:sp>
      <p:pic>
        <p:nvPicPr>
          <p:cNvPr id="1041" name="Picture 23" descr="BD10298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4491" y="2617788"/>
            <a:ext cx="22859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24" descr="BD10298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4491" y="3074988"/>
            <a:ext cx="22859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25" descr="BD10298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4491" y="3608388"/>
            <a:ext cx="22859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6" descr="BD10298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2837" y="2008188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5" name="Picture 27" descr="BD10299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826" y="4713289"/>
            <a:ext cx="4492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28" descr="BD10299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84491" y="4065588"/>
            <a:ext cx="22859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7" name="Picture 29" descr="BD10299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84491" y="4598988"/>
            <a:ext cx="22859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" name="Text Box 31"/>
          <p:cNvSpPr txBox="1">
            <a:spLocks noChangeArrowheads="1"/>
          </p:cNvSpPr>
          <p:nvPr/>
        </p:nvSpPr>
        <p:spPr bwMode="auto">
          <a:xfrm>
            <a:off x="8493126" y="1776415"/>
            <a:ext cx="1627189" cy="58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>
            <a:spAutoFit/>
          </a:bodyPr>
          <a:lstStyle/>
          <a:p>
            <a:pPr eaLnBrk="0" hangingPunct="0"/>
            <a:r>
              <a:rPr lang="pt-PT" b="1" dirty="0" err="1"/>
              <a:t>Turnover</a:t>
            </a:r>
            <a:r>
              <a:rPr lang="pt-PT" b="1" dirty="0"/>
              <a:t>  2009</a:t>
            </a:r>
          </a:p>
          <a:p>
            <a:pPr eaLnBrk="0" hangingPunct="0"/>
            <a:r>
              <a:rPr lang="pt-PT" b="1" dirty="0"/>
              <a:t>(mio Euros)</a:t>
            </a:r>
            <a:endParaRPr lang="pt-PT" sz="2400" b="1" dirty="0"/>
          </a:p>
        </p:txBody>
      </p:sp>
      <p:sp>
        <p:nvSpPr>
          <p:cNvPr id="1049" name="Line 32"/>
          <p:cNvSpPr>
            <a:spLocks noChangeShapeType="1"/>
          </p:cNvSpPr>
          <p:nvPr/>
        </p:nvSpPr>
        <p:spPr bwMode="auto">
          <a:xfrm>
            <a:off x="8591550" y="2312988"/>
            <a:ext cx="0" cy="289560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</p:spPr>
        <p:txBody>
          <a:bodyPr wrap="none" lIns="91424" tIns="45712" rIns="91424" bIns="45712" anchor="ctr"/>
          <a:lstStyle/>
          <a:p>
            <a:endParaRPr lang="pt-PT"/>
          </a:p>
        </p:txBody>
      </p:sp>
      <p:sp>
        <p:nvSpPr>
          <p:cNvPr id="1050" name="Text Box 39"/>
          <p:cNvSpPr txBox="1">
            <a:spLocks noChangeArrowheads="1"/>
          </p:cNvSpPr>
          <p:nvPr/>
        </p:nvSpPr>
        <p:spPr bwMode="auto">
          <a:xfrm>
            <a:off x="2854326" y="5522913"/>
            <a:ext cx="3373584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2" rIns="91424" bIns="45712">
            <a:spAutoFit/>
          </a:bodyPr>
          <a:lstStyle/>
          <a:p>
            <a:pPr defTabSz="998362"/>
            <a:r>
              <a:rPr lang="pt-PT" sz="1800" b="1" dirty="0"/>
              <a:t>Total </a:t>
            </a:r>
            <a:r>
              <a:rPr lang="pt-PT" sz="1800" b="1" dirty="0" err="1"/>
              <a:t>Nr</a:t>
            </a:r>
            <a:r>
              <a:rPr lang="pt-PT" sz="1800" b="1" dirty="0"/>
              <a:t>. of </a:t>
            </a:r>
            <a:r>
              <a:rPr lang="pt-PT" sz="1800" b="1" dirty="0" err="1"/>
              <a:t>Employees</a:t>
            </a:r>
            <a:r>
              <a:rPr lang="pt-PT" sz="1800" b="1" dirty="0"/>
              <a:t>: 1979 </a:t>
            </a:r>
          </a:p>
        </p:txBody>
      </p:sp>
      <p:sp>
        <p:nvSpPr>
          <p:cNvPr id="1051" name="Text Box 48"/>
          <p:cNvSpPr txBox="1">
            <a:spLocks noChangeArrowheads="1"/>
          </p:cNvSpPr>
          <p:nvPr/>
        </p:nvSpPr>
        <p:spPr bwMode="auto">
          <a:xfrm>
            <a:off x="5719766" y="3003550"/>
            <a:ext cx="1864581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2" rIns="91424" bIns="45712">
            <a:spAutoFit/>
          </a:bodyPr>
          <a:lstStyle/>
          <a:p>
            <a:pPr eaLnBrk="0" hangingPunct="0"/>
            <a:r>
              <a:rPr lang="pt-PT" sz="1800" b="1" dirty="0"/>
              <a:t>Sales </a:t>
            </a:r>
            <a:r>
              <a:rPr lang="pt-PT" sz="1800" b="1" dirty="0" err="1"/>
              <a:t>company</a:t>
            </a:r>
            <a:endParaRPr lang="pt-PT" sz="1800" b="1" dirty="0"/>
          </a:p>
        </p:txBody>
      </p:sp>
      <p:sp>
        <p:nvSpPr>
          <p:cNvPr id="1052" name="Text Box 49"/>
          <p:cNvSpPr txBox="1">
            <a:spLocks noChangeArrowheads="1"/>
          </p:cNvSpPr>
          <p:nvPr/>
        </p:nvSpPr>
        <p:spPr bwMode="auto">
          <a:xfrm>
            <a:off x="5719765" y="3457576"/>
            <a:ext cx="1514037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2" rIns="91424" bIns="45712">
            <a:spAutoFit/>
          </a:bodyPr>
          <a:lstStyle/>
          <a:p>
            <a:pPr eaLnBrk="0" hangingPunct="0"/>
            <a:r>
              <a:rPr lang="pt-PT" sz="1800" b="1" dirty="0" err="1"/>
              <a:t>Textile</a:t>
            </a:r>
            <a:r>
              <a:rPr lang="pt-PT" sz="1800" b="1" dirty="0"/>
              <a:t> </a:t>
            </a:r>
            <a:r>
              <a:rPr lang="pt-PT" sz="1800" b="1" dirty="0" err="1"/>
              <a:t>plant</a:t>
            </a:r>
            <a:endParaRPr lang="pt-PT" sz="1800" b="1" dirty="0"/>
          </a:p>
        </p:txBody>
      </p:sp>
      <p:sp>
        <p:nvSpPr>
          <p:cNvPr id="1053" name="Text Box 50"/>
          <p:cNvSpPr txBox="1">
            <a:spLocks noChangeArrowheads="1"/>
          </p:cNvSpPr>
          <p:nvPr/>
        </p:nvSpPr>
        <p:spPr bwMode="auto">
          <a:xfrm>
            <a:off x="5719765" y="4006850"/>
            <a:ext cx="2916215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2" rIns="91424" bIns="45712">
            <a:spAutoFit/>
          </a:bodyPr>
          <a:lstStyle/>
          <a:p>
            <a:pPr eaLnBrk="0" hangingPunct="0"/>
            <a:r>
              <a:rPr lang="pt-PT" sz="1800" b="1" dirty="0"/>
              <a:t>Tire/</a:t>
            </a:r>
            <a:r>
              <a:rPr lang="pt-PT" sz="1800" b="1" dirty="0" err="1"/>
              <a:t>wheel</a:t>
            </a:r>
            <a:r>
              <a:rPr lang="pt-PT" sz="1800" b="1" dirty="0"/>
              <a:t> </a:t>
            </a:r>
            <a:r>
              <a:rPr lang="pt-PT" sz="1800" b="1" dirty="0" err="1"/>
              <a:t>Assembly</a:t>
            </a:r>
            <a:r>
              <a:rPr lang="pt-PT" sz="1800" b="1" dirty="0"/>
              <a:t> </a:t>
            </a:r>
            <a:r>
              <a:rPr lang="pt-PT" sz="1800" b="1" dirty="0" err="1"/>
              <a:t>line</a:t>
            </a:r>
            <a:endParaRPr lang="pt-PT" sz="1800" b="1" dirty="0"/>
          </a:p>
        </p:txBody>
      </p:sp>
      <p:sp>
        <p:nvSpPr>
          <p:cNvPr id="1054" name="Text Box 51"/>
          <p:cNvSpPr txBox="1">
            <a:spLocks noChangeArrowheads="1"/>
          </p:cNvSpPr>
          <p:nvPr/>
        </p:nvSpPr>
        <p:spPr bwMode="auto">
          <a:xfrm>
            <a:off x="5719764" y="4594225"/>
            <a:ext cx="2031293" cy="3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4" tIns="45712" rIns="91424" bIns="45712">
            <a:spAutoFit/>
          </a:bodyPr>
          <a:lstStyle/>
          <a:p>
            <a:pPr eaLnBrk="0" hangingPunct="0"/>
            <a:r>
              <a:rPr lang="pt-PT" sz="1800" b="1" dirty="0" err="1"/>
              <a:t>Braking</a:t>
            </a:r>
            <a:r>
              <a:rPr lang="pt-PT" sz="1800" b="1" dirty="0"/>
              <a:t> </a:t>
            </a:r>
            <a:r>
              <a:rPr lang="pt-PT" sz="1800" b="1" dirty="0" err="1"/>
              <a:t>systems</a:t>
            </a:r>
            <a:endParaRPr lang="pt-PT" sz="1800" b="1" dirty="0"/>
          </a:p>
        </p:txBody>
      </p:sp>
      <p:sp>
        <p:nvSpPr>
          <p:cNvPr id="1055" name="Text Box 53"/>
          <p:cNvSpPr txBox="1">
            <a:spLocks noChangeArrowheads="1"/>
          </p:cNvSpPr>
          <p:nvPr/>
        </p:nvSpPr>
        <p:spPr bwMode="auto">
          <a:xfrm>
            <a:off x="8626477" y="2497138"/>
            <a:ext cx="954043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 468,91</a:t>
            </a:r>
          </a:p>
        </p:txBody>
      </p:sp>
      <p:sp>
        <p:nvSpPr>
          <p:cNvPr id="1056" name="Text Box 54"/>
          <p:cNvSpPr txBox="1">
            <a:spLocks noChangeArrowheads="1"/>
          </p:cNvSpPr>
          <p:nvPr/>
        </p:nvSpPr>
        <p:spPr bwMode="auto">
          <a:xfrm>
            <a:off x="8801102" y="3033714"/>
            <a:ext cx="761682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47,77</a:t>
            </a:r>
          </a:p>
        </p:txBody>
      </p:sp>
      <p:sp>
        <p:nvSpPr>
          <p:cNvPr id="1057" name="Text Box 55"/>
          <p:cNvSpPr txBox="1">
            <a:spLocks noChangeArrowheads="1"/>
          </p:cNvSpPr>
          <p:nvPr/>
        </p:nvSpPr>
        <p:spPr bwMode="auto">
          <a:xfrm>
            <a:off x="8801118" y="3473450"/>
            <a:ext cx="761682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46,52</a:t>
            </a:r>
          </a:p>
        </p:txBody>
      </p:sp>
      <p:sp>
        <p:nvSpPr>
          <p:cNvPr id="1058" name="Text Box 56"/>
          <p:cNvSpPr txBox="1">
            <a:spLocks noChangeArrowheads="1"/>
          </p:cNvSpPr>
          <p:nvPr/>
        </p:nvSpPr>
        <p:spPr bwMode="auto">
          <a:xfrm>
            <a:off x="8801102" y="4006850"/>
            <a:ext cx="761682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  2,22</a:t>
            </a:r>
          </a:p>
        </p:txBody>
      </p:sp>
      <p:sp>
        <p:nvSpPr>
          <p:cNvPr id="1059" name="Text Box 57"/>
          <p:cNvSpPr txBox="1">
            <a:spLocks noChangeArrowheads="1"/>
          </p:cNvSpPr>
          <p:nvPr/>
        </p:nvSpPr>
        <p:spPr bwMode="auto">
          <a:xfrm>
            <a:off x="8670925" y="4605337"/>
            <a:ext cx="889923" cy="36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8" tIns="45704" rIns="91408" bIns="45704">
            <a:spAutoFit/>
          </a:bodyPr>
          <a:lstStyle/>
          <a:p>
            <a:pPr eaLnBrk="0" hangingPunct="0"/>
            <a:r>
              <a:rPr lang="pt-PT" sz="1800" b="1" dirty="0"/>
              <a:t>  71,00</a:t>
            </a:r>
          </a:p>
        </p:txBody>
      </p:sp>
      <p:sp>
        <p:nvSpPr>
          <p:cNvPr id="1060" name="Text Box 59"/>
          <p:cNvSpPr txBox="1">
            <a:spLocks noChangeArrowheads="1"/>
          </p:cNvSpPr>
          <p:nvPr/>
        </p:nvSpPr>
        <p:spPr bwMode="auto">
          <a:xfrm>
            <a:off x="8613776" y="5291931"/>
            <a:ext cx="2200275" cy="338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>
            <a:spAutoFit/>
          </a:bodyPr>
          <a:lstStyle/>
          <a:p>
            <a:pPr eaLnBrk="0" hangingPunct="0"/>
            <a:r>
              <a:rPr lang="pt-PT" b="1" u="sng" dirty="0"/>
              <a:t>636,42 mio €</a:t>
            </a:r>
          </a:p>
        </p:txBody>
      </p:sp>
      <p:sp>
        <p:nvSpPr>
          <p:cNvPr id="1061" name="Rectangle 46"/>
          <p:cNvSpPr>
            <a:spLocks noChangeArrowheads="1"/>
          </p:cNvSpPr>
          <p:nvPr/>
        </p:nvSpPr>
        <p:spPr bwMode="auto">
          <a:xfrm>
            <a:off x="4433888" y="6745288"/>
            <a:ext cx="2139951" cy="33853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 defTabSz="996774"/>
            <a:endParaRPr lang="pt-PT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6861599" y="5124856"/>
            <a:ext cx="2049568" cy="50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5003" tIns="47502" rIns="95003" bIns="47502" anchor="ctr"/>
          <a:lstStyle/>
          <a:p>
            <a:pPr defTabSz="950578" eaLnBrk="0" hangingPunct="0"/>
            <a:endParaRPr lang="en-GB" sz="2500" dirty="0">
              <a:latin typeface="Arial Black" pitchFamily="34" charset="0"/>
            </a:endParaRPr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6861599" y="5124856"/>
            <a:ext cx="2049568" cy="50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5003" tIns="47502" rIns="95003" bIns="47502" anchor="ctr"/>
          <a:lstStyle/>
          <a:p>
            <a:pPr defTabSz="950578" eaLnBrk="0" hangingPunct="0"/>
            <a:endParaRPr lang="en-GB" sz="2500" dirty="0">
              <a:latin typeface="Arial Black" pitchFamily="34" charset="0"/>
            </a:endParaRPr>
          </a:p>
        </p:txBody>
      </p:sp>
      <p:pic>
        <p:nvPicPr>
          <p:cNvPr id="104453" name="Picture 5" descr="fabrica2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291" y="2966746"/>
            <a:ext cx="5540348" cy="3162778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1044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075828" y="1129021"/>
            <a:ext cx="6481162" cy="1060677"/>
          </a:xfrm>
          <a:noFill/>
          <a:ln/>
        </p:spPr>
        <p:txBody>
          <a:bodyPr>
            <a:noAutofit/>
          </a:bodyPr>
          <a:lstStyle/>
          <a:p>
            <a:r>
              <a:rPr lang="pt-PT" b="1" dirty="0" err="1" smtClean="0"/>
              <a:t>Location</a:t>
            </a:r>
            <a:r>
              <a:rPr lang="pt-PT" b="1" dirty="0" smtClean="0"/>
              <a:t>: </a:t>
            </a:r>
            <a:r>
              <a:rPr lang="pt-PT" b="1" dirty="0"/>
              <a:t>		</a:t>
            </a:r>
            <a:r>
              <a:rPr lang="pt-PT" b="1" dirty="0" smtClean="0"/>
              <a:t>	30 </a:t>
            </a:r>
            <a:r>
              <a:rPr lang="pt-PT" b="1" dirty="0" err="1"/>
              <a:t>Kms</a:t>
            </a:r>
            <a:r>
              <a:rPr lang="pt-PT" b="1" dirty="0"/>
              <a:t> </a:t>
            </a:r>
            <a:r>
              <a:rPr lang="pt-PT" b="1" dirty="0" err="1" smtClean="0"/>
              <a:t>North</a:t>
            </a:r>
            <a:r>
              <a:rPr lang="pt-PT" b="1" dirty="0" smtClean="0"/>
              <a:t> </a:t>
            </a:r>
            <a:r>
              <a:rPr lang="pt-PT" b="1" dirty="0" err="1" smtClean="0"/>
              <a:t>of</a:t>
            </a:r>
            <a:r>
              <a:rPr lang="pt-PT" b="1" dirty="0" smtClean="0"/>
              <a:t> Porto</a:t>
            </a:r>
            <a:endParaRPr lang="pt-PT" b="1" dirty="0"/>
          </a:p>
          <a:p>
            <a:r>
              <a:rPr lang="pt-PT" b="1" dirty="0" smtClean="0"/>
              <a:t>Total </a:t>
            </a:r>
            <a:r>
              <a:rPr lang="pt-PT" b="1" dirty="0" err="1" smtClean="0"/>
              <a:t>surface</a:t>
            </a:r>
            <a:r>
              <a:rPr lang="pt-PT" b="1" dirty="0" smtClean="0"/>
              <a:t>:</a:t>
            </a:r>
            <a:r>
              <a:rPr lang="pt-PT" b="1" dirty="0"/>
              <a:t>		</a:t>
            </a:r>
            <a:r>
              <a:rPr lang="pt-PT" b="1" dirty="0" smtClean="0"/>
              <a:t>	</a:t>
            </a:r>
            <a:r>
              <a:rPr lang="pt-PT" b="1" kern="0" dirty="0" smtClean="0"/>
              <a:t>211  492m2</a:t>
            </a:r>
          </a:p>
          <a:p>
            <a:r>
              <a:rPr lang="pt-PT" b="1" dirty="0" err="1" smtClean="0"/>
              <a:t>Built</a:t>
            </a:r>
            <a:r>
              <a:rPr lang="pt-PT" b="1" dirty="0" smtClean="0"/>
              <a:t> </a:t>
            </a:r>
            <a:r>
              <a:rPr lang="pt-PT" b="1" dirty="0" err="1" smtClean="0"/>
              <a:t>area</a:t>
            </a:r>
            <a:r>
              <a:rPr lang="pt-PT" b="1" dirty="0" smtClean="0"/>
              <a:t>:</a:t>
            </a:r>
            <a:r>
              <a:rPr lang="pt-PT" b="1" dirty="0"/>
              <a:t>		</a:t>
            </a:r>
            <a:r>
              <a:rPr lang="pt-PT" b="1" kern="0" dirty="0" smtClean="0"/>
              <a:t> 	107 848m2</a:t>
            </a:r>
          </a:p>
          <a:p>
            <a:r>
              <a:rPr lang="pt-PT" b="1" kern="0" dirty="0" err="1" smtClean="0"/>
              <a:t>Headcount</a:t>
            </a:r>
            <a:r>
              <a:rPr lang="pt-PT" b="1" kern="0" dirty="0" smtClean="0"/>
              <a:t>:			1510</a:t>
            </a:r>
          </a:p>
          <a:p>
            <a:r>
              <a:rPr lang="pt-PT" b="1" kern="0" dirty="0" smtClean="0"/>
              <a:t>Sales 2009:			470  </a:t>
            </a:r>
            <a:r>
              <a:rPr lang="pt-PT" b="1" kern="0" dirty="0" err="1" smtClean="0"/>
              <a:t>Million</a:t>
            </a:r>
            <a:r>
              <a:rPr lang="pt-PT" b="1" kern="0" dirty="0" smtClean="0"/>
              <a:t> Euro</a:t>
            </a:r>
            <a:endParaRPr lang="pt-PT" b="1" dirty="0"/>
          </a:p>
          <a:p>
            <a:pPr>
              <a:buFont typeface="Arial" charset="0"/>
              <a:buNone/>
            </a:pPr>
            <a:endParaRPr lang="en-GB" b="1" dirty="0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3893496" y="3239793"/>
            <a:ext cx="6722789" cy="1422988"/>
            <a:chOff x="2272" y="1851"/>
            <a:chExt cx="3923" cy="813"/>
          </a:xfrm>
        </p:grpSpPr>
        <p:grpSp>
          <p:nvGrpSpPr>
            <p:cNvPr id="3" name="Group 28"/>
            <p:cNvGrpSpPr>
              <a:grpSpLocks/>
            </p:cNvGrpSpPr>
            <p:nvPr/>
          </p:nvGrpSpPr>
          <p:grpSpPr bwMode="auto">
            <a:xfrm>
              <a:off x="2272" y="2136"/>
              <a:ext cx="2344" cy="528"/>
              <a:chOff x="2272" y="2136"/>
              <a:chExt cx="2344" cy="528"/>
            </a:xfrm>
          </p:grpSpPr>
          <p:sp>
            <p:nvSpPr>
              <p:cNvPr id="104464" name="Line 16"/>
              <p:cNvSpPr>
                <a:spLocks noChangeShapeType="1"/>
              </p:cNvSpPr>
              <p:nvPr/>
            </p:nvSpPr>
            <p:spPr bwMode="auto">
              <a:xfrm flipH="1">
                <a:off x="2272" y="2136"/>
                <a:ext cx="936" cy="12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5" name="Line 17"/>
              <p:cNvSpPr>
                <a:spLocks noChangeShapeType="1"/>
              </p:cNvSpPr>
              <p:nvPr/>
            </p:nvSpPr>
            <p:spPr bwMode="auto">
              <a:xfrm>
                <a:off x="3216" y="2136"/>
                <a:ext cx="1400" cy="2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6" name="Line 18"/>
              <p:cNvSpPr>
                <a:spLocks noChangeShapeType="1"/>
              </p:cNvSpPr>
              <p:nvPr/>
            </p:nvSpPr>
            <p:spPr bwMode="auto">
              <a:xfrm>
                <a:off x="2280" y="2248"/>
                <a:ext cx="1120" cy="40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7" name="Line 19"/>
              <p:cNvSpPr>
                <a:spLocks noChangeShapeType="1"/>
              </p:cNvSpPr>
              <p:nvPr/>
            </p:nvSpPr>
            <p:spPr bwMode="auto">
              <a:xfrm flipH="1">
                <a:off x="3400" y="2424"/>
                <a:ext cx="1184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482" name="Line 34"/>
            <p:cNvSpPr>
              <a:spLocks noChangeShapeType="1"/>
            </p:cNvSpPr>
            <p:nvPr/>
          </p:nvSpPr>
          <p:spPr bwMode="auto">
            <a:xfrm flipV="1">
              <a:off x="4184" y="2016"/>
              <a:ext cx="768" cy="3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483" name="Rectangle 35"/>
            <p:cNvSpPr>
              <a:spLocks noChangeArrowheads="1"/>
            </p:cNvSpPr>
            <p:nvPr/>
          </p:nvSpPr>
          <p:spPr bwMode="auto">
            <a:xfrm>
              <a:off x="4699" y="1851"/>
              <a:ext cx="149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222954" indent="-222954" defTabSz="974775">
                <a:lnSpc>
                  <a:spcPts val="1756"/>
                </a:lnSpc>
                <a:spcAft>
                  <a:spcPct val="55000"/>
                </a:spcAft>
                <a:buClr>
                  <a:srgbClr val="FF9900"/>
                </a:buClr>
              </a:pPr>
              <a:r>
                <a:rPr lang="pt-PT" sz="1300" b="1" dirty="0" err="1" smtClean="0"/>
                <a:t>Manufacturing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area</a:t>
              </a:r>
              <a:r>
                <a:rPr lang="pt-PT" sz="1300" b="1" dirty="0" smtClean="0"/>
                <a:t>:  </a:t>
              </a:r>
              <a:r>
                <a:rPr lang="pt-PT" sz="1300" b="1" dirty="0"/>
                <a:t>61.328 m2</a:t>
              </a:r>
            </a:p>
            <a:p>
              <a:pPr marL="222954" indent="-222954" defTabSz="974775">
                <a:lnSpc>
                  <a:spcPct val="90000"/>
                </a:lnSpc>
                <a:spcAft>
                  <a:spcPct val="55000"/>
                </a:spcAft>
                <a:buClr>
                  <a:srgbClr val="FF9900"/>
                </a:buClr>
                <a:buBlip>
                  <a:blip r:embed="rId3"/>
                </a:buBlip>
              </a:pPr>
              <a:endParaRPr lang="en-GB" sz="1300" b="1" dirty="0"/>
            </a:p>
          </p:txBody>
        </p:sp>
      </p:grp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0" y="4116690"/>
            <a:ext cx="4578970" cy="1689031"/>
            <a:chOff x="0" y="2352"/>
            <a:chExt cx="2672" cy="965"/>
          </a:xfrm>
        </p:grpSpPr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1440" y="2352"/>
              <a:ext cx="1232" cy="360"/>
              <a:chOff x="1440" y="2352"/>
              <a:chExt cx="1232" cy="360"/>
            </a:xfrm>
          </p:grpSpPr>
          <p:sp>
            <p:nvSpPr>
              <p:cNvPr id="104457" name="Line 9"/>
              <p:cNvSpPr>
                <a:spLocks noChangeShapeType="1"/>
              </p:cNvSpPr>
              <p:nvPr/>
            </p:nvSpPr>
            <p:spPr bwMode="auto">
              <a:xfrm flipV="1">
                <a:off x="1456" y="2352"/>
                <a:ext cx="672" cy="88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58" name="Line 10"/>
              <p:cNvSpPr>
                <a:spLocks noChangeShapeType="1"/>
              </p:cNvSpPr>
              <p:nvPr/>
            </p:nvSpPr>
            <p:spPr bwMode="auto">
              <a:xfrm>
                <a:off x="2144" y="2352"/>
                <a:ext cx="408" cy="152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59" name="Line 11"/>
              <p:cNvSpPr>
                <a:spLocks noChangeShapeType="1"/>
              </p:cNvSpPr>
              <p:nvPr/>
            </p:nvSpPr>
            <p:spPr bwMode="auto">
              <a:xfrm>
                <a:off x="1440" y="2448"/>
                <a:ext cx="472" cy="25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0" name="Line 12"/>
              <p:cNvSpPr>
                <a:spLocks noChangeShapeType="1"/>
              </p:cNvSpPr>
              <p:nvPr/>
            </p:nvSpPr>
            <p:spPr bwMode="auto">
              <a:xfrm flipH="1">
                <a:off x="1912" y="2616"/>
                <a:ext cx="760" cy="9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1" name="Line 13"/>
              <p:cNvSpPr>
                <a:spLocks noChangeShapeType="1"/>
              </p:cNvSpPr>
              <p:nvPr/>
            </p:nvSpPr>
            <p:spPr bwMode="auto">
              <a:xfrm flipH="1" flipV="1">
                <a:off x="2472" y="2520"/>
                <a:ext cx="200" cy="9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2" name="Line 14"/>
              <p:cNvSpPr>
                <a:spLocks noChangeShapeType="1"/>
              </p:cNvSpPr>
              <p:nvPr/>
            </p:nvSpPr>
            <p:spPr bwMode="auto">
              <a:xfrm flipH="1">
                <a:off x="2488" y="2504"/>
                <a:ext cx="72" cy="1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493" name="Rectangle 45"/>
            <p:cNvSpPr>
              <a:spLocks noChangeArrowheads="1"/>
            </p:cNvSpPr>
            <p:nvPr/>
          </p:nvSpPr>
          <p:spPr bwMode="auto">
            <a:xfrm>
              <a:off x="0" y="2935"/>
              <a:ext cx="1177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087116">
                <a:lnSpc>
                  <a:spcPts val="1524"/>
                </a:lnSpc>
                <a:buClr>
                  <a:srgbClr val="FF9900"/>
                </a:buClr>
              </a:pPr>
              <a:r>
                <a:rPr lang="pt-PT" sz="1300" b="1" dirty="0" err="1" smtClean="0"/>
                <a:t>AlFinished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Goods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Whs</a:t>
              </a:r>
              <a:endParaRPr lang="pt-PT" sz="1300" b="1" dirty="0"/>
            </a:p>
            <a:p>
              <a:pPr defTabSz="1087116">
                <a:lnSpc>
                  <a:spcPts val="1524"/>
                </a:lnSpc>
                <a:buClr>
                  <a:srgbClr val="FF9900"/>
                </a:buClr>
              </a:pPr>
              <a:r>
                <a:rPr lang="pt-PT" sz="1300" b="1" dirty="0" err="1" smtClean="0"/>
                <a:t>Area</a:t>
              </a:r>
              <a:r>
                <a:rPr lang="pt-PT" sz="1300" b="1" dirty="0" smtClean="0"/>
                <a:t>:  </a:t>
              </a:r>
              <a:r>
                <a:rPr lang="pt-PT" sz="1300" b="1" dirty="0"/>
                <a:t>19.190 m2</a:t>
              </a:r>
            </a:p>
            <a:p>
              <a:pPr defTabSz="1087116">
                <a:lnSpc>
                  <a:spcPts val="1524"/>
                </a:lnSpc>
                <a:buClr>
                  <a:srgbClr val="FF9900"/>
                </a:buClr>
              </a:pPr>
              <a:r>
                <a:rPr lang="pt-PT" sz="1300" b="1" dirty="0" err="1" smtClean="0"/>
                <a:t>Capacity</a:t>
              </a:r>
              <a:r>
                <a:rPr lang="pt-PT" sz="1300" b="1" dirty="0" smtClean="0"/>
                <a:t>: </a:t>
              </a:r>
              <a:r>
                <a:rPr lang="pt-PT" sz="1300" b="1" dirty="0"/>
                <a:t>550.000 </a:t>
              </a:r>
              <a:r>
                <a:rPr lang="pt-PT" sz="1300" b="1" dirty="0" smtClean="0"/>
                <a:t>tires</a:t>
              </a:r>
              <a:endParaRPr lang="pt-PT" sz="1300" b="1" dirty="0"/>
            </a:p>
          </p:txBody>
        </p:sp>
        <p:sp>
          <p:nvSpPr>
            <p:cNvPr id="104494" name="Line 46"/>
            <p:cNvSpPr>
              <a:spLocks noChangeShapeType="1"/>
            </p:cNvSpPr>
            <p:nvPr/>
          </p:nvSpPr>
          <p:spPr bwMode="auto">
            <a:xfrm flipH="1">
              <a:off x="944" y="2592"/>
              <a:ext cx="728" cy="30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27420" y="3229289"/>
            <a:ext cx="5017672" cy="693114"/>
            <a:chOff x="16" y="1845"/>
            <a:chExt cx="2928" cy="396"/>
          </a:xfrm>
        </p:grpSpPr>
        <p:grpSp>
          <p:nvGrpSpPr>
            <p:cNvPr id="7" name="Group 53"/>
            <p:cNvGrpSpPr>
              <a:grpSpLocks/>
            </p:cNvGrpSpPr>
            <p:nvPr/>
          </p:nvGrpSpPr>
          <p:grpSpPr bwMode="auto">
            <a:xfrm>
              <a:off x="2480" y="2080"/>
              <a:ext cx="464" cy="112"/>
              <a:chOff x="2480" y="2080"/>
              <a:chExt cx="464" cy="112"/>
            </a:xfrm>
          </p:grpSpPr>
          <p:sp>
            <p:nvSpPr>
              <p:cNvPr id="104497" name="Line 49"/>
              <p:cNvSpPr>
                <a:spLocks noChangeShapeType="1"/>
              </p:cNvSpPr>
              <p:nvPr/>
            </p:nvSpPr>
            <p:spPr bwMode="auto">
              <a:xfrm flipH="1" flipV="1">
                <a:off x="2480" y="2136"/>
                <a:ext cx="64" cy="48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8" name="Line 50"/>
              <p:cNvSpPr>
                <a:spLocks noChangeShapeType="1"/>
              </p:cNvSpPr>
              <p:nvPr/>
            </p:nvSpPr>
            <p:spPr bwMode="auto">
              <a:xfrm flipV="1">
                <a:off x="2480" y="2080"/>
                <a:ext cx="384" cy="56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9" name="Line 51"/>
              <p:cNvSpPr>
                <a:spLocks noChangeShapeType="1"/>
              </p:cNvSpPr>
              <p:nvPr/>
            </p:nvSpPr>
            <p:spPr bwMode="auto">
              <a:xfrm>
                <a:off x="2872" y="2088"/>
                <a:ext cx="64" cy="48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0" name="Line 52"/>
              <p:cNvSpPr>
                <a:spLocks noChangeShapeType="1"/>
              </p:cNvSpPr>
              <p:nvPr/>
            </p:nvSpPr>
            <p:spPr bwMode="auto">
              <a:xfrm flipH="1">
                <a:off x="2536" y="2136"/>
                <a:ext cx="408" cy="56"/>
              </a:xfrm>
              <a:prstGeom prst="line">
                <a:avLst/>
              </a:prstGeom>
              <a:noFill/>
              <a:ln w="2857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502" name="Line 54"/>
            <p:cNvSpPr>
              <a:spLocks noChangeShapeType="1"/>
            </p:cNvSpPr>
            <p:nvPr/>
          </p:nvSpPr>
          <p:spPr bwMode="auto">
            <a:xfrm flipH="1" flipV="1">
              <a:off x="1240" y="2072"/>
              <a:ext cx="1256" cy="7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513" name="Text Box 65"/>
            <p:cNvSpPr txBox="1">
              <a:spLocks noChangeArrowheads="1"/>
            </p:cNvSpPr>
            <p:nvPr/>
          </p:nvSpPr>
          <p:spPr bwMode="auto">
            <a:xfrm>
              <a:off x="16" y="1845"/>
              <a:ext cx="1276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087116"/>
              <a:r>
                <a:rPr lang="pt-PT" sz="1300" b="1" dirty="0" err="1" smtClean="0"/>
                <a:t>Raw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Materials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Warehouse</a:t>
              </a:r>
              <a:endParaRPr lang="pt-PT" sz="1300" b="1" dirty="0"/>
            </a:p>
            <a:p>
              <a:pPr defTabSz="1087116"/>
              <a:r>
                <a:rPr lang="pt-PT" sz="1300" b="1" dirty="0" err="1" smtClean="0"/>
                <a:t>Area</a:t>
              </a:r>
              <a:r>
                <a:rPr lang="pt-PT" sz="1300" b="1" dirty="0" smtClean="0"/>
                <a:t>: </a:t>
              </a:r>
              <a:r>
                <a:rPr lang="pt-PT" sz="1300" b="1" dirty="0"/>
                <a:t>2.700 m2</a:t>
              </a:r>
            </a:p>
          </p:txBody>
        </p:sp>
      </p:grpSp>
      <p:grpSp>
        <p:nvGrpSpPr>
          <p:cNvPr id="8" name="Group 74"/>
          <p:cNvGrpSpPr>
            <a:grpSpLocks/>
          </p:cNvGrpSpPr>
          <p:nvPr/>
        </p:nvGrpSpPr>
        <p:grpSpPr bwMode="auto">
          <a:xfrm>
            <a:off x="6114436" y="4522754"/>
            <a:ext cx="4570400" cy="715870"/>
            <a:chOff x="3568" y="2584"/>
            <a:chExt cx="2667" cy="409"/>
          </a:xfrm>
        </p:grpSpPr>
        <p:grpSp>
          <p:nvGrpSpPr>
            <p:cNvPr id="9" name="Group 33"/>
            <p:cNvGrpSpPr>
              <a:grpSpLocks/>
            </p:cNvGrpSpPr>
            <p:nvPr/>
          </p:nvGrpSpPr>
          <p:grpSpPr bwMode="auto">
            <a:xfrm>
              <a:off x="3568" y="2584"/>
              <a:ext cx="1008" cy="288"/>
              <a:chOff x="3568" y="2584"/>
              <a:chExt cx="1008" cy="288"/>
            </a:xfrm>
          </p:grpSpPr>
          <p:sp>
            <p:nvSpPr>
              <p:cNvPr id="104477" name="Line 29"/>
              <p:cNvSpPr>
                <a:spLocks noChangeShapeType="1"/>
              </p:cNvSpPr>
              <p:nvPr/>
            </p:nvSpPr>
            <p:spPr bwMode="auto">
              <a:xfrm flipH="1">
                <a:off x="3576" y="2584"/>
                <a:ext cx="424" cy="72"/>
              </a:xfrm>
              <a:prstGeom prst="line">
                <a:avLst/>
              </a:prstGeom>
              <a:noFill/>
              <a:ln w="28575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8" name="Line 30"/>
              <p:cNvSpPr>
                <a:spLocks noChangeShapeType="1"/>
              </p:cNvSpPr>
              <p:nvPr/>
            </p:nvSpPr>
            <p:spPr bwMode="auto">
              <a:xfrm>
                <a:off x="4008" y="2584"/>
                <a:ext cx="568" cy="224"/>
              </a:xfrm>
              <a:prstGeom prst="line">
                <a:avLst/>
              </a:prstGeom>
              <a:noFill/>
              <a:ln w="28575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9" name="Line 31"/>
              <p:cNvSpPr>
                <a:spLocks noChangeShapeType="1"/>
              </p:cNvSpPr>
              <p:nvPr/>
            </p:nvSpPr>
            <p:spPr bwMode="auto">
              <a:xfrm>
                <a:off x="3568" y="2664"/>
                <a:ext cx="704" cy="200"/>
              </a:xfrm>
              <a:prstGeom prst="line">
                <a:avLst/>
              </a:prstGeom>
              <a:noFill/>
              <a:ln w="28575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0" name="Line 32"/>
              <p:cNvSpPr>
                <a:spLocks noChangeShapeType="1"/>
              </p:cNvSpPr>
              <p:nvPr/>
            </p:nvSpPr>
            <p:spPr bwMode="auto">
              <a:xfrm flipH="1">
                <a:off x="4264" y="2816"/>
                <a:ext cx="304" cy="56"/>
              </a:xfrm>
              <a:prstGeom prst="line">
                <a:avLst/>
              </a:prstGeom>
              <a:noFill/>
              <a:ln w="28575">
                <a:solidFill>
                  <a:srgbClr val="FF99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516" name="Line 68"/>
            <p:cNvSpPr>
              <a:spLocks noChangeShapeType="1"/>
            </p:cNvSpPr>
            <p:nvPr/>
          </p:nvSpPr>
          <p:spPr bwMode="auto">
            <a:xfrm>
              <a:off x="4232" y="2672"/>
              <a:ext cx="592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517" name="Text Box 69"/>
            <p:cNvSpPr txBox="1">
              <a:spLocks noChangeArrowheads="1"/>
            </p:cNvSpPr>
            <p:nvPr/>
          </p:nvSpPr>
          <p:spPr bwMode="auto">
            <a:xfrm>
              <a:off x="4878" y="2597"/>
              <a:ext cx="135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087116"/>
              <a:r>
                <a:rPr lang="pt-PT" sz="1300" b="1" dirty="0" err="1" smtClean="0"/>
                <a:t>Commercial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Service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and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auxiliary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services</a:t>
              </a:r>
              <a:endParaRPr lang="pt-PT" sz="1300" b="1" dirty="0"/>
            </a:p>
            <a:p>
              <a:pPr defTabSz="1087116"/>
              <a:r>
                <a:rPr lang="pt-PT" sz="1300" b="1" dirty="0" err="1" smtClean="0"/>
                <a:t>Area</a:t>
              </a:r>
              <a:r>
                <a:rPr lang="pt-PT" sz="1300" b="1" dirty="0" smtClean="0"/>
                <a:t>: </a:t>
              </a:r>
              <a:r>
                <a:rPr lang="pt-PT" sz="1300" b="1" dirty="0"/>
                <a:t>3.900 m2</a:t>
              </a:r>
            </a:p>
          </p:txBody>
        </p:sp>
      </p:grpSp>
      <p:grpSp>
        <p:nvGrpSpPr>
          <p:cNvPr id="10" name="Group 73"/>
          <p:cNvGrpSpPr>
            <a:grpSpLocks/>
          </p:cNvGrpSpPr>
          <p:nvPr/>
        </p:nvGrpSpPr>
        <p:grpSpPr bwMode="auto">
          <a:xfrm>
            <a:off x="4263652" y="4214705"/>
            <a:ext cx="6422895" cy="2019838"/>
            <a:chOff x="2488" y="2408"/>
            <a:chExt cx="3748" cy="1154"/>
          </a:xfrm>
        </p:grpSpPr>
        <p:grpSp>
          <p:nvGrpSpPr>
            <p:cNvPr id="11" name="Group 27"/>
            <p:cNvGrpSpPr>
              <a:grpSpLocks/>
            </p:cNvGrpSpPr>
            <p:nvPr/>
          </p:nvGrpSpPr>
          <p:grpSpPr bwMode="auto">
            <a:xfrm>
              <a:off x="2488" y="2408"/>
              <a:ext cx="320" cy="112"/>
              <a:chOff x="2488" y="2408"/>
              <a:chExt cx="320" cy="112"/>
            </a:xfrm>
          </p:grpSpPr>
          <p:sp>
            <p:nvSpPr>
              <p:cNvPr id="104471" name="Line 23"/>
              <p:cNvSpPr>
                <a:spLocks noChangeShapeType="1"/>
              </p:cNvSpPr>
              <p:nvPr/>
            </p:nvSpPr>
            <p:spPr bwMode="auto">
              <a:xfrm flipV="1">
                <a:off x="2488" y="2408"/>
                <a:ext cx="176" cy="40"/>
              </a:xfrm>
              <a:prstGeom prst="line">
                <a:avLst/>
              </a:pr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2" name="Line 24"/>
              <p:cNvSpPr>
                <a:spLocks noChangeShapeType="1"/>
              </p:cNvSpPr>
              <p:nvPr/>
            </p:nvSpPr>
            <p:spPr bwMode="auto">
              <a:xfrm>
                <a:off x="2488" y="2448"/>
                <a:ext cx="192" cy="72"/>
              </a:xfrm>
              <a:prstGeom prst="line">
                <a:avLst/>
              </a:pr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3" name="Line 25"/>
              <p:cNvSpPr>
                <a:spLocks noChangeShapeType="1"/>
              </p:cNvSpPr>
              <p:nvPr/>
            </p:nvSpPr>
            <p:spPr bwMode="auto">
              <a:xfrm flipV="1">
                <a:off x="2688" y="2496"/>
                <a:ext cx="120" cy="24"/>
              </a:xfrm>
              <a:prstGeom prst="line">
                <a:avLst/>
              </a:pr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4" name="Line 26"/>
              <p:cNvSpPr>
                <a:spLocks noChangeShapeType="1"/>
              </p:cNvSpPr>
              <p:nvPr/>
            </p:nvSpPr>
            <p:spPr bwMode="auto">
              <a:xfrm flipH="1" flipV="1">
                <a:off x="2648" y="2416"/>
                <a:ext cx="160" cy="80"/>
              </a:xfrm>
              <a:prstGeom prst="line">
                <a:avLst/>
              </a:pr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518" name="Line 70"/>
            <p:cNvSpPr>
              <a:spLocks noChangeShapeType="1"/>
            </p:cNvSpPr>
            <p:nvPr/>
          </p:nvSpPr>
          <p:spPr bwMode="auto">
            <a:xfrm>
              <a:off x="2696" y="2520"/>
              <a:ext cx="1528" cy="656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519" name="Line 71"/>
            <p:cNvSpPr>
              <a:spLocks noChangeShapeType="1"/>
            </p:cNvSpPr>
            <p:nvPr/>
          </p:nvSpPr>
          <p:spPr bwMode="auto">
            <a:xfrm>
              <a:off x="4224" y="3176"/>
              <a:ext cx="552" cy="88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4520" name="Text Box 72"/>
            <p:cNvSpPr txBox="1">
              <a:spLocks noChangeArrowheads="1"/>
            </p:cNvSpPr>
            <p:nvPr/>
          </p:nvSpPr>
          <p:spPr bwMode="auto">
            <a:xfrm>
              <a:off x="4879" y="3166"/>
              <a:ext cx="135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1087116"/>
              <a:r>
                <a:rPr lang="pt-PT" sz="1300" b="1" dirty="0" err="1" smtClean="0"/>
                <a:t>Administration</a:t>
              </a:r>
              <a:r>
                <a:rPr lang="pt-PT" sz="1300" b="1" dirty="0" smtClean="0"/>
                <a:t>/</a:t>
              </a:r>
              <a:r>
                <a:rPr lang="pt-PT" sz="1300" b="1" dirty="0" err="1" smtClean="0"/>
                <a:t>technical</a:t>
              </a:r>
              <a:r>
                <a:rPr lang="pt-PT" sz="1300" b="1" dirty="0" smtClean="0"/>
                <a:t> </a:t>
              </a:r>
              <a:r>
                <a:rPr lang="pt-PT" sz="1300" b="1" dirty="0" err="1" smtClean="0"/>
                <a:t>offices</a:t>
              </a:r>
              <a:endParaRPr lang="pt-PT" sz="1300" b="1" dirty="0"/>
            </a:p>
            <a:p>
              <a:pPr defTabSz="1087116"/>
              <a:r>
                <a:rPr lang="pt-PT" sz="1300" b="1" dirty="0" err="1" smtClean="0"/>
                <a:t>Area</a:t>
              </a:r>
              <a:r>
                <a:rPr lang="pt-PT" sz="1300" b="1" dirty="0" smtClean="0"/>
                <a:t>: </a:t>
              </a:r>
              <a:r>
                <a:rPr lang="pt-PT" sz="1300" b="1" dirty="0"/>
                <a:t>2.030 m2</a:t>
              </a:r>
            </a:p>
          </p:txBody>
        </p:sp>
      </p:grpSp>
      <p:sp>
        <p:nvSpPr>
          <p:cNvPr id="50" name="Title 3"/>
          <p:cNvSpPr>
            <a:spLocks noGrp="1"/>
          </p:cNvSpPr>
          <p:nvPr>
            <p:ph type="title"/>
          </p:nvPr>
        </p:nvSpPr>
        <p:spPr>
          <a:xfrm>
            <a:off x="361951" y="249239"/>
            <a:ext cx="9969500" cy="692150"/>
          </a:xfrm>
        </p:spPr>
        <p:txBody>
          <a:bodyPr/>
          <a:lstStyle/>
          <a:p>
            <a:r>
              <a:rPr lang="pt-PT" dirty="0" smtClean="0"/>
              <a:t>Lousado </a:t>
            </a:r>
            <a:r>
              <a:rPr lang="pt-PT" dirty="0" err="1" smtClean="0"/>
              <a:t>Plant</a:t>
            </a:r>
            <a:endParaRPr lang="pt-PT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28602" y="363539"/>
            <a:ext cx="9807574" cy="48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87" tIns="48926" rIns="94087" bIns="48926">
            <a:spAutoFit/>
          </a:bodyPr>
          <a:lstStyle/>
          <a:p>
            <a:pPr algn="l" defTabSz="955506" eaLnBrk="0" hangingPunct="0">
              <a:tabLst>
                <a:tab pos="8764628" algn="r"/>
              </a:tabLst>
            </a:pPr>
            <a:r>
              <a:rPr lang="de-DE" sz="2500" b="1" dirty="0" err="1"/>
              <a:t>Production</a:t>
            </a:r>
            <a:r>
              <a:rPr lang="de-DE" sz="2500" b="1" dirty="0"/>
              <a:t> Evolution	</a:t>
            </a:r>
            <a:endParaRPr lang="de-DE" b="1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382713" y="1789113"/>
            <a:ext cx="8293100" cy="406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5C00"/>
            </a:prstShdw>
          </a:effectLst>
        </p:spPr>
        <p:txBody>
          <a:bodyPr wrap="none" lIns="91424" tIns="45712" rIns="91424" bIns="45712" anchor="ctr"/>
          <a:lstStyle/>
          <a:p>
            <a:endParaRPr lang="pt-PT">
              <a:solidFill>
                <a:schemeClr val="tx1"/>
              </a:solidFill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828677" y="1789113"/>
            <a:ext cx="8986837" cy="406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5C00"/>
            </a:prstShdw>
          </a:effectLst>
        </p:spPr>
        <p:txBody>
          <a:bodyPr wrap="none" lIns="91424" tIns="45712" rIns="91424" bIns="45712" anchor="ctr"/>
          <a:lstStyle/>
          <a:p>
            <a:endParaRPr lang="pt-PT">
              <a:solidFill>
                <a:schemeClr val="tx1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765175" y="1789113"/>
            <a:ext cx="8294688" cy="406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5C00"/>
            </a:prstShdw>
          </a:effectLst>
        </p:spPr>
        <p:txBody>
          <a:bodyPr wrap="none" lIns="91424" tIns="45712" rIns="91424" bIns="45712" anchor="ctr"/>
          <a:lstStyle/>
          <a:p>
            <a:endParaRPr lang="pt-PT">
              <a:solidFill>
                <a:schemeClr val="tx1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768727" y="1463677"/>
            <a:ext cx="2395579" cy="34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593" tIns="47796" rIns="95593" bIns="47796">
            <a:spAutoFit/>
          </a:bodyPr>
          <a:lstStyle/>
          <a:p>
            <a:pPr defTabSz="955506" eaLnBrk="0" hangingPunct="0"/>
            <a:r>
              <a:rPr lang="pt-PT" b="1" dirty="0"/>
              <a:t>(</a:t>
            </a:r>
            <a:r>
              <a:rPr lang="pt-PT" b="1" dirty="0" err="1"/>
              <a:t>per</a:t>
            </a:r>
            <a:r>
              <a:rPr lang="pt-PT" b="1" dirty="0"/>
              <a:t> </a:t>
            </a:r>
            <a:r>
              <a:rPr lang="pt-PT" b="1" dirty="0" err="1"/>
              <a:t>brand</a:t>
            </a:r>
            <a:r>
              <a:rPr lang="pt-PT" b="1" dirty="0"/>
              <a:t>, 1000 </a:t>
            </a:r>
            <a:r>
              <a:rPr lang="pt-PT" b="1" dirty="0" err="1"/>
              <a:t>units</a:t>
            </a:r>
            <a:r>
              <a:rPr lang="pt-PT" b="1" dirty="0"/>
              <a:t>)</a:t>
            </a:r>
            <a:endParaRPr lang="en-GB" b="1" dirty="0"/>
          </a:p>
        </p:txBody>
      </p:sp>
      <p:graphicFrame>
        <p:nvGraphicFramePr>
          <p:cNvPr id="3074" name="Object 10"/>
          <p:cNvGraphicFramePr>
            <a:graphicFrameLocks noChangeAspect="1"/>
          </p:cNvGraphicFramePr>
          <p:nvPr/>
        </p:nvGraphicFramePr>
        <p:xfrm>
          <a:off x="1555752" y="1843089"/>
          <a:ext cx="6594476" cy="4073525"/>
        </p:xfrm>
        <a:graphic>
          <a:graphicData uri="http://schemas.openxmlformats.org/presentationml/2006/ole">
            <p:oleObj spid="_x0000_s2050" name="Chart" r:id="rId3" imgW="6019800" imgH="4876800" progId="MSGraph.Chart.8">
              <p:embed followColorScheme="full"/>
            </p:oleObj>
          </a:graphicData>
        </a:graphic>
      </p:graphicFrame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4433888" y="6745288"/>
            <a:ext cx="2139951" cy="33853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 defTabSz="996774"/>
            <a:endParaRPr lang="pt-PT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Production</a:t>
            </a:r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61951" y="1411289"/>
            <a:ext cx="9969500" cy="53260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endParaRPr lang="pt-PT" sz="2400" dirty="0" smtClean="0"/>
          </a:p>
          <a:p>
            <a:pPr>
              <a:lnSpc>
                <a:spcPct val="100000"/>
              </a:lnSpc>
            </a:pPr>
            <a:r>
              <a:rPr lang="pt-PT" sz="2400" dirty="0" err="1" smtClean="0"/>
              <a:t>We</a:t>
            </a:r>
            <a:r>
              <a:rPr lang="pt-PT" sz="2400" dirty="0" smtClean="0"/>
              <a:t> </a:t>
            </a:r>
            <a:r>
              <a:rPr lang="pt-PT" sz="2400" dirty="0" err="1" smtClean="0"/>
              <a:t>produce</a:t>
            </a:r>
            <a:r>
              <a:rPr lang="pt-PT" sz="2400" dirty="0" smtClean="0"/>
              <a:t>:</a:t>
            </a:r>
          </a:p>
          <a:p>
            <a:pPr lvl="1">
              <a:lnSpc>
                <a:spcPct val="100000"/>
              </a:lnSpc>
            </a:pPr>
            <a:endParaRPr lang="pt-PT" sz="2000" dirty="0" smtClean="0"/>
          </a:p>
          <a:p>
            <a:pPr lvl="1">
              <a:lnSpc>
                <a:spcPct val="100000"/>
              </a:lnSpc>
            </a:pPr>
            <a:r>
              <a:rPr lang="pt-PT" sz="2000" dirty="0" smtClean="0"/>
              <a:t>  </a:t>
            </a:r>
            <a:r>
              <a:rPr lang="pt-PT" sz="2000" dirty="0" err="1" smtClean="0"/>
              <a:t>Passenger</a:t>
            </a:r>
            <a:r>
              <a:rPr lang="pt-PT" sz="2000" dirty="0" smtClean="0"/>
              <a:t> </a:t>
            </a:r>
            <a:r>
              <a:rPr lang="pt-PT" sz="2000" dirty="0" err="1" smtClean="0"/>
              <a:t>Car</a:t>
            </a:r>
            <a:r>
              <a:rPr lang="pt-PT" sz="2000" dirty="0" smtClean="0"/>
              <a:t> </a:t>
            </a:r>
            <a:r>
              <a:rPr lang="pt-PT" sz="2000" dirty="0" smtClean="0"/>
              <a:t>Tires 14”–20 “</a:t>
            </a:r>
            <a:endParaRPr lang="pt-PT" sz="2000" dirty="0" smtClean="0"/>
          </a:p>
          <a:p>
            <a:pPr lvl="1">
              <a:lnSpc>
                <a:spcPct val="100000"/>
              </a:lnSpc>
            </a:pPr>
            <a:r>
              <a:rPr lang="pt-PT" sz="2000" dirty="0" smtClean="0"/>
              <a:t>  </a:t>
            </a:r>
            <a:r>
              <a:rPr lang="pt-PT" sz="2000" dirty="0" err="1" smtClean="0"/>
              <a:t>0ver</a:t>
            </a:r>
            <a:r>
              <a:rPr lang="pt-PT" sz="2000" dirty="0" smtClean="0"/>
              <a:t> 15 </a:t>
            </a:r>
            <a:r>
              <a:rPr lang="pt-PT" sz="2000" dirty="0" err="1" smtClean="0"/>
              <a:t>Million</a:t>
            </a:r>
            <a:r>
              <a:rPr lang="pt-PT" sz="2000" dirty="0" smtClean="0"/>
              <a:t> </a:t>
            </a:r>
            <a:r>
              <a:rPr lang="pt-PT" sz="2000" dirty="0" err="1" smtClean="0"/>
              <a:t>units</a:t>
            </a:r>
            <a:r>
              <a:rPr lang="pt-PT" sz="2000" dirty="0" smtClean="0"/>
              <a:t> per </a:t>
            </a:r>
            <a:r>
              <a:rPr lang="pt-PT" sz="2000" dirty="0" err="1" smtClean="0"/>
              <a:t>year</a:t>
            </a:r>
            <a:endParaRPr lang="pt-PT" sz="2000" dirty="0" smtClean="0"/>
          </a:p>
          <a:p>
            <a:pPr lvl="1">
              <a:lnSpc>
                <a:spcPct val="100000"/>
              </a:lnSpc>
            </a:pPr>
            <a:r>
              <a:rPr lang="pt-PT" sz="2000" dirty="0" smtClean="0"/>
              <a:t>  98% for </a:t>
            </a:r>
            <a:r>
              <a:rPr lang="pt-PT" sz="2000" dirty="0" err="1" smtClean="0"/>
              <a:t>export</a:t>
            </a:r>
            <a:endParaRPr lang="pt-PT" sz="2000" dirty="0" smtClean="0"/>
          </a:p>
          <a:p>
            <a:pPr lvl="1">
              <a:lnSpc>
                <a:spcPct val="100000"/>
              </a:lnSpc>
            </a:pPr>
            <a:r>
              <a:rPr lang="pt-PT" sz="2000" dirty="0" smtClean="0"/>
              <a:t>  Rim </a:t>
            </a:r>
            <a:r>
              <a:rPr lang="pt-PT" sz="2000" dirty="0" err="1" smtClean="0"/>
              <a:t>sizes</a:t>
            </a:r>
            <a:r>
              <a:rPr lang="pt-PT" sz="2000" dirty="0" smtClean="0"/>
              <a:t> </a:t>
            </a:r>
            <a:r>
              <a:rPr lang="pt-PT" sz="2000" dirty="0" err="1" smtClean="0"/>
              <a:t>up</a:t>
            </a:r>
            <a:r>
              <a:rPr lang="pt-PT" sz="2000" dirty="0" smtClean="0"/>
              <a:t> to 20”</a:t>
            </a:r>
          </a:p>
          <a:p>
            <a:pPr lvl="1">
              <a:lnSpc>
                <a:spcPct val="100000"/>
              </a:lnSpc>
            </a:pPr>
            <a:r>
              <a:rPr lang="pt-PT" sz="2000" dirty="0" smtClean="0"/>
              <a:t>  </a:t>
            </a:r>
            <a:r>
              <a:rPr lang="pt-PT" sz="2000" dirty="0" err="1" smtClean="0"/>
              <a:t>All</a:t>
            </a:r>
            <a:r>
              <a:rPr lang="pt-PT" sz="2000" dirty="0" smtClean="0"/>
              <a:t> </a:t>
            </a:r>
            <a:r>
              <a:rPr lang="pt-PT" sz="2000" dirty="0" err="1" smtClean="0"/>
              <a:t>speed</a:t>
            </a:r>
            <a:r>
              <a:rPr lang="pt-PT" sz="2000" dirty="0" smtClean="0"/>
              <a:t> indexes</a:t>
            </a:r>
          </a:p>
          <a:p>
            <a:pPr lvl="1">
              <a:lnSpc>
                <a:spcPct val="100000"/>
              </a:lnSpc>
            </a:pPr>
            <a:r>
              <a:rPr lang="pt-PT" sz="2000" dirty="0" smtClean="0"/>
              <a:t>  </a:t>
            </a:r>
            <a:r>
              <a:rPr lang="pt-PT" sz="2000" dirty="0" err="1" smtClean="0"/>
              <a:t>Increasing</a:t>
            </a:r>
            <a:r>
              <a:rPr lang="pt-PT" sz="2000" dirty="0" smtClean="0"/>
              <a:t> share </a:t>
            </a:r>
            <a:r>
              <a:rPr lang="pt-PT" sz="2000" dirty="0" err="1" smtClean="0"/>
              <a:t>of</a:t>
            </a:r>
            <a:r>
              <a:rPr lang="pt-PT" sz="2000" dirty="0" smtClean="0"/>
              <a:t> UHP tires (Ultra </a:t>
            </a:r>
            <a:r>
              <a:rPr lang="pt-PT" sz="2000" dirty="0" err="1" smtClean="0"/>
              <a:t>High</a:t>
            </a:r>
            <a:r>
              <a:rPr lang="pt-PT" sz="2000" dirty="0" smtClean="0"/>
              <a:t> Performance)</a:t>
            </a:r>
          </a:p>
          <a:p>
            <a:pPr lvl="1">
              <a:lnSpc>
                <a:spcPct val="100000"/>
              </a:lnSpc>
            </a:pPr>
            <a:endParaRPr lang="pt-PT" sz="20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8"/>
          <p:cNvSpPr txBox="1">
            <a:spLocks noChangeArrowheads="1"/>
          </p:cNvSpPr>
          <p:nvPr/>
        </p:nvSpPr>
        <p:spPr bwMode="auto">
          <a:xfrm>
            <a:off x="0" y="2924177"/>
            <a:ext cx="2057400" cy="25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262" tIns="43632" rIns="87262" bIns="0">
            <a:spAutoFit/>
          </a:bodyPr>
          <a:lstStyle/>
          <a:p>
            <a:pPr defTabSz="872971" eaLnBrk="0" hangingPunct="0">
              <a:lnSpc>
                <a:spcPct val="90000"/>
              </a:lnSpc>
            </a:pPr>
            <a:r>
              <a:rPr lang="pt-PT" sz="1500" b="1" dirty="0"/>
              <a:t>2009</a:t>
            </a:r>
            <a:endParaRPr lang="en-US" sz="1500" b="1" dirty="0"/>
          </a:p>
        </p:txBody>
      </p:sp>
      <p:pic>
        <p:nvPicPr>
          <p:cNvPr id="11272" name="Picture 79" descr="VOLV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6939" y="3203576"/>
            <a:ext cx="1008062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80" descr="Op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0489" y="2809875"/>
            <a:ext cx="7350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81" descr="Renaul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1002" y="2860676"/>
            <a:ext cx="500063" cy="43338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</p:pic>
      <p:pic>
        <p:nvPicPr>
          <p:cNvPr id="11275" name="Picture 82" descr="Sea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79788" y="2943226"/>
            <a:ext cx="679451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83" descr="Peugeo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1627" y="2944813"/>
            <a:ext cx="523875" cy="37941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277" name="Picture 84" descr="BM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9390" y="3622285"/>
            <a:ext cx="549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Picture 85" descr="MITSUB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70825" y="2943226"/>
            <a:ext cx="588964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86" descr="FOR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3636" y="2936877"/>
            <a:ext cx="825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87" descr="FIAT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62490" y="3019426"/>
            <a:ext cx="91757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88" descr="NISSAN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80064" y="2914651"/>
            <a:ext cx="585786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89" descr="VW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215063" y="2943226"/>
            <a:ext cx="557213" cy="377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1283" name="Picture 90" descr="SKODA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72277" y="2943226"/>
            <a:ext cx="550863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91" descr="ROVER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46951" y="2943225"/>
            <a:ext cx="43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92" descr="jaglogo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498873" y="3636354"/>
            <a:ext cx="76200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93" descr="w_home_lrlogo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73945" y="4424143"/>
            <a:ext cx="84613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94" descr="suzukilogo_umbrella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617719" y="3692357"/>
            <a:ext cx="15208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Picture 95" descr="MB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493093" y="3495945"/>
            <a:ext cx="758825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Picture 96" descr="logo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442246" y="3693944"/>
            <a:ext cx="119221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Picture 97" descr="logo_fotoporsche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736059" y="3617742"/>
            <a:ext cx="114300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98" descr="logosmart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721078" y="4405056"/>
            <a:ext cx="10096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2" name="Picture 99" descr="logoaudi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732" r="44444" b="9695"/>
          <a:stretch>
            <a:fillRect/>
          </a:stretch>
        </p:blipFill>
        <p:spPr bwMode="auto">
          <a:xfrm>
            <a:off x="4174740" y="4252656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100"/>
          <p:cNvGraphicFramePr>
            <a:graphicFrameLocks noChangeAspect="1"/>
          </p:cNvGraphicFramePr>
          <p:nvPr/>
        </p:nvGraphicFramePr>
        <p:xfrm>
          <a:off x="5229815" y="4294860"/>
          <a:ext cx="400052" cy="552450"/>
        </p:xfrm>
        <a:graphic>
          <a:graphicData uri="http://schemas.openxmlformats.org/presentationml/2006/ole">
            <p:oleObj spid="_x0000_s3074" name="Photo Editor Photo" r:id="rId24" imgW="400000" imgH="552527" progId="">
              <p:embed/>
            </p:oleObj>
          </a:graphicData>
        </a:graphic>
      </p:graphicFrame>
      <p:pic>
        <p:nvPicPr>
          <p:cNvPr id="11293" name="Picture 101" descr="daewoo1"/>
          <p:cNvPicPr>
            <a:picLocks noChangeAspect="1" noChangeArrowheads="1"/>
          </p:cNvPicPr>
          <p:nvPr/>
        </p:nvPicPr>
        <p:blipFill>
          <a:blip r:embed="rId25" cstate="print"/>
          <a:srcRect l="4338" t="25114" r="33333" b="6165"/>
          <a:stretch>
            <a:fillRect/>
          </a:stretch>
        </p:blipFill>
        <p:spPr bwMode="auto">
          <a:xfrm>
            <a:off x="6213334" y="4376482"/>
            <a:ext cx="43338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4" name="Picture 102" descr="daewoo2"/>
          <p:cNvPicPr>
            <a:picLocks noChangeAspect="1" noChangeArrowheads="1"/>
          </p:cNvPicPr>
          <p:nvPr/>
        </p:nvPicPr>
        <p:blipFill>
          <a:blip r:embed="rId26" cstate="print"/>
          <a:srcRect l="27649" t="10431" b="70522"/>
          <a:stretch>
            <a:fillRect/>
          </a:stretch>
        </p:blipFill>
        <p:spPr bwMode="auto">
          <a:xfrm>
            <a:off x="6623396" y="4622457"/>
            <a:ext cx="1138237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5" name="Picture 103" descr="nav_logo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740165" y="4258640"/>
            <a:ext cx="571501" cy="57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96" name="Text Box 3"/>
          <p:cNvSpPr txBox="1">
            <a:spLocks noChangeArrowheads="1"/>
          </p:cNvSpPr>
          <p:nvPr/>
        </p:nvSpPr>
        <p:spPr bwMode="auto">
          <a:xfrm>
            <a:off x="247653" y="496890"/>
            <a:ext cx="9807574" cy="48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87" tIns="48926" rIns="94087" bIns="48926">
            <a:spAutoFit/>
          </a:bodyPr>
          <a:lstStyle/>
          <a:p>
            <a:pPr defTabSz="955506" eaLnBrk="0" hangingPunct="0">
              <a:tabLst>
                <a:tab pos="8764628" algn="r"/>
              </a:tabLst>
            </a:pPr>
            <a:r>
              <a:rPr lang="de-DE" sz="2500" b="1" dirty="0"/>
              <a:t>OE </a:t>
            </a:r>
            <a:r>
              <a:rPr lang="de-DE" sz="2500" b="1" dirty="0" err="1"/>
              <a:t>Manufacturers</a:t>
            </a:r>
            <a:r>
              <a:rPr lang="de-DE" sz="2500" b="1" dirty="0"/>
              <a:t> 	</a:t>
            </a:r>
            <a:endParaRPr lang="de-DE" b="1" dirty="0"/>
          </a:p>
        </p:txBody>
      </p:sp>
      <p:pic>
        <p:nvPicPr>
          <p:cNvPr id="57" name="Picture 104" descr="lada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8942805" y="4365477"/>
            <a:ext cx="631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 descr="hyundai.gif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9094569" y="3691340"/>
            <a:ext cx="672548" cy="35560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t-PT" dirty="0" err="1" smtClean="0"/>
              <a:t>Process</a:t>
            </a:r>
            <a:r>
              <a:rPr lang="pt-PT" dirty="0" smtClean="0"/>
              <a:t> </a:t>
            </a:r>
            <a:r>
              <a:rPr lang="pt-PT" dirty="0" err="1" smtClean="0"/>
              <a:t>basics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pt-PT" sz="2400" dirty="0" smtClean="0"/>
              <a:t> </a:t>
            </a:r>
            <a:r>
              <a:rPr lang="pt-PT" sz="2400" u="sng" dirty="0" err="1" smtClean="0"/>
              <a:t>We</a:t>
            </a:r>
            <a:r>
              <a:rPr lang="pt-PT" sz="2400" u="sng" dirty="0" smtClean="0"/>
              <a:t> are </a:t>
            </a:r>
            <a:r>
              <a:rPr lang="pt-PT" sz="2400" dirty="0" smtClean="0"/>
              <a:t>a </a:t>
            </a:r>
            <a:r>
              <a:rPr lang="pt-PT" sz="2400" dirty="0" err="1" smtClean="0"/>
              <a:t>chemical</a:t>
            </a:r>
            <a:r>
              <a:rPr lang="pt-PT" sz="2400" dirty="0" smtClean="0"/>
              <a:t> </a:t>
            </a:r>
            <a:r>
              <a:rPr lang="pt-PT" sz="2400" dirty="0" err="1" smtClean="0"/>
              <a:t>processing</a:t>
            </a:r>
            <a:r>
              <a:rPr lang="pt-PT" sz="2400" dirty="0" smtClean="0"/>
              <a:t> </a:t>
            </a:r>
            <a:r>
              <a:rPr lang="pt-PT" sz="2400" dirty="0" err="1" smtClean="0"/>
              <a:t>industry</a:t>
            </a:r>
            <a:r>
              <a:rPr lang="pt-PT" sz="2400" dirty="0" smtClean="0"/>
              <a:t>, </a:t>
            </a:r>
            <a:r>
              <a:rPr lang="pt-PT" sz="2400" dirty="0" err="1" smtClean="0"/>
              <a:t>highly</a:t>
            </a:r>
            <a:r>
              <a:rPr lang="pt-PT" sz="2400" dirty="0" smtClean="0"/>
              <a:t> </a:t>
            </a:r>
            <a:r>
              <a:rPr lang="pt-PT" sz="2400" dirty="0" err="1" smtClean="0"/>
              <a:t>complex</a:t>
            </a:r>
            <a:r>
              <a:rPr lang="pt-PT" sz="2400" dirty="0" smtClean="0"/>
              <a:t>, </a:t>
            </a:r>
            <a:r>
              <a:rPr lang="pt-PT" sz="2400" dirty="0" err="1" smtClean="0"/>
              <a:t>running</a:t>
            </a:r>
            <a:r>
              <a:rPr lang="pt-PT" sz="2400" dirty="0" smtClean="0"/>
              <a:t> a </a:t>
            </a:r>
            <a:r>
              <a:rPr lang="pt-PT" sz="2400" dirty="0" err="1" smtClean="0"/>
              <a:t>daily</a:t>
            </a:r>
            <a:r>
              <a:rPr lang="pt-PT" sz="2400" dirty="0" smtClean="0"/>
              <a:t> </a:t>
            </a:r>
            <a:r>
              <a:rPr lang="pt-PT" sz="2400" dirty="0" err="1" smtClean="0"/>
              <a:t>multiplicity</a:t>
            </a:r>
            <a:r>
              <a:rPr lang="pt-PT" sz="2400" dirty="0" smtClean="0"/>
              <a:t> </a:t>
            </a:r>
            <a:r>
              <a:rPr lang="pt-PT" sz="2400" dirty="0" err="1" smtClean="0"/>
              <a:t>of</a:t>
            </a:r>
            <a:r>
              <a:rPr lang="pt-PT" sz="2400" dirty="0" smtClean="0"/>
              <a:t> </a:t>
            </a:r>
            <a:r>
              <a:rPr lang="pt-PT" sz="2400" dirty="0" err="1" smtClean="0"/>
              <a:t>articles</a:t>
            </a:r>
            <a:r>
              <a:rPr lang="pt-PT" sz="2400" dirty="0" smtClean="0"/>
              <a:t> </a:t>
            </a:r>
            <a:r>
              <a:rPr lang="pt-PT" sz="2400" dirty="0" err="1" smtClean="0"/>
              <a:t>produced</a:t>
            </a:r>
            <a:r>
              <a:rPr lang="pt-PT" sz="2400" dirty="0" smtClean="0"/>
              <a:t> </a:t>
            </a:r>
            <a:r>
              <a:rPr lang="pt-PT" sz="2400" dirty="0" err="1" smtClean="0"/>
              <a:t>at</a:t>
            </a:r>
            <a:r>
              <a:rPr lang="pt-PT" sz="2400" dirty="0" smtClean="0"/>
              <a:t> </a:t>
            </a:r>
            <a:r>
              <a:rPr lang="pt-PT" sz="2400" dirty="0" err="1" smtClean="0"/>
              <a:t>an</a:t>
            </a:r>
            <a:r>
              <a:rPr lang="pt-PT" sz="2400" dirty="0" smtClean="0"/>
              <a:t> </a:t>
            </a:r>
            <a:r>
              <a:rPr lang="pt-PT" sz="2400" dirty="0" err="1" smtClean="0"/>
              <a:t>high</a:t>
            </a:r>
            <a:r>
              <a:rPr lang="pt-PT" sz="2400" dirty="0" smtClean="0"/>
              <a:t> </a:t>
            </a:r>
            <a:r>
              <a:rPr lang="pt-PT" sz="2400" dirty="0" err="1" smtClean="0"/>
              <a:t>processing</a:t>
            </a:r>
            <a:r>
              <a:rPr lang="pt-PT" sz="2400" dirty="0" smtClean="0"/>
              <a:t> </a:t>
            </a:r>
            <a:r>
              <a:rPr lang="pt-PT" sz="2400" dirty="0" err="1" smtClean="0"/>
              <a:t>speed</a:t>
            </a:r>
            <a:r>
              <a:rPr lang="pt-PT" sz="2400" dirty="0" smtClean="0"/>
              <a:t> ( 46 000 </a:t>
            </a:r>
            <a:r>
              <a:rPr lang="pt-PT" sz="2400" dirty="0" err="1" smtClean="0"/>
              <a:t>units</a:t>
            </a:r>
            <a:r>
              <a:rPr lang="pt-PT" sz="2400" dirty="0" smtClean="0"/>
              <a:t>/</a:t>
            </a:r>
            <a:r>
              <a:rPr lang="pt-PT" sz="2400" dirty="0" err="1" smtClean="0"/>
              <a:t>day</a:t>
            </a:r>
            <a:r>
              <a:rPr lang="pt-PT" sz="2400" dirty="0" smtClean="0"/>
              <a:t>) for </a:t>
            </a:r>
            <a:r>
              <a:rPr lang="pt-PT" sz="2400" dirty="0" err="1" smtClean="0"/>
              <a:t>automotive</a:t>
            </a:r>
            <a:r>
              <a:rPr lang="pt-PT" sz="2400" dirty="0" smtClean="0"/>
              <a:t> </a:t>
            </a:r>
            <a:r>
              <a:rPr lang="pt-PT" sz="2400" dirty="0" err="1" smtClean="0"/>
              <a:t>customers</a:t>
            </a:r>
            <a:r>
              <a:rPr lang="pt-PT" sz="2400" dirty="0" smtClean="0"/>
              <a:t> </a:t>
            </a:r>
            <a:r>
              <a:rPr lang="pt-PT" sz="2400" dirty="0" err="1" smtClean="0"/>
              <a:t>with</a:t>
            </a:r>
            <a:r>
              <a:rPr lang="pt-PT" sz="2400" dirty="0" smtClean="0"/>
              <a:t> </a:t>
            </a:r>
            <a:r>
              <a:rPr lang="pt-PT" sz="2400" dirty="0" err="1" smtClean="0"/>
              <a:t>an</a:t>
            </a:r>
            <a:r>
              <a:rPr lang="pt-PT" sz="2400" dirty="0" smtClean="0"/>
              <a:t> </a:t>
            </a:r>
            <a:r>
              <a:rPr lang="pt-PT" sz="2400" dirty="0" err="1" smtClean="0"/>
              <a:t>high</a:t>
            </a:r>
            <a:r>
              <a:rPr lang="pt-PT" sz="2400" dirty="0" smtClean="0"/>
              <a:t> </a:t>
            </a:r>
            <a:r>
              <a:rPr lang="pt-PT" sz="2400" dirty="0" err="1" smtClean="0"/>
              <a:t>level</a:t>
            </a:r>
            <a:r>
              <a:rPr lang="pt-PT" sz="2400" dirty="0" smtClean="0"/>
              <a:t> </a:t>
            </a:r>
            <a:r>
              <a:rPr lang="pt-PT" sz="2400" dirty="0" err="1" smtClean="0"/>
              <a:t>of</a:t>
            </a:r>
            <a:r>
              <a:rPr lang="pt-PT" sz="2400" dirty="0" smtClean="0"/>
              <a:t> </a:t>
            </a:r>
            <a:r>
              <a:rPr lang="pt-PT" sz="2400" dirty="0" err="1" smtClean="0"/>
              <a:t>requirements</a:t>
            </a:r>
            <a:r>
              <a:rPr lang="pt-PT" sz="2400" dirty="0" smtClean="0"/>
              <a:t> </a:t>
            </a:r>
            <a:r>
              <a:rPr lang="pt-PT" sz="2400" dirty="0" err="1" smtClean="0"/>
              <a:t>on</a:t>
            </a:r>
            <a:r>
              <a:rPr lang="pt-PT" sz="2400" dirty="0" smtClean="0"/>
              <a:t> </a:t>
            </a:r>
            <a:r>
              <a:rPr lang="pt-PT" sz="2400" dirty="0" err="1" smtClean="0"/>
              <a:t>safety</a:t>
            </a:r>
            <a:r>
              <a:rPr lang="pt-PT" sz="2400" dirty="0" smtClean="0"/>
              <a:t> </a:t>
            </a:r>
            <a:r>
              <a:rPr lang="pt-PT" sz="2400" dirty="0" err="1" smtClean="0"/>
              <a:t>and</a:t>
            </a:r>
            <a:r>
              <a:rPr lang="pt-PT" sz="2400" dirty="0" smtClean="0"/>
              <a:t> performance ( </a:t>
            </a:r>
            <a:r>
              <a:rPr lang="pt-PT" sz="2400" dirty="0" err="1" smtClean="0"/>
              <a:t>grip</a:t>
            </a:r>
            <a:r>
              <a:rPr lang="pt-PT" sz="2400" dirty="0" smtClean="0"/>
              <a:t>, </a:t>
            </a:r>
            <a:r>
              <a:rPr lang="pt-PT" sz="2400" dirty="0" err="1" smtClean="0"/>
              <a:t>rolling</a:t>
            </a:r>
            <a:r>
              <a:rPr lang="pt-PT" sz="2400" dirty="0" smtClean="0"/>
              <a:t> </a:t>
            </a:r>
            <a:r>
              <a:rPr lang="pt-PT" sz="2400" dirty="0" err="1" smtClean="0"/>
              <a:t>resistance</a:t>
            </a:r>
            <a:r>
              <a:rPr lang="pt-PT" sz="2400" dirty="0" smtClean="0"/>
              <a:t>, </a:t>
            </a:r>
            <a:r>
              <a:rPr lang="pt-PT" sz="2400" dirty="0" err="1" smtClean="0"/>
              <a:t>comfort</a:t>
            </a:r>
            <a:r>
              <a:rPr lang="pt-PT" sz="2400" dirty="0" smtClean="0"/>
              <a:t>, </a:t>
            </a:r>
            <a:r>
              <a:rPr lang="pt-PT" sz="2400" dirty="0" err="1" smtClean="0"/>
              <a:t>noise</a:t>
            </a:r>
            <a:r>
              <a:rPr lang="pt-PT" sz="2400" dirty="0" smtClean="0"/>
              <a:t>, etc.)</a:t>
            </a:r>
            <a:endParaRPr lang="pt-PT" sz="2400" dirty="0" smtClean="0"/>
          </a:p>
          <a:p>
            <a:pPr>
              <a:lnSpc>
                <a:spcPct val="150000"/>
              </a:lnSpc>
            </a:pPr>
            <a:r>
              <a:rPr lang="pt-PT" sz="2400" dirty="0" smtClean="0"/>
              <a:t> </a:t>
            </a:r>
            <a:r>
              <a:rPr lang="pt-PT" sz="2400" dirty="0" err="1" smtClean="0"/>
              <a:t>Process</a:t>
            </a:r>
            <a:r>
              <a:rPr lang="pt-PT" sz="2400" dirty="0" smtClean="0"/>
              <a:t> </a:t>
            </a:r>
            <a:r>
              <a:rPr lang="pt-PT" sz="2400" b="1" dirty="0" err="1" smtClean="0"/>
              <a:t>starts</a:t>
            </a:r>
            <a:r>
              <a:rPr lang="pt-PT" sz="2400" dirty="0" smtClean="0"/>
              <a:t> </a:t>
            </a:r>
            <a:r>
              <a:rPr lang="pt-PT" sz="2400" dirty="0" err="1" smtClean="0"/>
              <a:t>with</a:t>
            </a:r>
            <a:r>
              <a:rPr lang="pt-PT" sz="2400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pt-PT" sz="2000" dirty="0" smtClean="0"/>
              <a:t> </a:t>
            </a:r>
            <a:r>
              <a:rPr lang="pt-PT" sz="2000" dirty="0" err="1" smtClean="0"/>
              <a:t>Raw</a:t>
            </a:r>
            <a:r>
              <a:rPr lang="pt-PT" sz="2000" dirty="0" smtClean="0"/>
              <a:t> </a:t>
            </a:r>
            <a:r>
              <a:rPr lang="pt-PT" sz="2000" dirty="0" err="1" smtClean="0"/>
              <a:t>Materials</a:t>
            </a:r>
            <a:r>
              <a:rPr lang="pt-PT" sz="2000" dirty="0" smtClean="0"/>
              <a:t> (</a:t>
            </a:r>
            <a:r>
              <a:rPr lang="pt-PT" sz="2000" dirty="0" err="1" smtClean="0"/>
              <a:t>NR’s</a:t>
            </a:r>
            <a:r>
              <a:rPr lang="pt-PT" sz="2000" dirty="0" smtClean="0"/>
              <a:t>, </a:t>
            </a:r>
            <a:r>
              <a:rPr lang="pt-PT" sz="2000" dirty="0" err="1" smtClean="0"/>
              <a:t>SR’s</a:t>
            </a:r>
            <a:r>
              <a:rPr lang="pt-PT" sz="2000" dirty="0" smtClean="0"/>
              <a:t>, </a:t>
            </a:r>
            <a:r>
              <a:rPr lang="pt-PT" sz="2000" dirty="0" err="1" smtClean="0"/>
              <a:t>Chemicals</a:t>
            </a:r>
            <a:r>
              <a:rPr lang="pt-PT" sz="2000" dirty="0" smtClean="0"/>
              <a:t>, </a:t>
            </a:r>
            <a:r>
              <a:rPr lang="pt-PT" sz="2000" dirty="0" err="1" smtClean="0"/>
              <a:t>Fillers</a:t>
            </a:r>
            <a:r>
              <a:rPr lang="pt-PT" sz="2000" dirty="0" smtClean="0"/>
              <a:t>, </a:t>
            </a:r>
            <a:r>
              <a:rPr lang="pt-PT" sz="2000" dirty="0" err="1" smtClean="0"/>
              <a:t>Textile</a:t>
            </a:r>
            <a:r>
              <a:rPr lang="pt-PT" sz="2000" dirty="0" smtClean="0"/>
              <a:t> </a:t>
            </a:r>
            <a:r>
              <a:rPr lang="pt-PT" sz="2000" dirty="0" err="1" smtClean="0"/>
              <a:t>fabrics</a:t>
            </a:r>
            <a:r>
              <a:rPr lang="pt-PT" sz="2000" dirty="0" smtClean="0"/>
              <a:t>, Metal </a:t>
            </a:r>
            <a:r>
              <a:rPr lang="pt-PT" sz="2000" dirty="0" err="1" smtClean="0"/>
              <a:t>cords</a:t>
            </a:r>
            <a:r>
              <a:rPr lang="pt-PT" sz="2000" dirty="0" smtClean="0"/>
              <a:t>,...)</a:t>
            </a:r>
          </a:p>
          <a:p>
            <a:pPr>
              <a:lnSpc>
                <a:spcPct val="150000"/>
              </a:lnSpc>
            </a:pPr>
            <a:r>
              <a:rPr lang="pt-PT" sz="2400" dirty="0" smtClean="0"/>
              <a:t> </a:t>
            </a:r>
            <a:r>
              <a:rPr lang="pt-PT" sz="2400" dirty="0" err="1" smtClean="0"/>
              <a:t>At</a:t>
            </a:r>
            <a:r>
              <a:rPr lang="pt-PT" sz="2400" dirty="0" smtClean="0"/>
              <a:t> </a:t>
            </a:r>
            <a:r>
              <a:rPr lang="pt-PT" sz="2400" dirty="0" err="1" smtClean="0"/>
              <a:t>the</a:t>
            </a:r>
            <a:r>
              <a:rPr lang="pt-PT" sz="2400" dirty="0" smtClean="0"/>
              <a:t> </a:t>
            </a:r>
            <a:r>
              <a:rPr lang="pt-PT" sz="2400" b="1" dirty="0" err="1" smtClean="0"/>
              <a:t>end</a:t>
            </a:r>
            <a:r>
              <a:rPr lang="pt-PT" sz="2400" dirty="0" smtClean="0"/>
              <a:t> </a:t>
            </a:r>
            <a:r>
              <a:rPr lang="pt-PT" sz="2400" dirty="0" err="1" smtClean="0"/>
              <a:t>we</a:t>
            </a:r>
            <a:r>
              <a:rPr lang="pt-PT" sz="2400" dirty="0" smtClean="0"/>
              <a:t> </a:t>
            </a:r>
            <a:r>
              <a:rPr lang="pt-PT" sz="2400" dirty="0" err="1" smtClean="0"/>
              <a:t>get</a:t>
            </a:r>
            <a:r>
              <a:rPr lang="pt-PT" sz="2400" dirty="0" smtClean="0"/>
              <a:t> a</a:t>
            </a:r>
          </a:p>
          <a:p>
            <a:pPr lvl="1">
              <a:lnSpc>
                <a:spcPct val="150000"/>
              </a:lnSpc>
            </a:pPr>
            <a:r>
              <a:rPr lang="pt-PT" sz="2000" dirty="0" smtClean="0"/>
              <a:t> </a:t>
            </a:r>
            <a:r>
              <a:rPr lang="pt-PT" sz="2000" dirty="0" err="1" smtClean="0"/>
              <a:t>Finished</a:t>
            </a:r>
            <a:r>
              <a:rPr lang="pt-PT" sz="2000" dirty="0" smtClean="0"/>
              <a:t> </a:t>
            </a:r>
            <a:r>
              <a:rPr lang="pt-PT" sz="2000" dirty="0" err="1" smtClean="0"/>
              <a:t>product</a:t>
            </a:r>
            <a:r>
              <a:rPr lang="pt-PT" sz="2000" dirty="0" smtClean="0"/>
              <a:t> (</a:t>
            </a:r>
            <a:r>
              <a:rPr lang="pt-PT" sz="2000" b="1" dirty="0" smtClean="0"/>
              <a:t>tire</a:t>
            </a:r>
            <a:r>
              <a:rPr lang="pt-PT" sz="2000" dirty="0" smtClean="0"/>
              <a:t>), </a:t>
            </a:r>
            <a:r>
              <a:rPr lang="pt-PT" sz="2000" dirty="0" err="1" smtClean="0"/>
              <a:t>ready</a:t>
            </a:r>
            <a:r>
              <a:rPr lang="pt-PT" sz="2000" dirty="0" smtClean="0"/>
              <a:t> for </a:t>
            </a:r>
            <a:r>
              <a:rPr lang="pt-PT" sz="2000" dirty="0" err="1" smtClean="0"/>
              <a:t>the</a:t>
            </a:r>
            <a:r>
              <a:rPr lang="pt-PT" sz="2000" dirty="0" smtClean="0"/>
              <a:t> </a:t>
            </a:r>
            <a:r>
              <a:rPr lang="pt-PT" sz="2000" dirty="0" err="1" smtClean="0"/>
              <a:t>market</a:t>
            </a:r>
            <a:r>
              <a:rPr lang="pt-PT" sz="2000" dirty="0" smtClean="0"/>
              <a:t>, </a:t>
            </a:r>
            <a:r>
              <a:rPr lang="pt-PT" sz="2000" dirty="0" err="1" smtClean="0"/>
              <a:t>fully</a:t>
            </a:r>
            <a:r>
              <a:rPr lang="pt-PT" sz="2000" dirty="0" smtClean="0"/>
              <a:t> </a:t>
            </a:r>
            <a:r>
              <a:rPr lang="pt-PT" sz="2000" dirty="0" err="1" smtClean="0"/>
              <a:t>compliant</a:t>
            </a:r>
            <a:r>
              <a:rPr lang="pt-PT" sz="2000" dirty="0" smtClean="0"/>
              <a:t> </a:t>
            </a:r>
            <a:r>
              <a:rPr lang="pt-PT" sz="2000" dirty="0" err="1" smtClean="0"/>
              <a:t>with</a:t>
            </a:r>
            <a:r>
              <a:rPr lang="pt-PT" sz="2000" dirty="0" smtClean="0"/>
              <a:t> </a:t>
            </a:r>
            <a:r>
              <a:rPr lang="pt-PT" sz="2000" dirty="0" err="1" smtClean="0"/>
              <a:t>customer</a:t>
            </a:r>
            <a:r>
              <a:rPr lang="pt-PT" sz="2000" dirty="0" smtClean="0"/>
              <a:t> </a:t>
            </a:r>
            <a:r>
              <a:rPr lang="pt-PT" sz="2000" dirty="0" err="1" smtClean="0"/>
              <a:t>requirements</a:t>
            </a:r>
            <a:endParaRPr lang="pt-PT" sz="20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t-PT" dirty="0" err="1" smtClean="0"/>
              <a:t>Process</a:t>
            </a:r>
            <a:r>
              <a:rPr lang="pt-PT" dirty="0" smtClean="0"/>
              <a:t> </a:t>
            </a:r>
            <a:r>
              <a:rPr lang="pt-PT" dirty="0" err="1" smtClean="0"/>
              <a:t>basics</a:t>
            </a:r>
            <a:endParaRPr lang="pt-P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pt-PT" sz="2400" dirty="0" smtClean="0"/>
              <a:t>  </a:t>
            </a:r>
            <a:r>
              <a:rPr lang="pt-PT" sz="2400" dirty="0" err="1" smtClean="0"/>
              <a:t>All</a:t>
            </a:r>
            <a:r>
              <a:rPr lang="pt-PT" sz="2400" dirty="0" smtClean="0"/>
              <a:t> </a:t>
            </a:r>
            <a:r>
              <a:rPr lang="pt-PT" sz="2400" dirty="0" err="1" smtClean="0"/>
              <a:t>the</a:t>
            </a:r>
            <a:r>
              <a:rPr lang="pt-PT" sz="2400" dirty="0" smtClean="0"/>
              <a:t> </a:t>
            </a:r>
            <a:r>
              <a:rPr lang="pt-PT" sz="2400" dirty="0" err="1" smtClean="0"/>
              <a:t>process</a:t>
            </a:r>
            <a:r>
              <a:rPr lang="pt-PT" sz="2400" dirty="0" smtClean="0"/>
              <a:t> </a:t>
            </a:r>
            <a:r>
              <a:rPr lang="pt-PT" sz="2400" dirty="0" err="1" smtClean="0"/>
              <a:t>is</a:t>
            </a:r>
            <a:r>
              <a:rPr lang="pt-PT" sz="2400" dirty="0" smtClean="0"/>
              <a:t> </a:t>
            </a:r>
            <a:r>
              <a:rPr lang="pt-PT" sz="2400" dirty="0" err="1" smtClean="0"/>
              <a:t>covered</a:t>
            </a:r>
            <a:r>
              <a:rPr lang="pt-PT" sz="2400" dirty="0" smtClean="0"/>
              <a:t> </a:t>
            </a:r>
            <a:r>
              <a:rPr lang="pt-PT" sz="2400" dirty="0" err="1" smtClean="0"/>
              <a:t>with</a:t>
            </a:r>
            <a:r>
              <a:rPr lang="pt-PT" sz="2400" dirty="0" smtClean="0"/>
              <a:t> </a:t>
            </a:r>
            <a:r>
              <a:rPr lang="pt-PT" sz="2400" dirty="0" err="1" smtClean="0"/>
              <a:t>Control</a:t>
            </a:r>
            <a:r>
              <a:rPr lang="pt-PT" sz="2400" dirty="0" smtClean="0"/>
              <a:t> </a:t>
            </a:r>
            <a:r>
              <a:rPr lang="pt-PT" sz="2400" dirty="0" err="1" smtClean="0"/>
              <a:t>Plans</a:t>
            </a:r>
            <a:endParaRPr lang="pt-PT" sz="2400" dirty="0" smtClean="0"/>
          </a:p>
          <a:p>
            <a:pPr>
              <a:lnSpc>
                <a:spcPct val="150000"/>
              </a:lnSpc>
            </a:pPr>
            <a:r>
              <a:rPr lang="pt-PT" sz="2400" dirty="0" smtClean="0"/>
              <a:t>  </a:t>
            </a:r>
            <a:r>
              <a:rPr lang="pt-PT" sz="2400" dirty="0" err="1" smtClean="0"/>
              <a:t>Finished</a:t>
            </a:r>
            <a:r>
              <a:rPr lang="pt-PT" sz="2400" dirty="0" smtClean="0"/>
              <a:t> </a:t>
            </a:r>
            <a:r>
              <a:rPr lang="pt-PT" sz="2400" dirty="0" err="1" smtClean="0"/>
              <a:t>products</a:t>
            </a:r>
            <a:r>
              <a:rPr lang="pt-PT" sz="2400" dirty="0" smtClean="0"/>
              <a:t> are 100% </a:t>
            </a:r>
            <a:r>
              <a:rPr lang="pt-PT" sz="2400" dirty="0" err="1" smtClean="0"/>
              <a:t>visually</a:t>
            </a:r>
            <a:r>
              <a:rPr lang="pt-PT" sz="2400" dirty="0" smtClean="0"/>
              <a:t> </a:t>
            </a:r>
            <a:r>
              <a:rPr lang="pt-PT" sz="2400" dirty="0" err="1" smtClean="0"/>
              <a:t>inspected</a:t>
            </a:r>
            <a:r>
              <a:rPr lang="pt-PT" sz="2400" dirty="0" smtClean="0"/>
              <a:t> </a:t>
            </a:r>
            <a:r>
              <a:rPr lang="pt-PT" sz="2400" dirty="0" err="1" smtClean="0"/>
              <a:t>before</a:t>
            </a:r>
            <a:r>
              <a:rPr lang="pt-PT" sz="2400" dirty="0" smtClean="0"/>
              <a:t> </a:t>
            </a:r>
            <a:r>
              <a:rPr lang="pt-PT" sz="2400" dirty="0" err="1" smtClean="0"/>
              <a:t>several</a:t>
            </a:r>
            <a:r>
              <a:rPr lang="pt-PT" sz="2400" dirty="0" smtClean="0"/>
              <a:t> </a:t>
            </a:r>
            <a:r>
              <a:rPr lang="pt-PT" sz="2400" dirty="0" err="1" smtClean="0"/>
              <a:t>automatic</a:t>
            </a:r>
            <a:r>
              <a:rPr lang="pt-PT" sz="2400" dirty="0" smtClean="0"/>
              <a:t> </a:t>
            </a:r>
            <a:r>
              <a:rPr lang="pt-PT" sz="2400" dirty="0" err="1" smtClean="0"/>
              <a:t>testings</a:t>
            </a:r>
            <a:r>
              <a:rPr lang="pt-PT" sz="2400" dirty="0" smtClean="0"/>
              <a:t> (</a:t>
            </a:r>
            <a:r>
              <a:rPr lang="pt-PT" sz="2400" dirty="0" err="1" smtClean="0"/>
              <a:t>uniformity</a:t>
            </a:r>
            <a:r>
              <a:rPr lang="pt-PT" sz="2400" dirty="0" smtClean="0"/>
              <a:t>, </a:t>
            </a:r>
            <a:r>
              <a:rPr lang="pt-PT" sz="2400" dirty="0" err="1" smtClean="0"/>
              <a:t>bulge</a:t>
            </a:r>
            <a:r>
              <a:rPr lang="pt-PT" sz="2400" dirty="0" smtClean="0"/>
              <a:t>, </a:t>
            </a:r>
            <a:r>
              <a:rPr lang="pt-PT" sz="2400" dirty="0" err="1" smtClean="0"/>
              <a:t>indentation</a:t>
            </a:r>
            <a:r>
              <a:rPr lang="pt-PT" sz="2400" dirty="0" smtClean="0"/>
              <a:t>, </a:t>
            </a:r>
            <a:r>
              <a:rPr lang="pt-PT" sz="2400" dirty="0" err="1" smtClean="0"/>
              <a:t>balancing</a:t>
            </a:r>
            <a:r>
              <a:rPr lang="pt-PT" sz="2400" dirty="0" smtClean="0"/>
              <a:t>) </a:t>
            </a:r>
            <a:r>
              <a:rPr lang="pt-PT" sz="2400" dirty="0" err="1" smtClean="0"/>
              <a:t>and</a:t>
            </a:r>
            <a:r>
              <a:rPr lang="pt-PT" sz="2400" dirty="0" smtClean="0"/>
              <a:t> </a:t>
            </a:r>
            <a:r>
              <a:rPr lang="pt-PT" sz="2400" dirty="0" err="1" smtClean="0"/>
              <a:t>markings</a:t>
            </a:r>
            <a:endParaRPr lang="pt-PT" sz="2400" dirty="0" smtClean="0"/>
          </a:p>
          <a:p>
            <a:pPr>
              <a:lnSpc>
                <a:spcPct val="150000"/>
              </a:lnSpc>
            </a:pPr>
            <a:r>
              <a:rPr lang="pt-PT" sz="2400" dirty="0" smtClean="0"/>
              <a:t>  Visual </a:t>
            </a:r>
            <a:r>
              <a:rPr lang="pt-PT" sz="2400" dirty="0" err="1" smtClean="0"/>
              <a:t>Inspection</a:t>
            </a:r>
            <a:r>
              <a:rPr lang="pt-PT" sz="2400" dirty="0" smtClean="0"/>
              <a:t> </a:t>
            </a:r>
            <a:r>
              <a:rPr lang="pt-PT" sz="2400" dirty="0" err="1" smtClean="0"/>
              <a:t>is</a:t>
            </a:r>
            <a:r>
              <a:rPr lang="pt-PT" sz="2400" dirty="0" smtClean="0"/>
              <a:t>:</a:t>
            </a:r>
          </a:p>
          <a:p>
            <a:pPr lvl="2">
              <a:lnSpc>
                <a:spcPct val="150000"/>
              </a:lnSpc>
            </a:pPr>
            <a:r>
              <a:rPr lang="pt-PT" sz="2000" dirty="0" smtClean="0"/>
              <a:t> </a:t>
            </a:r>
            <a:r>
              <a:rPr lang="pt-PT" sz="2000" dirty="0" err="1" smtClean="0"/>
              <a:t>Human</a:t>
            </a:r>
            <a:r>
              <a:rPr lang="pt-PT" sz="2000" dirty="0" smtClean="0"/>
              <a:t> </a:t>
            </a:r>
            <a:r>
              <a:rPr lang="pt-PT" sz="2000" dirty="0" err="1" smtClean="0"/>
              <a:t>dependent</a:t>
            </a:r>
            <a:endParaRPr lang="pt-PT" sz="2000" dirty="0" smtClean="0"/>
          </a:p>
          <a:p>
            <a:pPr lvl="2">
              <a:lnSpc>
                <a:spcPct val="150000"/>
              </a:lnSpc>
            </a:pPr>
            <a:r>
              <a:rPr lang="pt-PT" sz="2000" dirty="0" smtClean="0"/>
              <a:t> </a:t>
            </a:r>
            <a:r>
              <a:rPr lang="pt-PT" sz="2000" dirty="0" err="1" smtClean="0"/>
              <a:t>Not</a:t>
            </a:r>
            <a:r>
              <a:rPr lang="pt-PT" sz="2000" dirty="0" smtClean="0"/>
              <a:t> </a:t>
            </a:r>
            <a:r>
              <a:rPr lang="pt-PT" sz="2000" dirty="0" err="1" smtClean="0"/>
              <a:t>enough</a:t>
            </a:r>
            <a:r>
              <a:rPr lang="pt-PT" sz="2000" dirty="0" smtClean="0"/>
              <a:t> </a:t>
            </a:r>
            <a:r>
              <a:rPr lang="pt-PT" sz="2000" dirty="0" err="1" smtClean="0"/>
              <a:t>reliable</a:t>
            </a:r>
            <a:endParaRPr lang="pt-PT" sz="2000" dirty="0" smtClean="0"/>
          </a:p>
          <a:p>
            <a:pPr lvl="2">
              <a:lnSpc>
                <a:spcPct val="150000"/>
              </a:lnSpc>
            </a:pPr>
            <a:r>
              <a:rPr lang="pt-PT" sz="2000" dirty="0" smtClean="0"/>
              <a:t> </a:t>
            </a:r>
            <a:r>
              <a:rPr lang="pt-PT" sz="2000" dirty="0" err="1" smtClean="0"/>
              <a:t>Resource</a:t>
            </a:r>
            <a:r>
              <a:rPr lang="pt-PT" sz="2000" dirty="0" smtClean="0"/>
              <a:t> </a:t>
            </a:r>
            <a:r>
              <a:rPr lang="pt-PT" sz="2000" dirty="0" err="1" smtClean="0"/>
              <a:t>consuming</a:t>
            </a:r>
            <a:endParaRPr lang="pt-PT" sz="2000" dirty="0" smtClean="0"/>
          </a:p>
          <a:p>
            <a:pPr lvl="2">
              <a:lnSpc>
                <a:spcPct val="150000"/>
              </a:lnSpc>
            </a:pPr>
            <a:r>
              <a:rPr lang="pt-PT" sz="2000" dirty="0" err="1" smtClean="0"/>
              <a:t>Variable</a:t>
            </a:r>
            <a:r>
              <a:rPr lang="pt-PT" sz="2000" dirty="0" smtClean="0"/>
              <a:t> </a:t>
            </a:r>
            <a:r>
              <a:rPr lang="pt-PT" sz="2000" dirty="0" err="1" smtClean="0"/>
              <a:t>speed</a:t>
            </a:r>
            <a:r>
              <a:rPr lang="pt-PT" sz="2000" dirty="0" smtClean="0"/>
              <a:t> </a:t>
            </a:r>
            <a:r>
              <a:rPr lang="pt-PT" sz="2000" dirty="0" err="1" smtClean="0"/>
              <a:t>flow</a:t>
            </a:r>
            <a:endParaRPr lang="pt-PT" sz="20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70"/>
          <p:cNvSpPr>
            <a:spLocks noChangeArrowheads="1"/>
          </p:cNvSpPr>
          <p:nvPr/>
        </p:nvSpPr>
        <p:spPr bwMode="auto">
          <a:xfrm>
            <a:off x="1729182" y="1165396"/>
            <a:ext cx="6826513" cy="548862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1065" tIns="0" rIns="0" bIns="0" numCol="1" anchor="t" anchorCtr="0">
            <a:noAutofit/>
          </a:bodyPr>
          <a:lstStyle/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r>
              <a:rPr lang="en-US" sz="1800" b="1" dirty="0" smtClean="0"/>
              <a:t>History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b="1" dirty="0" smtClean="0"/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/>
              <a:t>Challenge was identified as a need by Continental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/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/>
              <a:t>EDAM + Conti came into contact in 2008, idea</a:t>
            </a:r>
            <a:r>
              <a:rPr lang="en-US" sz="1800" dirty="0" smtClean="0">
                <a:sym typeface="Wingdings" pitchFamily="2" charset="2"/>
              </a:rPr>
              <a:t> PHD project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Economical + quality reasons for Conti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Research of capacity and a way to find an answer to that challenge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Project, that might be expected for roll-out to other plants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Existing Industrial experience by universities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Universities are focused on satisfaction for industry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Problem is known in other industries (end-inspection)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Cross-industrial experience brought by university and </a:t>
            </a:r>
            <a:r>
              <a:rPr lang="en-US" sz="1800" dirty="0" err="1" smtClean="0">
                <a:sym typeface="Wingdings" pitchFamily="2" charset="2"/>
              </a:rPr>
              <a:t>instituts</a:t>
            </a: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Arial"/>
              <a:buChar char="•"/>
            </a:pPr>
            <a:r>
              <a:rPr lang="en-US" sz="1800" dirty="0" smtClean="0">
                <a:sym typeface="Wingdings" pitchFamily="2" charset="2"/>
              </a:rPr>
              <a:t>Background experience in associated technologies</a:t>
            </a: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Wingdings" pitchFamily="2" charset="2"/>
              <a:buChar char="§"/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Wingdings" pitchFamily="2" charset="2"/>
              <a:buChar char="§"/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Wingdings" pitchFamily="2" charset="2"/>
              <a:buChar char="§"/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Wingdings" pitchFamily="2" charset="2"/>
              <a:buChar char="§"/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Wingdings" pitchFamily="2" charset="2"/>
              <a:buChar char="§"/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Wingdings" pitchFamily="2" charset="2"/>
              <a:buChar char="§"/>
            </a:pPr>
            <a:endParaRPr lang="en-US" sz="1800" dirty="0" smtClean="0">
              <a:sym typeface="Wingdings" pitchFamily="2" charset="2"/>
            </a:endParaRPr>
          </a:p>
          <a:p>
            <a:pPr marL="101408" indent="-101408" algn="l" eaLnBrk="0" hangingPunct="0">
              <a:lnSpc>
                <a:spcPct val="90000"/>
              </a:lnSpc>
              <a:buClr>
                <a:srgbClr val="FF9933"/>
              </a:buClr>
              <a:buFont typeface="Wingdings" pitchFamily="2" charset="2"/>
              <a:buChar char="§"/>
            </a:pPr>
            <a:endParaRPr lang="en-US" sz="1800" dirty="0" smtClean="0"/>
          </a:p>
        </p:txBody>
      </p:sp>
      <p:sp>
        <p:nvSpPr>
          <p:cNvPr id="28" name="Rectangle 154"/>
          <p:cNvSpPr>
            <a:spLocks noChangeArrowheads="1"/>
          </p:cNvSpPr>
          <p:nvPr/>
        </p:nvSpPr>
        <p:spPr bwMode="auto">
          <a:xfrm>
            <a:off x="1712254" y="262689"/>
            <a:ext cx="8376236" cy="46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l" eaLnBrk="0" hangingPunct="0"/>
            <a:r>
              <a:rPr lang="en-US" b="1" dirty="0" smtClean="0"/>
              <a:t>PREQ minutes: </a:t>
            </a:r>
            <a:r>
              <a:rPr lang="en-US" b="1" dirty="0" err="1" smtClean="0"/>
              <a:t>AutoClass</a:t>
            </a:r>
            <a:r>
              <a:rPr lang="en-US" b="1" dirty="0" smtClean="0"/>
              <a:t> </a:t>
            </a:r>
            <a:endParaRPr lang="en-US" i="1" dirty="0"/>
          </a:p>
        </p:txBody>
      </p:sp>
      <p:sp>
        <p:nvSpPr>
          <p:cNvPr id="33" name="Rectangle 245"/>
          <p:cNvSpPr>
            <a:spLocks noChangeArrowheads="1"/>
          </p:cNvSpPr>
          <p:nvPr/>
        </p:nvSpPr>
        <p:spPr bwMode="auto">
          <a:xfrm>
            <a:off x="84408" y="1193532"/>
            <a:ext cx="1501754" cy="910625"/>
          </a:xfrm>
          <a:prstGeom prst="rect">
            <a:avLst/>
          </a:prstGeom>
          <a:gradFill flip="none" rotWithShape="1">
            <a:gsLst>
              <a:gs pos="53000">
                <a:srgbClr val="FF9900">
                  <a:alpha val="50000"/>
                </a:srgbClr>
              </a:gs>
              <a:gs pos="100000">
                <a:schemeClr val="bg1">
                  <a:lumMod val="95000"/>
                  <a:alpha val="55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12700">
            <a:noFill/>
            <a:miter lim="800000"/>
            <a:headEnd/>
            <a:tailEnd/>
          </a:ln>
          <a:effectLst/>
        </p:spPr>
        <p:txBody>
          <a:bodyPr lIns="41065" tIns="0" rIns="0" bIns="0" anchor="ctr"/>
          <a:lstStyle/>
          <a:p>
            <a:pPr algn="l" eaLnBrk="0" hangingPunct="0"/>
            <a:r>
              <a:rPr lang="en-US" sz="1400" b="1" dirty="0" smtClean="0"/>
              <a:t>Background / History / Situation description/</a:t>
            </a:r>
            <a:endParaRPr lang="en-US" sz="1400" b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inental_A4">
  <a:themeElements>
    <a:clrScheme name="Continental_A4 13">
      <a:dk1>
        <a:srgbClr val="000000"/>
      </a:dk1>
      <a:lt1>
        <a:srgbClr val="FFFFFF"/>
      </a:lt1>
      <a:dk2>
        <a:srgbClr val="B2B2B2"/>
      </a:dk2>
      <a:lt2>
        <a:srgbClr val="5F5F5F"/>
      </a:lt2>
      <a:accent1>
        <a:srgbClr val="DDDDDD"/>
      </a:accent1>
      <a:accent2>
        <a:srgbClr val="FF3737"/>
      </a:accent2>
      <a:accent3>
        <a:srgbClr val="FFFFFF"/>
      </a:accent3>
      <a:accent4>
        <a:srgbClr val="000000"/>
      </a:accent4>
      <a:accent5>
        <a:srgbClr val="EBEBEB"/>
      </a:accent5>
      <a:accent6>
        <a:srgbClr val="E73131"/>
      </a:accent6>
      <a:hlink>
        <a:srgbClr val="FF9900"/>
      </a:hlink>
      <a:folHlink>
        <a:srgbClr val="A7A4E0"/>
      </a:folHlink>
    </a:clrScheme>
    <a:fontScheme name="Continental_A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9695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9695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ntinental_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inental_A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inental_A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inental_A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inental_A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inental_A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inental_A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inental_A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inental_A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inental_A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inental_A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inental_A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inental_A4 13">
        <a:dk1>
          <a:srgbClr val="000000"/>
        </a:dk1>
        <a:lt1>
          <a:srgbClr val="FFFFFF"/>
        </a:lt1>
        <a:dk2>
          <a:srgbClr val="B2B2B2"/>
        </a:dk2>
        <a:lt2>
          <a:srgbClr val="5F5F5F"/>
        </a:lt2>
        <a:accent1>
          <a:srgbClr val="DDDDDD"/>
        </a:accent1>
        <a:accent2>
          <a:srgbClr val="FF3737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E73131"/>
        </a:accent6>
        <a:hlink>
          <a:srgbClr val="FF9900"/>
        </a:hlink>
        <a:folHlink>
          <a:srgbClr val="A7A4E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D:\Dokumente und Einstellungen\Administrator.MONTAG\Anwendungsdaten\Microsoft\Templates\Continental_A4.pot</Template>
  <TotalTime>566</TotalTime>
  <Words>667</Words>
  <Application>Microsoft Office PowerPoint</Application>
  <PresentationFormat>Custom</PresentationFormat>
  <Paragraphs>196</Paragraphs>
  <Slides>12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Continental_A4</vt:lpstr>
      <vt:lpstr>Photo Editor Photo</vt:lpstr>
      <vt:lpstr>Microsoft Graph Chart</vt:lpstr>
      <vt:lpstr>Slide 1</vt:lpstr>
      <vt:lpstr>Slide 2</vt:lpstr>
      <vt:lpstr>Lousado Plant</vt:lpstr>
      <vt:lpstr>Slide 4</vt:lpstr>
      <vt:lpstr>Production </vt:lpstr>
      <vt:lpstr>Slide 6</vt:lpstr>
      <vt:lpstr>Process basics</vt:lpstr>
      <vt:lpstr>Process basics</vt:lpstr>
      <vt:lpstr>Slide 9</vt:lpstr>
      <vt:lpstr>Slide 10</vt:lpstr>
      <vt:lpstr>Slide 11</vt:lpstr>
      <vt:lpstr>Slide 12</vt:lpstr>
    </vt:vector>
  </TitlesOfParts>
  <Company>Continental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Continental PowerPoint Vorlage Farbe</dc:title>
  <dc:creator>Unternehmenskommunikation</dc:creator>
  <cp:lastModifiedBy>seabral</cp:lastModifiedBy>
  <cp:revision>360</cp:revision>
  <dcterms:created xsi:type="dcterms:W3CDTF">2003-12-10T09:43:46Z</dcterms:created>
  <dcterms:modified xsi:type="dcterms:W3CDTF">2010-07-04T21:40:56Z</dcterms:modified>
</cp:coreProperties>
</file>